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4"/>
  </p:notesMasterIdLst>
  <p:sldIdLst>
    <p:sldId id="256" r:id="rId2"/>
    <p:sldId id="259" r:id="rId3"/>
    <p:sldId id="282" r:id="rId4"/>
    <p:sldId id="263" r:id="rId5"/>
    <p:sldId id="264" r:id="rId6"/>
    <p:sldId id="262" r:id="rId7"/>
    <p:sldId id="284" r:id="rId8"/>
    <p:sldId id="265" r:id="rId9"/>
    <p:sldId id="285" r:id="rId10"/>
    <p:sldId id="283" r:id="rId11"/>
    <p:sldId id="266" r:id="rId12"/>
    <p:sldId id="267" r:id="rId13"/>
    <p:sldId id="268" r:id="rId14"/>
    <p:sldId id="269" r:id="rId15"/>
    <p:sldId id="286" r:id="rId16"/>
    <p:sldId id="287" r:id="rId17"/>
    <p:sldId id="270" r:id="rId18"/>
    <p:sldId id="288" r:id="rId19"/>
    <p:sldId id="289" r:id="rId20"/>
    <p:sldId id="290" r:id="rId21"/>
    <p:sldId id="292" r:id="rId22"/>
    <p:sldId id="271" r:id="rId23"/>
    <p:sldId id="272" r:id="rId24"/>
    <p:sldId id="273" r:id="rId25"/>
    <p:sldId id="274" r:id="rId26"/>
    <p:sldId id="275" r:id="rId27"/>
    <p:sldId id="276" r:id="rId28"/>
    <p:sldId id="277" r:id="rId29"/>
    <p:sldId id="293" r:id="rId30"/>
    <p:sldId id="278" r:id="rId31"/>
    <p:sldId id="297" r:id="rId32"/>
    <p:sldId id="339" r:id="rId33"/>
    <p:sldId id="340" r:id="rId34"/>
    <p:sldId id="373" r:id="rId35"/>
    <p:sldId id="374" r:id="rId36"/>
    <p:sldId id="343" r:id="rId37"/>
    <p:sldId id="366" r:id="rId38"/>
    <p:sldId id="344" r:id="rId39"/>
    <p:sldId id="365" r:id="rId40"/>
    <p:sldId id="345" r:id="rId41"/>
    <p:sldId id="280" r:id="rId42"/>
    <p:sldId id="364" r:id="rId43"/>
  </p:sldIdLst>
  <p:sldSz cx="18288000" cy="10287000"/>
  <p:notesSz cx="18288000" cy="10287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93A"/>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9874" autoAdjust="0"/>
  </p:normalViewPr>
  <p:slideViewPr>
    <p:cSldViewPr>
      <p:cViewPr varScale="1">
        <p:scale>
          <a:sx n="36" d="100"/>
          <a:sy n="36" d="100"/>
        </p:scale>
        <p:origin x="1140" y="60"/>
      </p:cViewPr>
      <p:guideLst>
        <p:guide orient="horz" pos="2880"/>
        <p:guide pos="2160"/>
      </p:guideLst>
    </p:cSldViewPr>
  </p:slideViewPr>
  <p:outlineViewPr>
    <p:cViewPr>
      <p:scale>
        <a:sx n="33" d="100"/>
        <a:sy n="33" d="100"/>
      </p:scale>
      <p:origin x="0" y="-12828"/>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E30938-66EC-4B80-8897-81E62E3713E3}"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EA88B961-C498-4BFF-8907-1E18EF54A90C}">
      <dgm:prSet phldrT="[Text]" custT="1"/>
      <dgm:spPr/>
      <dgm:t>
        <a:bodyPr/>
        <a:lstStyle/>
        <a:p>
          <a:pPr algn="l"/>
          <a:endParaRPr lang="en-US" sz="4000" dirty="0"/>
        </a:p>
      </dgm:t>
    </dgm:pt>
    <dgm:pt modelId="{AD5FF639-F625-43A1-A616-5FFB3BF8818C}" type="parTrans" cxnId="{C1BC4DC6-E344-4F99-ADAB-FE0AD875F9AF}">
      <dgm:prSet/>
      <dgm:spPr/>
      <dgm:t>
        <a:bodyPr/>
        <a:lstStyle/>
        <a:p>
          <a:endParaRPr lang="en-US" sz="4000"/>
        </a:p>
      </dgm:t>
    </dgm:pt>
    <dgm:pt modelId="{FE633821-9669-4FA0-A4A4-F134C9A25FEB}" type="sibTrans" cxnId="{C1BC4DC6-E344-4F99-ADAB-FE0AD875F9AF}">
      <dgm:prSet/>
      <dgm:spPr/>
      <dgm:t>
        <a:bodyPr/>
        <a:lstStyle/>
        <a:p>
          <a:endParaRPr lang="en-US" sz="4000"/>
        </a:p>
      </dgm:t>
    </dgm:pt>
    <dgm:pt modelId="{887F8D94-C03C-4529-9BBA-B988813DE7EF}">
      <dgm:prSet phldrT="[Text]" custT="1"/>
      <dgm:spPr/>
      <dgm:t>
        <a:bodyPr/>
        <a:lstStyle/>
        <a:p>
          <a:pPr algn="l"/>
          <a:endParaRPr lang="en-US" sz="4000" dirty="0"/>
        </a:p>
      </dgm:t>
    </dgm:pt>
    <dgm:pt modelId="{297B1BB1-58E1-433C-B008-F362626CD089}" type="parTrans" cxnId="{07D59BDE-25DB-42F2-A5A4-85C26CBA0F92}">
      <dgm:prSet/>
      <dgm:spPr/>
      <dgm:t>
        <a:bodyPr/>
        <a:lstStyle/>
        <a:p>
          <a:endParaRPr lang="en-US" sz="4000"/>
        </a:p>
      </dgm:t>
    </dgm:pt>
    <dgm:pt modelId="{71BA93FF-E680-46EC-8D52-EF4DA9DF285C}" type="sibTrans" cxnId="{07D59BDE-25DB-42F2-A5A4-85C26CBA0F92}">
      <dgm:prSet/>
      <dgm:spPr/>
      <dgm:t>
        <a:bodyPr/>
        <a:lstStyle/>
        <a:p>
          <a:endParaRPr lang="en-US" sz="4000"/>
        </a:p>
      </dgm:t>
    </dgm:pt>
    <dgm:pt modelId="{0DCC9D1C-9586-4F2C-8220-0BD5F963CB4C}">
      <dgm:prSet phldrT="[Text]" custT="1"/>
      <dgm:spPr/>
      <dgm:t>
        <a:bodyPr/>
        <a:lstStyle/>
        <a:p>
          <a:pPr algn="l"/>
          <a:endParaRPr lang="en-US" sz="4000" dirty="0"/>
        </a:p>
      </dgm:t>
    </dgm:pt>
    <dgm:pt modelId="{9A4517BE-B0E1-44B6-9259-BA26A939B95E}" type="parTrans" cxnId="{2851DEFD-72C5-40C3-A326-4EF0C82E567C}">
      <dgm:prSet/>
      <dgm:spPr/>
      <dgm:t>
        <a:bodyPr/>
        <a:lstStyle/>
        <a:p>
          <a:endParaRPr lang="en-US" sz="4000"/>
        </a:p>
      </dgm:t>
    </dgm:pt>
    <dgm:pt modelId="{9D151869-D259-4638-B0B6-1620A112653A}" type="sibTrans" cxnId="{2851DEFD-72C5-40C3-A326-4EF0C82E567C}">
      <dgm:prSet/>
      <dgm:spPr/>
      <dgm:t>
        <a:bodyPr/>
        <a:lstStyle/>
        <a:p>
          <a:endParaRPr lang="en-US" sz="4000"/>
        </a:p>
      </dgm:t>
    </dgm:pt>
    <dgm:pt modelId="{1B6C8077-F935-436F-BE53-84722072EFAC}">
      <dgm:prSet custT="1"/>
      <dgm:spPr/>
      <dgm:t>
        <a:bodyPr/>
        <a:lstStyle/>
        <a:p>
          <a:endParaRPr lang="en-US" sz="4000" dirty="0"/>
        </a:p>
      </dgm:t>
    </dgm:pt>
    <dgm:pt modelId="{673024A1-9B56-4D69-B5AF-0449FF428844}" type="parTrans" cxnId="{705D6F30-F4E7-4081-9971-0DA2179C3126}">
      <dgm:prSet/>
      <dgm:spPr/>
      <dgm:t>
        <a:bodyPr/>
        <a:lstStyle/>
        <a:p>
          <a:endParaRPr lang="en-US" sz="4000"/>
        </a:p>
      </dgm:t>
    </dgm:pt>
    <dgm:pt modelId="{EC9AE085-1FDB-4158-91F0-3BABF9E8AB6D}" type="sibTrans" cxnId="{705D6F30-F4E7-4081-9971-0DA2179C3126}">
      <dgm:prSet/>
      <dgm:spPr/>
      <dgm:t>
        <a:bodyPr/>
        <a:lstStyle/>
        <a:p>
          <a:endParaRPr lang="en-US" sz="4000"/>
        </a:p>
      </dgm:t>
    </dgm:pt>
    <dgm:pt modelId="{5060C067-D636-4A46-8FB7-48F9C32E2CC8}">
      <dgm:prSet custT="1"/>
      <dgm:spPr/>
      <dgm:t>
        <a:bodyPr/>
        <a:lstStyle/>
        <a:p>
          <a:r>
            <a:rPr lang="en-US" sz="4000" dirty="0"/>
            <a:t>Respiratory failure</a:t>
          </a:r>
        </a:p>
      </dgm:t>
    </dgm:pt>
    <dgm:pt modelId="{67996FAA-A97E-4787-844E-EC855E70DE04}" type="parTrans" cxnId="{27A57836-3829-41A1-9631-B5B9091963CB}">
      <dgm:prSet/>
      <dgm:spPr/>
      <dgm:t>
        <a:bodyPr/>
        <a:lstStyle/>
        <a:p>
          <a:endParaRPr lang="en-US" sz="4000"/>
        </a:p>
      </dgm:t>
    </dgm:pt>
    <dgm:pt modelId="{2D60A658-D283-41F7-9953-0548157648C5}" type="sibTrans" cxnId="{27A57836-3829-41A1-9631-B5B9091963CB}">
      <dgm:prSet/>
      <dgm:spPr/>
      <dgm:t>
        <a:bodyPr/>
        <a:lstStyle/>
        <a:p>
          <a:endParaRPr lang="en-US" sz="4000"/>
        </a:p>
      </dgm:t>
    </dgm:pt>
    <dgm:pt modelId="{978CD9FE-5727-4338-AE10-06E2CFC1702B}">
      <dgm:prSet custT="1"/>
      <dgm:spPr/>
      <dgm:t>
        <a:bodyPr/>
        <a:lstStyle/>
        <a:p>
          <a:endParaRPr lang="en-US" sz="4000"/>
        </a:p>
      </dgm:t>
    </dgm:pt>
    <dgm:pt modelId="{C48A3215-E358-427D-8183-402848B46ECB}" type="parTrans" cxnId="{85A3E43B-DC56-4BEA-B98D-1135A44B8510}">
      <dgm:prSet/>
      <dgm:spPr/>
      <dgm:t>
        <a:bodyPr/>
        <a:lstStyle/>
        <a:p>
          <a:endParaRPr lang="en-US" sz="4000"/>
        </a:p>
      </dgm:t>
    </dgm:pt>
    <dgm:pt modelId="{DE6781EE-8152-45BA-AA7D-4D3E384905CE}" type="sibTrans" cxnId="{85A3E43B-DC56-4BEA-B98D-1135A44B8510}">
      <dgm:prSet/>
      <dgm:spPr/>
      <dgm:t>
        <a:bodyPr/>
        <a:lstStyle/>
        <a:p>
          <a:endParaRPr lang="en-US" sz="4000"/>
        </a:p>
      </dgm:t>
    </dgm:pt>
    <dgm:pt modelId="{FF9D6BE5-1654-4FD0-A270-3EFFB6039B22}">
      <dgm:prSet custT="1"/>
      <dgm:spPr/>
      <dgm:t>
        <a:bodyPr/>
        <a:lstStyle/>
        <a:p>
          <a:r>
            <a:rPr lang="en-US" sz="4000" dirty="0"/>
            <a:t>Vital organs fail (heart, brain)</a:t>
          </a:r>
        </a:p>
      </dgm:t>
    </dgm:pt>
    <dgm:pt modelId="{923D2A73-4B1E-4002-8900-39C1E4458011}" type="parTrans" cxnId="{0E131FE5-50D9-4429-921A-663A6471AE5E}">
      <dgm:prSet/>
      <dgm:spPr/>
      <dgm:t>
        <a:bodyPr/>
        <a:lstStyle/>
        <a:p>
          <a:endParaRPr lang="en-US" sz="4000"/>
        </a:p>
      </dgm:t>
    </dgm:pt>
    <dgm:pt modelId="{AF7CE510-7BD7-476D-9C3D-F376371C42C2}" type="sibTrans" cxnId="{0E131FE5-50D9-4429-921A-663A6471AE5E}">
      <dgm:prSet/>
      <dgm:spPr/>
      <dgm:t>
        <a:bodyPr/>
        <a:lstStyle/>
        <a:p>
          <a:endParaRPr lang="en-US" sz="4000"/>
        </a:p>
      </dgm:t>
    </dgm:pt>
    <dgm:pt modelId="{027DAB22-00A6-4104-B354-AF7E6E5CC909}">
      <dgm:prSet custT="1"/>
      <dgm:spPr/>
      <dgm:t>
        <a:bodyPr/>
        <a:lstStyle/>
        <a:p>
          <a:r>
            <a:rPr lang="en-US" sz="4000" dirty="0"/>
            <a:t>Unconsciousness, coma, death</a:t>
          </a:r>
        </a:p>
      </dgm:t>
    </dgm:pt>
    <dgm:pt modelId="{12905433-5884-4D02-998D-FCC63B1F61FB}" type="parTrans" cxnId="{E0333B9D-FE59-4548-ACF7-FD85E0A193EB}">
      <dgm:prSet/>
      <dgm:spPr/>
      <dgm:t>
        <a:bodyPr/>
        <a:lstStyle/>
        <a:p>
          <a:endParaRPr lang="en-US" sz="4000"/>
        </a:p>
      </dgm:t>
    </dgm:pt>
    <dgm:pt modelId="{42D6E57E-4597-43D4-8E13-28C19C7A7195}" type="sibTrans" cxnId="{E0333B9D-FE59-4548-ACF7-FD85E0A193EB}">
      <dgm:prSet/>
      <dgm:spPr/>
      <dgm:t>
        <a:bodyPr/>
        <a:lstStyle/>
        <a:p>
          <a:endParaRPr lang="en-US" sz="4000"/>
        </a:p>
      </dgm:t>
    </dgm:pt>
    <dgm:pt modelId="{DDF0BA72-4D08-45F1-A300-34E834957BD7}">
      <dgm:prSet custT="1"/>
      <dgm:spPr/>
      <dgm:t>
        <a:bodyPr/>
        <a:lstStyle/>
        <a:p>
          <a:r>
            <a:rPr lang="en-US" sz="4000" dirty="0"/>
            <a:t>Lack of oxygen in the blood</a:t>
          </a:r>
        </a:p>
      </dgm:t>
    </dgm:pt>
    <dgm:pt modelId="{71E2B777-55A1-4917-9EA0-042DBCF319E6}" type="parTrans" cxnId="{A132BFB1-5024-4F95-B3B8-E2826B9E3168}">
      <dgm:prSet/>
      <dgm:spPr/>
      <dgm:t>
        <a:bodyPr/>
        <a:lstStyle/>
        <a:p>
          <a:endParaRPr lang="en-US" sz="4000"/>
        </a:p>
      </dgm:t>
    </dgm:pt>
    <dgm:pt modelId="{FE982EBF-88EC-46DF-BEDE-25CC32573F6F}" type="sibTrans" cxnId="{A132BFB1-5024-4F95-B3B8-E2826B9E3168}">
      <dgm:prSet/>
      <dgm:spPr/>
      <dgm:t>
        <a:bodyPr/>
        <a:lstStyle/>
        <a:p>
          <a:endParaRPr lang="en-US" sz="4000"/>
        </a:p>
      </dgm:t>
    </dgm:pt>
    <dgm:pt modelId="{B2BCD23E-7754-41E8-AF10-E5D787937C6E}">
      <dgm:prSet custT="1"/>
      <dgm:spPr/>
      <dgm:t>
        <a:bodyPr/>
        <a:lstStyle/>
        <a:p>
          <a:endParaRPr lang="en-US" sz="4000" dirty="0"/>
        </a:p>
      </dgm:t>
    </dgm:pt>
    <dgm:pt modelId="{2AB9B664-19FD-4804-AF04-BEFE836654AE}" type="parTrans" cxnId="{C88C24F6-45FE-4D3E-9E89-620DA3268372}">
      <dgm:prSet/>
      <dgm:spPr/>
      <dgm:t>
        <a:bodyPr/>
        <a:lstStyle/>
        <a:p>
          <a:endParaRPr lang="en-US" sz="4000"/>
        </a:p>
      </dgm:t>
    </dgm:pt>
    <dgm:pt modelId="{4DEAE3D8-C13E-4245-9ED4-FF8B98600127}" type="sibTrans" cxnId="{C88C24F6-45FE-4D3E-9E89-620DA3268372}">
      <dgm:prSet/>
      <dgm:spPr/>
      <dgm:t>
        <a:bodyPr/>
        <a:lstStyle/>
        <a:p>
          <a:endParaRPr lang="en-US" sz="4000"/>
        </a:p>
      </dgm:t>
    </dgm:pt>
    <dgm:pt modelId="{07DEB814-D24E-4E4C-90E7-AF74ABBBF35E}" type="pres">
      <dgm:prSet presAssocID="{89E30938-66EC-4B80-8897-81E62E3713E3}" presName="linearFlow" presStyleCnt="0">
        <dgm:presLayoutVars>
          <dgm:dir/>
          <dgm:animLvl val="lvl"/>
          <dgm:resizeHandles val="exact"/>
        </dgm:presLayoutVars>
      </dgm:prSet>
      <dgm:spPr/>
    </dgm:pt>
    <dgm:pt modelId="{26DF6020-843B-42EA-BE9B-8AB449F685C1}" type="pres">
      <dgm:prSet presAssocID="{EA88B961-C498-4BFF-8907-1E18EF54A90C}" presName="composite" presStyleCnt="0"/>
      <dgm:spPr/>
    </dgm:pt>
    <dgm:pt modelId="{A04A5A85-E2BB-48FD-8A75-182AFD6773D3}" type="pres">
      <dgm:prSet presAssocID="{EA88B961-C498-4BFF-8907-1E18EF54A90C}" presName="parentText" presStyleLbl="alignNode1" presStyleIdx="0" presStyleCnt="4">
        <dgm:presLayoutVars>
          <dgm:chMax val="1"/>
          <dgm:bulletEnabled val="1"/>
        </dgm:presLayoutVars>
      </dgm:prSet>
      <dgm:spPr/>
    </dgm:pt>
    <dgm:pt modelId="{2ED4A32E-A881-497B-9D00-F0AD875A7782}" type="pres">
      <dgm:prSet presAssocID="{EA88B961-C498-4BFF-8907-1E18EF54A90C}" presName="descendantText" presStyleLbl="alignAcc1" presStyleIdx="0" presStyleCnt="4">
        <dgm:presLayoutVars>
          <dgm:bulletEnabled val="1"/>
        </dgm:presLayoutVars>
      </dgm:prSet>
      <dgm:spPr/>
    </dgm:pt>
    <dgm:pt modelId="{F3C504D3-9C6C-4AC5-B04B-C76635B9F48E}" type="pres">
      <dgm:prSet presAssocID="{FE633821-9669-4FA0-A4A4-F134C9A25FEB}" presName="sp" presStyleCnt="0"/>
      <dgm:spPr/>
    </dgm:pt>
    <dgm:pt modelId="{6E5E9C5F-3FFD-42B2-914F-57B11CB30E54}" type="pres">
      <dgm:prSet presAssocID="{887F8D94-C03C-4529-9BBA-B988813DE7EF}" presName="composite" presStyleCnt="0"/>
      <dgm:spPr/>
    </dgm:pt>
    <dgm:pt modelId="{8C996422-3759-45DE-B93F-5C48AFE4EDF5}" type="pres">
      <dgm:prSet presAssocID="{887F8D94-C03C-4529-9BBA-B988813DE7EF}" presName="parentText" presStyleLbl="alignNode1" presStyleIdx="1" presStyleCnt="4">
        <dgm:presLayoutVars>
          <dgm:chMax val="1"/>
          <dgm:bulletEnabled val="1"/>
        </dgm:presLayoutVars>
      </dgm:prSet>
      <dgm:spPr/>
    </dgm:pt>
    <dgm:pt modelId="{0D91FCF0-E54A-483D-A3C5-5BE773FC181D}" type="pres">
      <dgm:prSet presAssocID="{887F8D94-C03C-4529-9BBA-B988813DE7EF}" presName="descendantText" presStyleLbl="alignAcc1" presStyleIdx="1" presStyleCnt="4">
        <dgm:presLayoutVars>
          <dgm:bulletEnabled val="1"/>
        </dgm:presLayoutVars>
      </dgm:prSet>
      <dgm:spPr/>
    </dgm:pt>
    <dgm:pt modelId="{B87B1139-A425-4F90-B0EE-6126B7339F33}" type="pres">
      <dgm:prSet presAssocID="{71BA93FF-E680-46EC-8D52-EF4DA9DF285C}" presName="sp" presStyleCnt="0"/>
      <dgm:spPr/>
    </dgm:pt>
    <dgm:pt modelId="{8F0B2CF5-9CD6-4117-8E3A-88F8F1B61C6F}" type="pres">
      <dgm:prSet presAssocID="{0DCC9D1C-9586-4F2C-8220-0BD5F963CB4C}" presName="composite" presStyleCnt="0"/>
      <dgm:spPr/>
    </dgm:pt>
    <dgm:pt modelId="{B660CB27-196C-4916-850A-FC6EED74D901}" type="pres">
      <dgm:prSet presAssocID="{0DCC9D1C-9586-4F2C-8220-0BD5F963CB4C}" presName="parentText" presStyleLbl="alignNode1" presStyleIdx="2" presStyleCnt="4">
        <dgm:presLayoutVars>
          <dgm:chMax val="1"/>
          <dgm:bulletEnabled val="1"/>
        </dgm:presLayoutVars>
      </dgm:prSet>
      <dgm:spPr/>
    </dgm:pt>
    <dgm:pt modelId="{49B7C6CE-D0DC-47A0-813D-EABDA712292E}" type="pres">
      <dgm:prSet presAssocID="{0DCC9D1C-9586-4F2C-8220-0BD5F963CB4C}" presName="descendantText" presStyleLbl="alignAcc1" presStyleIdx="2" presStyleCnt="4">
        <dgm:presLayoutVars>
          <dgm:bulletEnabled val="1"/>
        </dgm:presLayoutVars>
      </dgm:prSet>
      <dgm:spPr/>
    </dgm:pt>
    <dgm:pt modelId="{BD0549EB-4FE7-4E86-A0F9-9A687D651988}" type="pres">
      <dgm:prSet presAssocID="{9D151869-D259-4638-B0B6-1620A112653A}" presName="sp" presStyleCnt="0"/>
      <dgm:spPr/>
    </dgm:pt>
    <dgm:pt modelId="{9C33EAF6-9AB0-4317-9212-780CD1E43442}" type="pres">
      <dgm:prSet presAssocID="{1B6C8077-F935-436F-BE53-84722072EFAC}" presName="composite" presStyleCnt="0"/>
      <dgm:spPr/>
    </dgm:pt>
    <dgm:pt modelId="{C5136414-E938-41A0-9604-622F1E332EDC}" type="pres">
      <dgm:prSet presAssocID="{1B6C8077-F935-436F-BE53-84722072EFAC}" presName="parentText" presStyleLbl="alignNode1" presStyleIdx="3" presStyleCnt="4">
        <dgm:presLayoutVars>
          <dgm:chMax val="1"/>
          <dgm:bulletEnabled val="1"/>
        </dgm:presLayoutVars>
      </dgm:prSet>
      <dgm:spPr/>
    </dgm:pt>
    <dgm:pt modelId="{F08D4102-254F-4306-BD06-48D8B794EC94}" type="pres">
      <dgm:prSet presAssocID="{1B6C8077-F935-436F-BE53-84722072EFAC}" presName="descendantText" presStyleLbl="alignAcc1" presStyleIdx="3" presStyleCnt="4">
        <dgm:presLayoutVars>
          <dgm:bulletEnabled val="1"/>
        </dgm:presLayoutVars>
      </dgm:prSet>
      <dgm:spPr/>
    </dgm:pt>
  </dgm:ptLst>
  <dgm:cxnLst>
    <dgm:cxn modelId="{9A409B24-5360-4A5F-B9A8-66AEB40A62AB}" type="presOf" srcId="{0DCC9D1C-9586-4F2C-8220-0BD5F963CB4C}" destId="{B660CB27-196C-4916-850A-FC6EED74D901}" srcOrd="0" destOrd="0" presId="urn:microsoft.com/office/officeart/2005/8/layout/chevron2"/>
    <dgm:cxn modelId="{705D6F30-F4E7-4081-9971-0DA2179C3126}" srcId="{89E30938-66EC-4B80-8897-81E62E3713E3}" destId="{1B6C8077-F935-436F-BE53-84722072EFAC}" srcOrd="3" destOrd="0" parTransId="{673024A1-9B56-4D69-B5AF-0449FF428844}" sibTransId="{EC9AE085-1FDB-4158-91F0-3BABF9E8AB6D}"/>
    <dgm:cxn modelId="{27A57836-3829-41A1-9631-B5B9091963CB}" srcId="{EA88B961-C498-4BFF-8907-1E18EF54A90C}" destId="{5060C067-D636-4A46-8FB7-48F9C32E2CC8}" srcOrd="0" destOrd="0" parTransId="{67996FAA-A97E-4787-844E-EC855E70DE04}" sibTransId="{2D60A658-D283-41F7-9953-0548157648C5}"/>
    <dgm:cxn modelId="{85A3E43B-DC56-4BEA-B98D-1135A44B8510}" srcId="{887F8D94-C03C-4529-9BBA-B988813DE7EF}" destId="{978CD9FE-5727-4338-AE10-06E2CFC1702B}" srcOrd="2" destOrd="0" parTransId="{C48A3215-E358-427D-8183-402848B46ECB}" sibTransId="{DE6781EE-8152-45BA-AA7D-4D3E384905CE}"/>
    <dgm:cxn modelId="{D7504249-66E4-4316-82D1-3335E7863008}" type="presOf" srcId="{EA88B961-C498-4BFF-8907-1E18EF54A90C}" destId="{A04A5A85-E2BB-48FD-8A75-182AFD6773D3}" srcOrd="0" destOrd="0" presId="urn:microsoft.com/office/officeart/2005/8/layout/chevron2"/>
    <dgm:cxn modelId="{909D3B72-20E3-4C64-8A34-AE8486A1ADF0}" type="presOf" srcId="{DDF0BA72-4D08-45F1-A300-34E834957BD7}" destId="{0D91FCF0-E54A-483D-A3C5-5BE773FC181D}" srcOrd="0" destOrd="1" presId="urn:microsoft.com/office/officeart/2005/8/layout/chevron2"/>
    <dgm:cxn modelId="{42ACAC77-5E98-4EB3-AA24-D99CBD227322}" type="presOf" srcId="{FF9D6BE5-1654-4FD0-A270-3EFFB6039B22}" destId="{49B7C6CE-D0DC-47A0-813D-EABDA712292E}" srcOrd="0" destOrd="0" presId="urn:microsoft.com/office/officeart/2005/8/layout/chevron2"/>
    <dgm:cxn modelId="{F2DBF58E-E634-4BA7-B893-D5C9525B6B33}" type="presOf" srcId="{1B6C8077-F935-436F-BE53-84722072EFAC}" destId="{C5136414-E938-41A0-9604-622F1E332EDC}" srcOrd="0" destOrd="0" presId="urn:microsoft.com/office/officeart/2005/8/layout/chevron2"/>
    <dgm:cxn modelId="{8394C894-C4A6-4CBB-8BB9-DAF60F417154}" type="presOf" srcId="{887F8D94-C03C-4529-9BBA-B988813DE7EF}" destId="{8C996422-3759-45DE-B93F-5C48AFE4EDF5}" srcOrd="0" destOrd="0" presId="urn:microsoft.com/office/officeart/2005/8/layout/chevron2"/>
    <dgm:cxn modelId="{9DFEA79B-95E8-4789-80BC-28EC28968015}" type="presOf" srcId="{978CD9FE-5727-4338-AE10-06E2CFC1702B}" destId="{0D91FCF0-E54A-483D-A3C5-5BE773FC181D}" srcOrd="0" destOrd="2" presId="urn:microsoft.com/office/officeart/2005/8/layout/chevron2"/>
    <dgm:cxn modelId="{E0333B9D-FE59-4548-ACF7-FD85E0A193EB}" srcId="{1B6C8077-F935-436F-BE53-84722072EFAC}" destId="{027DAB22-00A6-4104-B354-AF7E6E5CC909}" srcOrd="0" destOrd="0" parTransId="{12905433-5884-4D02-998D-FCC63B1F61FB}" sibTransId="{42D6E57E-4597-43D4-8E13-28C19C7A7195}"/>
    <dgm:cxn modelId="{758232AE-13E4-4FEE-881A-3D04B3DB7D8F}" type="presOf" srcId="{027DAB22-00A6-4104-B354-AF7E6E5CC909}" destId="{F08D4102-254F-4306-BD06-48D8B794EC94}" srcOrd="0" destOrd="0" presId="urn:microsoft.com/office/officeart/2005/8/layout/chevron2"/>
    <dgm:cxn modelId="{A132BFB1-5024-4F95-B3B8-E2826B9E3168}" srcId="{887F8D94-C03C-4529-9BBA-B988813DE7EF}" destId="{DDF0BA72-4D08-45F1-A300-34E834957BD7}" srcOrd="1" destOrd="0" parTransId="{71E2B777-55A1-4917-9EA0-042DBCF319E6}" sibTransId="{FE982EBF-88EC-46DF-BEDE-25CC32573F6F}"/>
    <dgm:cxn modelId="{C1BC4DC6-E344-4F99-ADAB-FE0AD875F9AF}" srcId="{89E30938-66EC-4B80-8897-81E62E3713E3}" destId="{EA88B961-C498-4BFF-8907-1E18EF54A90C}" srcOrd="0" destOrd="0" parTransId="{AD5FF639-F625-43A1-A616-5FFB3BF8818C}" sibTransId="{FE633821-9669-4FA0-A4A4-F134C9A25FEB}"/>
    <dgm:cxn modelId="{D43970C9-6773-4ED5-BCA9-281E213DA6E1}" type="presOf" srcId="{5060C067-D636-4A46-8FB7-48F9C32E2CC8}" destId="{2ED4A32E-A881-497B-9D00-F0AD875A7782}" srcOrd="0" destOrd="0" presId="urn:microsoft.com/office/officeart/2005/8/layout/chevron2"/>
    <dgm:cxn modelId="{07D59BDE-25DB-42F2-A5A4-85C26CBA0F92}" srcId="{89E30938-66EC-4B80-8897-81E62E3713E3}" destId="{887F8D94-C03C-4529-9BBA-B988813DE7EF}" srcOrd="1" destOrd="0" parTransId="{297B1BB1-58E1-433C-B008-F362626CD089}" sibTransId="{71BA93FF-E680-46EC-8D52-EF4DA9DF285C}"/>
    <dgm:cxn modelId="{0E131FE5-50D9-4429-921A-663A6471AE5E}" srcId="{0DCC9D1C-9586-4F2C-8220-0BD5F963CB4C}" destId="{FF9D6BE5-1654-4FD0-A270-3EFFB6039B22}" srcOrd="0" destOrd="0" parTransId="{923D2A73-4B1E-4002-8900-39C1E4458011}" sibTransId="{AF7CE510-7BD7-476D-9C3D-F376371C42C2}"/>
    <dgm:cxn modelId="{841955E8-8C46-4C8F-B8BD-F6C7D955F1A7}" type="presOf" srcId="{B2BCD23E-7754-41E8-AF10-E5D787937C6E}" destId="{0D91FCF0-E54A-483D-A3C5-5BE773FC181D}" srcOrd="0" destOrd="0" presId="urn:microsoft.com/office/officeart/2005/8/layout/chevron2"/>
    <dgm:cxn modelId="{BDA3FEE8-68D2-4660-B417-58AB4AFA2481}" type="presOf" srcId="{89E30938-66EC-4B80-8897-81E62E3713E3}" destId="{07DEB814-D24E-4E4C-90E7-AF74ABBBF35E}" srcOrd="0" destOrd="0" presId="urn:microsoft.com/office/officeart/2005/8/layout/chevron2"/>
    <dgm:cxn modelId="{C88C24F6-45FE-4D3E-9E89-620DA3268372}" srcId="{887F8D94-C03C-4529-9BBA-B988813DE7EF}" destId="{B2BCD23E-7754-41E8-AF10-E5D787937C6E}" srcOrd="0" destOrd="0" parTransId="{2AB9B664-19FD-4804-AF04-BEFE836654AE}" sibTransId="{4DEAE3D8-C13E-4245-9ED4-FF8B98600127}"/>
    <dgm:cxn modelId="{2851DEFD-72C5-40C3-A326-4EF0C82E567C}" srcId="{89E30938-66EC-4B80-8897-81E62E3713E3}" destId="{0DCC9D1C-9586-4F2C-8220-0BD5F963CB4C}" srcOrd="2" destOrd="0" parTransId="{9A4517BE-B0E1-44B6-9259-BA26A939B95E}" sibTransId="{9D151869-D259-4638-B0B6-1620A112653A}"/>
    <dgm:cxn modelId="{E89BECB2-F8D5-47B7-8F38-5D86053EEB3B}" type="presParOf" srcId="{07DEB814-D24E-4E4C-90E7-AF74ABBBF35E}" destId="{26DF6020-843B-42EA-BE9B-8AB449F685C1}" srcOrd="0" destOrd="0" presId="urn:microsoft.com/office/officeart/2005/8/layout/chevron2"/>
    <dgm:cxn modelId="{D9C5F64C-69A5-417A-A60F-E4671EEED5CB}" type="presParOf" srcId="{26DF6020-843B-42EA-BE9B-8AB449F685C1}" destId="{A04A5A85-E2BB-48FD-8A75-182AFD6773D3}" srcOrd="0" destOrd="0" presId="urn:microsoft.com/office/officeart/2005/8/layout/chevron2"/>
    <dgm:cxn modelId="{71A79BC8-F080-4F8B-B6B2-BDD79869DF2E}" type="presParOf" srcId="{26DF6020-843B-42EA-BE9B-8AB449F685C1}" destId="{2ED4A32E-A881-497B-9D00-F0AD875A7782}" srcOrd="1" destOrd="0" presId="urn:microsoft.com/office/officeart/2005/8/layout/chevron2"/>
    <dgm:cxn modelId="{1503C3E8-C154-428F-8ED7-146E34E5F360}" type="presParOf" srcId="{07DEB814-D24E-4E4C-90E7-AF74ABBBF35E}" destId="{F3C504D3-9C6C-4AC5-B04B-C76635B9F48E}" srcOrd="1" destOrd="0" presId="urn:microsoft.com/office/officeart/2005/8/layout/chevron2"/>
    <dgm:cxn modelId="{36D81EA4-2E4D-4F65-969D-DB549CC8C592}" type="presParOf" srcId="{07DEB814-D24E-4E4C-90E7-AF74ABBBF35E}" destId="{6E5E9C5F-3FFD-42B2-914F-57B11CB30E54}" srcOrd="2" destOrd="0" presId="urn:microsoft.com/office/officeart/2005/8/layout/chevron2"/>
    <dgm:cxn modelId="{0DAEC0E6-82FB-4458-A78F-754891E6EF8F}" type="presParOf" srcId="{6E5E9C5F-3FFD-42B2-914F-57B11CB30E54}" destId="{8C996422-3759-45DE-B93F-5C48AFE4EDF5}" srcOrd="0" destOrd="0" presId="urn:microsoft.com/office/officeart/2005/8/layout/chevron2"/>
    <dgm:cxn modelId="{8CFE4684-C130-4A5A-80E2-872475EC6760}" type="presParOf" srcId="{6E5E9C5F-3FFD-42B2-914F-57B11CB30E54}" destId="{0D91FCF0-E54A-483D-A3C5-5BE773FC181D}" srcOrd="1" destOrd="0" presId="urn:microsoft.com/office/officeart/2005/8/layout/chevron2"/>
    <dgm:cxn modelId="{EBEC5A7D-237A-4A21-9AD7-268EFC11F373}" type="presParOf" srcId="{07DEB814-D24E-4E4C-90E7-AF74ABBBF35E}" destId="{B87B1139-A425-4F90-B0EE-6126B7339F33}" srcOrd="3" destOrd="0" presId="urn:microsoft.com/office/officeart/2005/8/layout/chevron2"/>
    <dgm:cxn modelId="{53307642-517B-4774-801C-A8A0309C9C8D}" type="presParOf" srcId="{07DEB814-D24E-4E4C-90E7-AF74ABBBF35E}" destId="{8F0B2CF5-9CD6-4117-8E3A-88F8F1B61C6F}" srcOrd="4" destOrd="0" presId="urn:microsoft.com/office/officeart/2005/8/layout/chevron2"/>
    <dgm:cxn modelId="{B97E9680-A402-471C-B3E5-CF9159B1DAE4}" type="presParOf" srcId="{8F0B2CF5-9CD6-4117-8E3A-88F8F1B61C6F}" destId="{B660CB27-196C-4916-850A-FC6EED74D901}" srcOrd="0" destOrd="0" presId="urn:microsoft.com/office/officeart/2005/8/layout/chevron2"/>
    <dgm:cxn modelId="{D561A2BE-BE25-445D-96A8-960C7D7DF561}" type="presParOf" srcId="{8F0B2CF5-9CD6-4117-8E3A-88F8F1B61C6F}" destId="{49B7C6CE-D0DC-47A0-813D-EABDA712292E}" srcOrd="1" destOrd="0" presId="urn:microsoft.com/office/officeart/2005/8/layout/chevron2"/>
    <dgm:cxn modelId="{261037D8-1F41-49F5-9C42-66C2B9A1BCD8}" type="presParOf" srcId="{07DEB814-D24E-4E4C-90E7-AF74ABBBF35E}" destId="{BD0549EB-4FE7-4E86-A0F9-9A687D651988}" srcOrd="5" destOrd="0" presId="urn:microsoft.com/office/officeart/2005/8/layout/chevron2"/>
    <dgm:cxn modelId="{440D81B8-7468-44F6-8AAA-78DBE63E9D8D}" type="presParOf" srcId="{07DEB814-D24E-4E4C-90E7-AF74ABBBF35E}" destId="{9C33EAF6-9AB0-4317-9212-780CD1E43442}" srcOrd="6" destOrd="0" presId="urn:microsoft.com/office/officeart/2005/8/layout/chevron2"/>
    <dgm:cxn modelId="{260AF412-F7EB-40EA-B80E-6F2CA389C558}" type="presParOf" srcId="{9C33EAF6-9AB0-4317-9212-780CD1E43442}" destId="{C5136414-E938-41A0-9604-622F1E332EDC}" srcOrd="0" destOrd="0" presId="urn:microsoft.com/office/officeart/2005/8/layout/chevron2"/>
    <dgm:cxn modelId="{BA263FAE-EF0C-4CE3-AF72-E56B6FEC4C33}" type="presParOf" srcId="{9C33EAF6-9AB0-4317-9212-780CD1E43442}" destId="{F08D4102-254F-4306-BD06-48D8B794EC94}"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E30938-66EC-4B80-8897-81E62E3713E3}" type="doc">
      <dgm:prSet loTypeId="urn:microsoft.com/office/officeart/2008/layout/VerticalCurvedList" loCatId="list" qsTypeId="urn:microsoft.com/office/officeart/2005/8/quickstyle/simple2" qsCatId="simple" csTypeId="urn:microsoft.com/office/officeart/2005/8/colors/colorful1" csCatId="colorful" phldr="1"/>
      <dgm:spPr/>
      <dgm:t>
        <a:bodyPr/>
        <a:lstStyle/>
        <a:p>
          <a:endParaRPr lang="en-US"/>
        </a:p>
      </dgm:t>
    </dgm:pt>
    <dgm:pt modelId="{EA88B961-C498-4BFF-8907-1E18EF54A90C}">
      <dgm:prSet phldrT="[Text]" custT="1"/>
      <dgm:spPr/>
      <dgm:t>
        <a:bodyPr/>
        <a:lstStyle/>
        <a:p>
          <a:pPr algn="l"/>
          <a:r>
            <a:rPr lang="en-US" sz="4000" dirty="0"/>
            <a:t>Shake and wake</a:t>
          </a:r>
        </a:p>
      </dgm:t>
    </dgm:pt>
    <dgm:pt modelId="{AD5FF639-F625-43A1-A616-5FFB3BF8818C}" type="parTrans" cxnId="{C1BC4DC6-E344-4F99-ADAB-FE0AD875F9AF}">
      <dgm:prSet/>
      <dgm:spPr/>
      <dgm:t>
        <a:bodyPr/>
        <a:lstStyle/>
        <a:p>
          <a:endParaRPr lang="en-US" sz="4000"/>
        </a:p>
      </dgm:t>
    </dgm:pt>
    <dgm:pt modelId="{FE633821-9669-4FA0-A4A4-F134C9A25FEB}" type="sibTrans" cxnId="{C1BC4DC6-E344-4F99-ADAB-FE0AD875F9AF}">
      <dgm:prSet/>
      <dgm:spPr/>
      <dgm:t>
        <a:bodyPr/>
        <a:lstStyle/>
        <a:p>
          <a:endParaRPr lang="en-US" sz="4000"/>
        </a:p>
      </dgm:t>
    </dgm:pt>
    <dgm:pt modelId="{887F8D94-C03C-4529-9BBA-B988813DE7EF}">
      <dgm:prSet phldrT="[Text]" custT="1"/>
      <dgm:spPr/>
      <dgm:t>
        <a:bodyPr/>
        <a:lstStyle/>
        <a:p>
          <a:pPr algn="l"/>
          <a:r>
            <a:rPr lang="en-US" sz="4000" dirty="0"/>
            <a:t>Call 911</a:t>
          </a:r>
        </a:p>
      </dgm:t>
    </dgm:pt>
    <dgm:pt modelId="{297B1BB1-58E1-433C-B008-F362626CD089}" type="parTrans" cxnId="{07D59BDE-25DB-42F2-A5A4-85C26CBA0F92}">
      <dgm:prSet/>
      <dgm:spPr/>
      <dgm:t>
        <a:bodyPr/>
        <a:lstStyle/>
        <a:p>
          <a:endParaRPr lang="en-US" sz="4000"/>
        </a:p>
      </dgm:t>
    </dgm:pt>
    <dgm:pt modelId="{71BA93FF-E680-46EC-8D52-EF4DA9DF285C}" type="sibTrans" cxnId="{07D59BDE-25DB-42F2-A5A4-85C26CBA0F92}">
      <dgm:prSet/>
      <dgm:spPr/>
      <dgm:t>
        <a:bodyPr/>
        <a:lstStyle/>
        <a:p>
          <a:endParaRPr lang="en-US" sz="4000"/>
        </a:p>
      </dgm:t>
    </dgm:pt>
    <dgm:pt modelId="{0DCC9D1C-9586-4F2C-8220-0BD5F963CB4C}">
      <dgm:prSet phldrT="[Text]" custT="1"/>
      <dgm:spPr/>
      <dgm:t>
        <a:bodyPr/>
        <a:lstStyle/>
        <a:p>
          <a:pPr algn="l"/>
          <a:r>
            <a:rPr lang="en-US" sz="4000" dirty="0"/>
            <a:t>Give naloxone	</a:t>
          </a:r>
        </a:p>
      </dgm:t>
    </dgm:pt>
    <dgm:pt modelId="{9A4517BE-B0E1-44B6-9259-BA26A939B95E}" type="parTrans" cxnId="{2851DEFD-72C5-40C3-A326-4EF0C82E567C}">
      <dgm:prSet/>
      <dgm:spPr/>
      <dgm:t>
        <a:bodyPr/>
        <a:lstStyle/>
        <a:p>
          <a:endParaRPr lang="en-US" sz="4000"/>
        </a:p>
      </dgm:t>
    </dgm:pt>
    <dgm:pt modelId="{9D151869-D259-4638-B0B6-1620A112653A}" type="sibTrans" cxnId="{2851DEFD-72C5-40C3-A326-4EF0C82E567C}">
      <dgm:prSet/>
      <dgm:spPr/>
      <dgm:t>
        <a:bodyPr/>
        <a:lstStyle/>
        <a:p>
          <a:endParaRPr lang="en-US" sz="4000"/>
        </a:p>
      </dgm:t>
    </dgm:pt>
    <dgm:pt modelId="{1B6C8077-F935-436F-BE53-84722072EFAC}">
      <dgm:prSet custT="1"/>
      <dgm:spPr/>
      <dgm:t>
        <a:bodyPr/>
        <a:lstStyle/>
        <a:p>
          <a:r>
            <a:rPr lang="en-US" sz="4000" dirty="0"/>
            <a:t>Rescue breathing/recovery position</a:t>
          </a:r>
        </a:p>
      </dgm:t>
    </dgm:pt>
    <dgm:pt modelId="{673024A1-9B56-4D69-B5AF-0449FF428844}" type="parTrans" cxnId="{705D6F30-F4E7-4081-9971-0DA2179C3126}">
      <dgm:prSet/>
      <dgm:spPr/>
      <dgm:t>
        <a:bodyPr/>
        <a:lstStyle/>
        <a:p>
          <a:endParaRPr lang="en-US" sz="4000"/>
        </a:p>
      </dgm:t>
    </dgm:pt>
    <dgm:pt modelId="{EC9AE085-1FDB-4158-91F0-3BABF9E8AB6D}" type="sibTrans" cxnId="{705D6F30-F4E7-4081-9971-0DA2179C3126}">
      <dgm:prSet/>
      <dgm:spPr/>
      <dgm:t>
        <a:bodyPr/>
        <a:lstStyle/>
        <a:p>
          <a:endParaRPr lang="en-US" sz="4000"/>
        </a:p>
      </dgm:t>
    </dgm:pt>
    <dgm:pt modelId="{57FCE6CB-A4D7-4D9C-BADA-31ABFFBE4B4F}">
      <dgm:prSet custT="1"/>
      <dgm:spPr/>
      <dgm:t>
        <a:bodyPr/>
        <a:lstStyle/>
        <a:p>
          <a:r>
            <a:rPr lang="en-US" sz="4000" dirty="0"/>
            <a:t>Care for the person</a:t>
          </a:r>
        </a:p>
      </dgm:t>
    </dgm:pt>
    <dgm:pt modelId="{1F84CAB2-6D5D-4A85-9694-F6BE7146D713}" type="parTrans" cxnId="{752B01B4-F835-4A89-B3E4-DEE42C5CF2DB}">
      <dgm:prSet/>
      <dgm:spPr/>
      <dgm:t>
        <a:bodyPr/>
        <a:lstStyle/>
        <a:p>
          <a:endParaRPr lang="en-US" sz="4000"/>
        </a:p>
      </dgm:t>
    </dgm:pt>
    <dgm:pt modelId="{3E85CCCE-87EB-4C25-97F0-E0408396EA6F}" type="sibTrans" cxnId="{752B01B4-F835-4A89-B3E4-DEE42C5CF2DB}">
      <dgm:prSet/>
      <dgm:spPr/>
      <dgm:t>
        <a:bodyPr/>
        <a:lstStyle/>
        <a:p>
          <a:endParaRPr lang="en-US" sz="4000"/>
        </a:p>
      </dgm:t>
    </dgm:pt>
    <dgm:pt modelId="{F400AE63-9619-43A9-B01F-F3041C22FADA}" type="pres">
      <dgm:prSet presAssocID="{89E30938-66EC-4B80-8897-81E62E3713E3}" presName="Name0" presStyleCnt="0">
        <dgm:presLayoutVars>
          <dgm:chMax val="7"/>
          <dgm:chPref val="7"/>
          <dgm:dir/>
        </dgm:presLayoutVars>
      </dgm:prSet>
      <dgm:spPr/>
    </dgm:pt>
    <dgm:pt modelId="{D41FFA23-613B-4020-B6C8-E22E60158392}" type="pres">
      <dgm:prSet presAssocID="{89E30938-66EC-4B80-8897-81E62E3713E3}" presName="Name1" presStyleCnt="0"/>
      <dgm:spPr/>
    </dgm:pt>
    <dgm:pt modelId="{2C1819E7-A38D-423A-A3F7-57442D851933}" type="pres">
      <dgm:prSet presAssocID="{89E30938-66EC-4B80-8897-81E62E3713E3}" presName="cycle" presStyleCnt="0"/>
      <dgm:spPr/>
    </dgm:pt>
    <dgm:pt modelId="{04248443-6054-4879-9284-0F8D4B967455}" type="pres">
      <dgm:prSet presAssocID="{89E30938-66EC-4B80-8897-81E62E3713E3}" presName="srcNode" presStyleLbl="node1" presStyleIdx="0" presStyleCnt="5"/>
      <dgm:spPr/>
    </dgm:pt>
    <dgm:pt modelId="{EAAACB3A-BAD8-42D8-8695-84A69E223890}" type="pres">
      <dgm:prSet presAssocID="{89E30938-66EC-4B80-8897-81E62E3713E3}" presName="conn" presStyleLbl="parChTrans1D2" presStyleIdx="0" presStyleCnt="1"/>
      <dgm:spPr/>
    </dgm:pt>
    <dgm:pt modelId="{B24276CB-AD82-433A-A10C-6D5822D5E1DD}" type="pres">
      <dgm:prSet presAssocID="{89E30938-66EC-4B80-8897-81E62E3713E3}" presName="extraNode" presStyleLbl="node1" presStyleIdx="0" presStyleCnt="5"/>
      <dgm:spPr/>
    </dgm:pt>
    <dgm:pt modelId="{D8D5CC79-6047-46E3-B1DA-BCB56952BBBD}" type="pres">
      <dgm:prSet presAssocID="{89E30938-66EC-4B80-8897-81E62E3713E3}" presName="dstNode" presStyleLbl="node1" presStyleIdx="0" presStyleCnt="5"/>
      <dgm:spPr/>
    </dgm:pt>
    <dgm:pt modelId="{5E540203-3827-4EE7-A3ED-00E4414BBD8A}" type="pres">
      <dgm:prSet presAssocID="{EA88B961-C498-4BFF-8907-1E18EF54A90C}" presName="text_1" presStyleLbl="node1" presStyleIdx="0" presStyleCnt="5">
        <dgm:presLayoutVars>
          <dgm:bulletEnabled val="1"/>
        </dgm:presLayoutVars>
      </dgm:prSet>
      <dgm:spPr/>
    </dgm:pt>
    <dgm:pt modelId="{C3ADBB07-B2DB-453F-9F2B-F031423F373E}" type="pres">
      <dgm:prSet presAssocID="{EA88B961-C498-4BFF-8907-1E18EF54A90C}" presName="accent_1" presStyleCnt="0"/>
      <dgm:spPr/>
    </dgm:pt>
    <dgm:pt modelId="{7D9EB121-FD77-4548-83E0-400D2B9968AE}" type="pres">
      <dgm:prSet presAssocID="{EA88B961-C498-4BFF-8907-1E18EF54A90C}" presName="accentRepeatNode" presStyleLbl="solidFgAcc1" presStyleIdx="0" presStyleCnt="5"/>
      <dgm:spPr/>
    </dgm:pt>
    <dgm:pt modelId="{93421D42-A78C-4BFA-9C77-0267CE241CEB}" type="pres">
      <dgm:prSet presAssocID="{887F8D94-C03C-4529-9BBA-B988813DE7EF}" presName="text_2" presStyleLbl="node1" presStyleIdx="1" presStyleCnt="5">
        <dgm:presLayoutVars>
          <dgm:bulletEnabled val="1"/>
        </dgm:presLayoutVars>
      </dgm:prSet>
      <dgm:spPr/>
    </dgm:pt>
    <dgm:pt modelId="{F0877C8C-7541-4092-90DE-5E02CF67A7A5}" type="pres">
      <dgm:prSet presAssocID="{887F8D94-C03C-4529-9BBA-B988813DE7EF}" presName="accent_2" presStyleCnt="0"/>
      <dgm:spPr/>
    </dgm:pt>
    <dgm:pt modelId="{1AF8D73F-3EA5-4CCF-9685-9F81A7CF517E}" type="pres">
      <dgm:prSet presAssocID="{887F8D94-C03C-4529-9BBA-B988813DE7EF}" presName="accentRepeatNode" presStyleLbl="solidFgAcc1" presStyleIdx="1" presStyleCnt="5"/>
      <dgm:spPr/>
    </dgm:pt>
    <dgm:pt modelId="{EC296FCB-C910-4703-AB5A-7BF77CECE89A}" type="pres">
      <dgm:prSet presAssocID="{0DCC9D1C-9586-4F2C-8220-0BD5F963CB4C}" presName="text_3" presStyleLbl="node1" presStyleIdx="2" presStyleCnt="5">
        <dgm:presLayoutVars>
          <dgm:bulletEnabled val="1"/>
        </dgm:presLayoutVars>
      </dgm:prSet>
      <dgm:spPr/>
    </dgm:pt>
    <dgm:pt modelId="{FC1324B5-58CD-4A08-9791-712A5DBA94A8}" type="pres">
      <dgm:prSet presAssocID="{0DCC9D1C-9586-4F2C-8220-0BD5F963CB4C}" presName="accent_3" presStyleCnt="0"/>
      <dgm:spPr/>
    </dgm:pt>
    <dgm:pt modelId="{609406EE-4766-44BF-AD44-BAB920353DB4}" type="pres">
      <dgm:prSet presAssocID="{0DCC9D1C-9586-4F2C-8220-0BD5F963CB4C}" presName="accentRepeatNode" presStyleLbl="solidFgAcc1" presStyleIdx="2" presStyleCnt="5"/>
      <dgm:spPr/>
    </dgm:pt>
    <dgm:pt modelId="{47D7626F-C8EF-4069-AE17-0FDD5EC6B3E7}" type="pres">
      <dgm:prSet presAssocID="{1B6C8077-F935-436F-BE53-84722072EFAC}" presName="text_4" presStyleLbl="node1" presStyleIdx="3" presStyleCnt="5">
        <dgm:presLayoutVars>
          <dgm:bulletEnabled val="1"/>
        </dgm:presLayoutVars>
      </dgm:prSet>
      <dgm:spPr/>
    </dgm:pt>
    <dgm:pt modelId="{6D2E9A3E-830B-4F8C-A80E-66346845246A}" type="pres">
      <dgm:prSet presAssocID="{1B6C8077-F935-436F-BE53-84722072EFAC}" presName="accent_4" presStyleCnt="0"/>
      <dgm:spPr/>
    </dgm:pt>
    <dgm:pt modelId="{031D3976-AB4A-43C0-906D-8F3B1F025C27}" type="pres">
      <dgm:prSet presAssocID="{1B6C8077-F935-436F-BE53-84722072EFAC}" presName="accentRepeatNode" presStyleLbl="solidFgAcc1" presStyleIdx="3" presStyleCnt="5"/>
      <dgm:spPr/>
    </dgm:pt>
    <dgm:pt modelId="{67BB63E2-386D-43B6-9EEC-97BF0204F29E}" type="pres">
      <dgm:prSet presAssocID="{57FCE6CB-A4D7-4D9C-BADA-31ABFFBE4B4F}" presName="text_5" presStyleLbl="node1" presStyleIdx="4" presStyleCnt="5" custLinFactNeighborX="-268" custLinFactNeighborY="909">
        <dgm:presLayoutVars>
          <dgm:bulletEnabled val="1"/>
        </dgm:presLayoutVars>
      </dgm:prSet>
      <dgm:spPr/>
    </dgm:pt>
    <dgm:pt modelId="{7A6D1E7F-09D8-4822-9B6D-42647CC1DDD9}" type="pres">
      <dgm:prSet presAssocID="{57FCE6CB-A4D7-4D9C-BADA-31ABFFBE4B4F}" presName="accent_5" presStyleCnt="0"/>
      <dgm:spPr/>
    </dgm:pt>
    <dgm:pt modelId="{F617AB0E-566D-42A1-8958-45806996E7DC}" type="pres">
      <dgm:prSet presAssocID="{57FCE6CB-A4D7-4D9C-BADA-31ABFFBE4B4F}" presName="accentRepeatNode" presStyleLbl="solidFgAcc1" presStyleIdx="4" presStyleCnt="5"/>
      <dgm:spPr/>
    </dgm:pt>
  </dgm:ptLst>
  <dgm:cxnLst>
    <dgm:cxn modelId="{705D6F30-F4E7-4081-9971-0DA2179C3126}" srcId="{89E30938-66EC-4B80-8897-81E62E3713E3}" destId="{1B6C8077-F935-436F-BE53-84722072EFAC}" srcOrd="3" destOrd="0" parTransId="{673024A1-9B56-4D69-B5AF-0449FF428844}" sibTransId="{EC9AE085-1FDB-4158-91F0-3BABF9E8AB6D}"/>
    <dgm:cxn modelId="{5E861B3D-6E94-48BA-A50C-419ECF1B9B5B}" type="presOf" srcId="{89E30938-66EC-4B80-8897-81E62E3713E3}" destId="{F400AE63-9619-43A9-B01F-F3041C22FADA}" srcOrd="0" destOrd="0" presId="urn:microsoft.com/office/officeart/2008/layout/VerticalCurvedList"/>
    <dgm:cxn modelId="{4C6E8E44-FB29-495C-BEFF-7016EA9D96FB}" type="presOf" srcId="{57FCE6CB-A4D7-4D9C-BADA-31ABFFBE4B4F}" destId="{67BB63E2-386D-43B6-9EEC-97BF0204F29E}" srcOrd="0" destOrd="0" presId="urn:microsoft.com/office/officeart/2008/layout/VerticalCurvedList"/>
    <dgm:cxn modelId="{05A90774-003D-4523-986F-67A2DCF5136E}" type="presOf" srcId="{0DCC9D1C-9586-4F2C-8220-0BD5F963CB4C}" destId="{EC296FCB-C910-4703-AB5A-7BF77CECE89A}" srcOrd="0" destOrd="0" presId="urn:microsoft.com/office/officeart/2008/layout/VerticalCurvedList"/>
    <dgm:cxn modelId="{E6771F54-063D-48B1-81C9-8578B9949E09}" type="presOf" srcId="{FE633821-9669-4FA0-A4A4-F134C9A25FEB}" destId="{EAAACB3A-BAD8-42D8-8695-84A69E223890}" srcOrd="0" destOrd="0" presId="urn:microsoft.com/office/officeart/2008/layout/VerticalCurvedList"/>
    <dgm:cxn modelId="{77212D7E-42FB-47DE-8111-8657FBC02622}" type="presOf" srcId="{887F8D94-C03C-4529-9BBA-B988813DE7EF}" destId="{93421D42-A78C-4BFA-9C77-0267CE241CEB}" srcOrd="0" destOrd="0" presId="urn:microsoft.com/office/officeart/2008/layout/VerticalCurvedList"/>
    <dgm:cxn modelId="{752B01B4-F835-4A89-B3E4-DEE42C5CF2DB}" srcId="{89E30938-66EC-4B80-8897-81E62E3713E3}" destId="{57FCE6CB-A4D7-4D9C-BADA-31ABFFBE4B4F}" srcOrd="4" destOrd="0" parTransId="{1F84CAB2-6D5D-4A85-9694-F6BE7146D713}" sibTransId="{3E85CCCE-87EB-4C25-97F0-E0408396EA6F}"/>
    <dgm:cxn modelId="{6FF6D5C1-EF24-4F2A-ADA3-DA8836673A00}" type="presOf" srcId="{EA88B961-C498-4BFF-8907-1E18EF54A90C}" destId="{5E540203-3827-4EE7-A3ED-00E4414BBD8A}" srcOrd="0" destOrd="0" presId="urn:microsoft.com/office/officeart/2008/layout/VerticalCurvedList"/>
    <dgm:cxn modelId="{C1BC4DC6-E344-4F99-ADAB-FE0AD875F9AF}" srcId="{89E30938-66EC-4B80-8897-81E62E3713E3}" destId="{EA88B961-C498-4BFF-8907-1E18EF54A90C}" srcOrd="0" destOrd="0" parTransId="{AD5FF639-F625-43A1-A616-5FFB3BF8818C}" sibTransId="{FE633821-9669-4FA0-A4A4-F134C9A25FEB}"/>
    <dgm:cxn modelId="{6DB040DA-7EB6-4B98-AD38-92E73F3D8895}" type="presOf" srcId="{1B6C8077-F935-436F-BE53-84722072EFAC}" destId="{47D7626F-C8EF-4069-AE17-0FDD5EC6B3E7}" srcOrd="0" destOrd="0" presId="urn:microsoft.com/office/officeart/2008/layout/VerticalCurvedList"/>
    <dgm:cxn modelId="{07D59BDE-25DB-42F2-A5A4-85C26CBA0F92}" srcId="{89E30938-66EC-4B80-8897-81E62E3713E3}" destId="{887F8D94-C03C-4529-9BBA-B988813DE7EF}" srcOrd="1" destOrd="0" parTransId="{297B1BB1-58E1-433C-B008-F362626CD089}" sibTransId="{71BA93FF-E680-46EC-8D52-EF4DA9DF285C}"/>
    <dgm:cxn modelId="{2851DEFD-72C5-40C3-A326-4EF0C82E567C}" srcId="{89E30938-66EC-4B80-8897-81E62E3713E3}" destId="{0DCC9D1C-9586-4F2C-8220-0BD5F963CB4C}" srcOrd="2" destOrd="0" parTransId="{9A4517BE-B0E1-44B6-9259-BA26A939B95E}" sibTransId="{9D151869-D259-4638-B0B6-1620A112653A}"/>
    <dgm:cxn modelId="{07DAFF2A-8D7E-4D30-ADF8-69ECCD8B1AEA}" type="presParOf" srcId="{F400AE63-9619-43A9-B01F-F3041C22FADA}" destId="{D41FFA23-613B-4020-B6C8-E22E60158392}" srcOrd="0" destOrd="0" presId="urn:microsoft.com/office/officeart/2008/layout/VerticalCurvedList"/>
    <dgm:cxn modelId="{FEE3D544-D2FA-46EA-BCCD-93BF7FE1179C}" type="presParOf" srcId="{D41FFA23-613B-4020-B6C8-E22E60158392}" destId="{2C1819E7-A38D-423A-A3F7-57442D851933}" srcOrd="0" destOrd="0" presId="urn:microsoft.com/office/officeart/2008/layout/VerticalCurvedList"/>
    <dgm:cxn modelId="{076E712E-504B-4BD7-B5BA-CFAA70DEB5F4}" type="presParOf" srcId="{2C1819E7-A38D-423A-A3F7-57442D851933}" destId="{04248443-6054-4879-9284-0F8D4B967455}" srcOrd="0" destOrd="0" presId="urn:microsoft.com/office/officeart/2008/layout/VerticalCurvedList"/>
    <dgm:cxn modelId="{4B8F716D-4B22-490D-8CA3-40104478BC32}" type="presParOf" srcId="{2C1819E7-A38D-423A-A3F7-57442D851933}" destId="{EAAACB3A-BAD8-42D8-8695-84A69E223890}" srcOrd="1" destOrd="0" presId="urn:microsoft.com/office/officeart/2008/layout/VerticalCurvedList"/>
    <dgm:cxn modelId="{DD0C18A1-F49C-4687-BF5C-54600D3BA69D}" type="presParOf" srcId="{2C1819E7-A38D-423A-A3F7-57442D851933}" destId="{B24276CB-AD82-433A-A10C-6D5822D5E1DD}" srcOrd="2" destOrd="0" presId="urn:microsoft.com/office/officeart/2008/layout/VerticalCurvedList"/>
    <dgm:cxn modelId="{E82DB931-145E-4DBF-8547-28DFE8DB2665}" type="presParOf" srcId="{2C1819E7-A38D-423A-A3F7-57442D851933}" destId="{D8D5CC79-6047-46E3-B1DA-BCB56952BBBD}" srcOrd="3" destOrd="0" presId="urn:microsoft.com/office/officeart/2008/layout/VerticalCurvedList"/>
    <dgm:cxn modelId="{677820B9-ADB6-4577-AFBF-DDACC65C7216}" type="presParOf" srcId="{D41FFA23-613B-4020-B6C8-E22E60158392}" destId="{5E540203-3827-4EE7-A3ED-00E4414BBD8A}" srcOrd="1" destOrd="0" presId="urn:microsoft.com/office/officeart/2008/layout/VerticalCurvedList"/>
    <dgm:cxn modelId="{D72FA86A-3181-4EEA-AE97-E59FA3BA75FD}" type="presParOf" srcId="{D41FFA23-613B-4020-B6C8-E22E60158392}" destId="{C3ADBB07-B2DB-453F-9F2B-F031423F373E}" srcOrd="2" destOrd="0" presId="urn:microsoft.com/office/officeart/2008/layout/VerticalCurvedList"/>
    <dgm:cxn modelId="{63376377-BF32-4439-9F20-7164F34B254A}" type="presParOf" srcId="{C3ADBB07-B2DB-453F-9F2B-F031423F373E}" destId="{7D9EB121-FD77-4548-83E0-400D2B9968AE}" srcOrd="0" destOrd="0" presId="urn:microsoft.com/office/officeart/2008/layout/VerticalCurvedList"/>
    <dgm:cxn modelId="{515EDCF6-F84D-4223-AC96-E5EC2BD6AF74}" type="presParOf" srcId="{D41FFA23-613B-4020-B6C8-E22E60158392}" destId="{93421D42-A78C-4BFA-9C77-0267CE241CEB}" srcOrd="3" destOrd="0" presId="urn:microsoft.com/office/officeart/2008/layout/VerticalCurvedList"/>
    <dgm:cxn modelId="{91BD4130-7085-403A-B760-E976DD6EEA3A}" type="presParOf" srcId="{D41FFA23-613B-4020-B6C8-E22E60158392}" destId="{F0877C8C-7541-4092-90DE-5E02CF67A7A5}" srcOrd="4" destOrd="0" presId="urn:microsoft.com/office/officeart/2008/layout/VerticalCurvedList"/>
    <dgm:cxn modelId="{017171E7-6563-4BB2-81D4-EB38B0B64312}" type="presParOf" srcId="{F0877C8C-7541-4092-90DE-5E02CF67A7A5}" destId="{1AF8D73F-3EA5-4CCF-9685-9F81A7CF517E}" srcOrd="0" destOrd="0" presId="urn:microsoft.com/office/officeart/2008/layout/VerticalCurvedList"/>
    <dgm:cxn modelId="{DB47AFF1-74F0-42F0-B507-BFE5FA7477C1}" type="presParOf" srcId="{D41FFA23-613B-4020-B6C8-E22E60158392}" destId="{EC296FCB-C910-4703-AB5A-7BF77CECE89A}" srcOrd="5" destOrd="0" presId="urn:microsoft.com/office/officeart/2008/layout/VerticalCurvedList"/>
    <dgm:cxn modelId="{E9B1C6CE-E047-41A2-8141-57B4BBA2A863}" type="presParOf" srcId="{D41FFA23-613B-4020-B6C8-E22E60158392}" destId="{FC1324B5-58CD-4A08-9791-712A5DBA94A8}" srcOrd="6" destOrd="0" presId="urn:microsoft.com/office/officeart/2008/layout/VerticalCurvedList"/>
    <dgm:cxn modelId="{F6F6B68D-FA24-4AAC-9862-220B561DE9D5}" type="presParOf" srcId="{FC1324B5-58CD-4A08-9791-712A5DBA94A8}" destId="{609406EE-4766-44BF-AD44-BAB920353DB4}" srcOrd="0" destOrd="0" presId="urn:microsoft.com/office/officeart/2008/layout/VerticalCurvedList"/>
    <dgm:cxn modelId="{0598E174-C6B3-43D2-94D9-0E5C294614EF}" type="presParOf" srcId="{D41FFA23-613B-4020-B6C8-E22E60158392}" destId="{47D7626F-C8EF-4069-AE17-0FDD5EC6B3E7}" srcOrd="7" destOrd="0" presId="urn:microsoft.com/office/officeart/2008/layout/VerticalCurvedList"/>
    <dgm:cxn modelId="{4304D411-9CCD-4AF8-A72F-242940F3B19D}" type="presParOf" srcId="{D41FFA23-613B-4020-B6C8-E22E60158392}" destId="{6D2E9A3E-830B-4F8C-A80E-66346845246A}" srcOrd="8" destOrd="0" presId="urn:microsoft.com/office/officeart/2008/layout/VerticalCurvedList"/>
    <dgm:cxn modelId="{EF4A4CF6-A956-4273-9591-E79EB2EE4D3A}" type="presParOf" srcId="{6D2E9A3E-830B-4F8C-A80E-66346845246A}" destId="{031D3976-AB4A-43C0-906D-8F3B1F025C27}" srcOrd="0" destOrd="0" presId="urn:microsoft.com/office/officeart/2008/layout/VerticalCurvedList"/>
    <dgm:cxn modelId="{D13ED442-FF2C-4002-A04D-85AC4CC771F3}" type="presParOf" srcId="{D41FFA23-613B-4020-B6C8-E22E60158392}" destId="{67BB63E2-386D-43B6-9EEC-97BF0204F29E}" srcOrd="9" destOrd="0" presId="urn:microsoft.com/office/officeart/2008/layout/VerticalCurvedList"/>
    <dgm:cxn modelId="{CD921AB5-79E1-4464-9482-D0F3B1CB638A}" type="presParOf" srcId="{D41FFA23-613B-4020-B6C8-E22E60158392}" destId="{7A6D1E7F-09D8-4822-9B6D-42647CC1DDD9}" srcOrd="10" destOrd="0" presId="urn:microsoft.com/office/officeart/2008/layout/VerticalCurvedList"/>
    <dgm:cxn modelId="{920E5358-B924-4E72-AFB5-E0E435658B6D}" type="presParOf" srcId="{7A6D1E7F-09D8-4822-9B6D-42647CC1DDD9}" destId="{F617AB0E-566D-42A1-8958-45806996E7D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4A5A85-E2BB-48FD-8A75-182AFD6773D3}">
      <dsp:nvSpPr>
        <dsp:cNvPr id="0" name=""/>
        <dsp:cNvSpPr/>
      </dsp:nvSpPr>
      <dsp:spPr>
        <a:xfrm rot="5400000">
          <a:off x="-271627" y="275144"/>
          <a:ext cx="1810847" cy="126759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l" defTabSz="1778000">
            <a:lnSpc>
              <a:spcPct val="90000"/>
            </a:lnSpc>
            <a:spcBef>
              <a:spcPct val="0"/>
            </a:spcBef>
            <a:spcAft>
              <a:spcPct val="35000"/>
            </a:spcAft>
            <a:buNone/>
          </a:pPr>
          <a:endParaRPr lang="en-US" sz="4000" kern="1200" dirty="0"/>
        </a:p>
      </dsp:txBody>
      <dsp:txXfrm rot="-5400000">
        <a:off x="1" y="637314"/>
        <a:ext cx="1267593" cy="543254"/>
      </dsp:txXfrm>
    </dsp:sp>
    <dsp:sp modelId="{2ED4A32E-A881-497B-9D00-F0AD875A7782}">
      <dsp:nvSpPr>
        <dsp:cNvPr id="0" name=""/>
        <dsp:cNvSpPr/>
      </dsp:nvSpPr>
      <dsp:spPr>
        <a:xfrm rot="5400000">
          <a:off x="8234040" y="-6962928"/>
          <a:ext cx="1177051" cy="1510994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4480" tIns="25400" rIns="25400" bIns="25400" numCol="1" spcCol="1270" anchor="ctr" anchorCtr="0">
          <a:noAutofit/>
        </a:bodyPr>
        <a:lstStyle/>
        <a:p>
          <a:pPr marL="285750" lvl="1" indent="-285750" algn="l" defTabSz="1778000">
            <a:lnSpc>
              <a:spcPct val="90000"/>
            </a:lnSpc>
            <a:spcBef>
              <a:spcPct val="0"/>
            </a:spcBef>
            <a:spcAft>
              <a:spcPct val="15000"/>
            </a:spcAft>
            <a:buChar char="•"/>
          </a:pPr>
          <a:r>
            <a:rPr lang="en-US" sz="4000" kern="1200" dirty="0"/>
            <a:t>Respiratory failure</a:t>
          </a:r>
        </a:p>
      </dsp:txBody>
      <dsp:txXfrm rot="-5400000">
        <a:off x="1267594" y="60977"/>
        <a:ext cx="15052485" cy="1062133"/>
      </dsp:txXfrm>
    </dsp:sp>
    <dsp:sp modelId="{8C996422-3759-45DE-B93F-5C48AFE4EDF5}">
      <dsp:nvSpPr>
        <dsp:cNvPr id="0" name=""/>
        <dsp:cNvSpPr/>
      </dsp:nvSpPr>
      <dsp:spPr>
        <a:xfrm rot="5400000">
          <a:off x="-271627" y="1943841"/>
          <a:ext cx="1810847" cy="126759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l" defTabSz="1778000">
            <a:lnSpc>
              <a:spcPct val="90000"/>
            </a:lnSpc>
            <a:spcBef>
              <a:spcPct val="0"/>
            </a:spcBef>
            <a:spcAft>
              <a:spcPct val="35000"/>
            </a:spcAft>
            <a:buNone/>
          </a:pPr>
          <a:endParaRPr lang="en-US" sz="4000" kern="1200" dirty="0"/>
        </a:p>
      </dsp:txBody>
      <dsp:txXfrm rot="-5400000">
        <a:off x="1" y="2306011"/>
        <a:ext cx="1267593" cy="543254"/>
      </dsp:txXfrm>
    </dsp:sp>
    <dsp:sp modelId="{0D91FCF0-E54A-483D-A3C5-5BE773FC181D}">
      <dsp:nvSpPr>
        <dsp:cNvPr id="0" name=""/>
        <dsp:cNvSpPr/>
      </dsp:nvSpPr>
      <dsp:spPr>
        <a:xfrm rot="5400000">
          <a:off x="8234040" y="-5294232"/>
          <a:ext cx="1177051" cy="1510994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4480" tIns="25400" rIns="25400" bIns="25400" numCol="1" spcCol="1270" anchor="ctr" anchorCtr="0">
          <a:noAutofit/>
        </a:bodyPr>
        <a:lstStyle/>
        <a:p>
          <a:pPr marL="285750" lvl="1" indent="-285750" algn="l" defTabSz="1778000">
            <a:lnSpc>
              <a:spcPct val="90000"/>
            </a:lnSpc>
            <a:spcBef>
              <a:spcPct val="0"/>
            </a:spcBef>
            <a:spcAft>
              <a:spcPct val="15000"/>
            </a:spcAft>
            <a:buChar char="•"/>
          </a:pPr>
          <a:endParaRPr lang="en-US" sz="4000" kern="1200" dirty="0"/>
        </a:p>
        <a:p>
          <a:pPr marL="285750" lvl="1" indent="-285750" algn="l" defTabSz="1778000">
            <a:lnSpc>
              <a:spcPct val="90000"/>
            </a:lnSpc>
            <a:spcBef>
              <a:spcPct val="0"/>
            </a:spcBef>
            <a:spcAft>
              <a:spcPct val="15000"/>
            </a:spcAft>
            <a:buChar char="•"/>
          </a:pPr>
          <a:r>
            <a:rPr lang="en-US" sz="4000" kern="1200" dirty="0"/>
            <a:t>Lack of oxygen in the blood</a:t>
          </a:r>
        </a:p>
        <a:p>
          <a:pPr marL="285750" lvl="1" indent="-285750" algn="l" defTabSz="1778000">
            <a:lnSpc>
              <a:spcPct val="90000"/>
            </a:lnSpc>
            <a:spcBef>
              <a:spcPct val="0"/>
            </a:spcBef>
            <a:spcAft>
              <a:spcPct val="15000"/>
            </a:spcAft>
            <a:buChar char="•"/>
          </a:pPr>
          <a:endParaRPr lang="en-US" sz="4000" kern="1200"/>
        </a:p>
      </dsp:txBody>
      <dsp:txXfrm rot="-5400000">
        <a:off x="1267594" y="1729673"/>
        <a:ext cx="15052485" cy="1062133"/>
      </dsp:txXfrm>
    </dsp:sp>
    <dsp:sp modelId="{B660CB27-196C-4916-850A-FC6EED74D901}">
      <dsp:nvSpPr>
        <dsp:cNvPr id="0" name=""/>
        <dsp:cNvSpPr/>
      </dsp:nvSpPr>
      <dsp:spPr>
        <a:xfrm rot="5400000">
          <a:off x="-271627" y="3612538"/>
          <a:ext cx="1810847" cy="126759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l" defTabSz="1778000">
            <a:lnSpc>
              <a:spcPct val="90000"/>
            </a:lnSpc>
            <a:spcBef>
              <a:spcPct val="0"/>
            </a:spcBef>
            <a:spcAft>
              <a:spcPct val="35000"/>
            </a:spcAft>
            <a:buNone/>
          </a:pPr>
          <a:endParaRPr lang="en-US" sz="4000" kern="1200" dirty="0"/>
        </a:p>
      </dsp:txBody>
      <dsp:txXfrm rot="-5400000">
        <a:off x="1" y="3974708"/>
        <a:ext cx="1267593" cy="543254"/>
      </dsp:txXfrm>
    </dsp:sp>
    <dsp:sp modelId="{49B7C6CE-D0DC-47A0-813D-EABDA712292E}">
      <dsp:nvSpPr>
        <dsp:cNvPr id="0" name=""/>
        <dsp:cNvSpPr/>
      </dsp:nvSpPr>
      <dsp:spPr>
        <a:xfrm rot="5400000">
          <a:off x="8234040" y="-3625535"/>
          <a:ext cx="1177051" cy="1510994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4480" tIns="25400" rIns="25400" bIns="25400" numCol="1" spcCol="1270" anchor="ctr" anchorCtr="0">
          <a:noAutofit/>
        </a:bodyPr>
        <a:lstStyle/>
        <a:p>
          <a:pPr marL="285750" lvl="1" indent="-285750" algn="l" defTabSz="1778000">
            <a:lnSpc>
              <a:spcPct val="90000"/>
            </a:lnSpc>
            <a:spcBef>
              <a:spcPct val="0"/>
            </a:spcBef>
            <a:spcAft>
              <a:spcPct val="15000"/>
            </a:spcAft>
            <a:buChar char="•"/>
          </a:pPr>
          <a:r>
            <a:rPr lang="en-US" sz="4000" kern="1200" dirty="0"/>
            <a:t>Vital organs fail (heart, brain)</a:t>
          </a:r>
        </a:p>
      </dsp:txBody>
      <dsp:txXfrm rot="-5400000">
        <a:off x="1267594" y="3398370"/>
        <a:ext cx="15052485" cy="1062133"/>
      </dsp:txXfrm>
    </dsp:sp>
    <dsp:sp modelId="{C5136414-E938-41A0-9604-622F1E332EDC}">
      <dsp:nvSpPr>
        <dsp:cNvPr id="0" name=""/>
        <dsp:cNvSpPr/>
      </dsp:nvSpPr>
      <dsp:spPr>
        <a:xfrm rot="5400000">
          <a:off x="-271627" y="5281235"/>
          <a:ext cx="1810847" cy="126759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endParaRPr lang="en-US" sz="4000" kern="1200" dirty="0"/>
        </a:p>
      </dsp:txBody>
      <dsp:txXfrm rot="-5400000">
        <a:off x="1" y="5643405"/>
        <a:ext cx="1267593" cy="543254"/>
      </dsp:txXfrm>
    </dsp:sp>
    <dsp:sp modelId="{F08D4102-254F-4306-BD06-48D8B794EC94}">
      <dsp:nvSpPr>
        <dsp:cNvPr id="0" name=""/>
        <dsp:cNvSpPr/>
      </dsp:nvSpPr>
      <dsp:spPr>
        <a:xfrm rot="5400000">
          <a:off x="8234040" y="-1956838"/>
          <a:ext cx="1177051" cy="1510994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4480" tIns="25400" rIns="25400" bIns="25400" numCol="1" spcCol="1270" anchor="ctr" anchorCtr="0">
          <a:noAutofit/>
        </a:bodyPr>
        <a:lstStyle/>
        <a:p>
          <a:pPr marL="285750" lvl="1" indent="-285750" algn="l" defTabSz="1778000">
            <a:lnSpc>
              <a:spcPct val="90000"/>
            </a:lnSpc>
            <a:spcBef>
              <a:spcPct val="0"/>
            </a:spcBef>
            <a:spcAft>
              <a:spcPct val="15000"/>
            </a:spcAft>
            <a:buChar char="•"/>
          </a:pPr>
          <a:r>
            <a:rPr lang="en-US" sz="4000" kern="1200" dirty="0"/>
            <a:t>Unconsciousness, coma, death</a:t>
          </a:r>
        </a:p>
      </dsp:txBody>
      <dsp:txXfrm rot="-5400000">
        <a:off x="1267594" y="5067067"/>
        <a:ext cx="15052485" cy="10621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AACB3A-BAD8-42D8-8695-84A69E223890}">
      <dsp:nvSpPr>
        <dsp:cNvPr id="0" name=""/>
        <dsp:cNvSpPr/>
      </dsp:nvSpPr>
      <dsp:spPr>
        <a:xfrm>
          <a:off x="-7820074" y="-1194805"/>
          <a:ext cx="9304761" cy="9304761"/>
        </a:xfrm>
        <a:prstGeom prst="blockArc">
          <a:avLst>
            <a:gd name="adj1" fmla="val 18900000"/>
            <a:gd name="adj2" fmla="val 2700000"/>
            <a:gd name="adj3" fmla="val 232"/>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540203-3827-4EE7-A3ED-00E4414BBD8A}">
      <dsp:nvSpPr>
        <dsp:cNvPr id="0" name=""/>
        <dsp:cNvSpPr/>
      </dsp:nvSpPr>
      <dsp:spPr>
        <a:xfrm>
          <a:off x="648001" y="432058"/>
          <a:ext cx="14972152" cy="864670"/>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6332" tIns="101600" rIns="101600" bIns="101600" numCol="1" spcCol="1270" anchor="ctr" anchorCtr="0">
          <a:noAutofit/>
        </a:bodyPr>
        <a:lstStyle/>
        <a:p>
          <a:pPr marL="0" lvl="0" indent="0" algn="l" defTabSz="1778000">
            <a:lnSpc>
              <a:spcPct val="90000"/>
            </a:lnSpc>
            <a:spcBef>
              <a:spcPct val="0"/>
            </a:spcBef>
            <a:spcAft>
              <a:spcPct val="35000"/>
            </a:spcAft>
            <a:buNone/>
          </a:pPr>
          <a:r>
            <a:rPr lang="en-US" sz="4000" kern="1200" dirty="0"/>
            <a:t>Shake and wake</a:t>
          </a:r>
        </a:p>
      </dsp:txBody>
      <dsp:txXfrm>
        <a:off x="648001" y="432058"/>
        <a:ext cx="14972152" cy="864670"/>
      </dsp:txXfrm>
    </dsp:sp>
    <dsp:sp modelId="{7D9EB121-FD77-4548-83E0-400D2B9968AE}">
      <dsp:nvSpPr>
        <dsp:cNvPr id="0" name=""/>
        <dsp:cNvSpPr/>
      </dsp:nvSpPr>
      <dsp:spPr>
        <a:xfrm>
          <a:off x="107582" y="323974"/>
          <a:ext cx="1080837" cy="1080837"/>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421D42-A78C-4BFA-9C77-0267CE241CEB}">
      <dsp:nvSpPr>
        <dsp:cNvPr id="0" name=""/>
        <dsp:cNvSpPr/>
      </dsp:nvSpPr>
      <dsp:spPr>
        <a:xfrm>
          <a:off x="1267599" y="1728649"/>
          <a:ext cx="14352555" cy="864670"/>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6332" tIns="101600" rIns="101600" bIns="101600" numCol="1" spcCol="1270" anchor="ctr" anchorCtr="0">
          <a:noAutofit/>
        </a:bodyPr>
        <a:lstStyle/>
        <a:p>
          <a:pPr marL="0" lvl="0" indent="0" algn="l" defTabSz="1778000">
            <a:lnSpc>
              <a:spcPct val="90000"/>
            </a:lnSpc>
            <a:spcBef>
              <a:spcPct val="0"/>
            </a:spcBef>
            <a:spcAft>
              <a:spcPct val="35000"/>
            </a:spcAft>
            <a:buNone/>
          </a:pPr>
          <a:r>
            <a:rPr lang="en-US" sz="4000" kern="1200" dirty="0"/>
            <a:t>Call 911</a:t>
          </a:r>
        </a:p>
      </dsp:txBody>
      <dsp:txXfrm>
        <a:off x="1267599" y="1728649"/>
        <a:ext cx="14352555" cy="864670"/>
      </dsp:txXfrm>
    </dsp:sp>
    <dsp:sp modelId="{1AF8D73F-3EA5-4CCF-9685-9F81A7CF517E}">
      <dsp:nvSpPr>
        <dsp:cNvPr id="0" name=""/>
        <dsp:cNvSpPr/>
      </dsp:nvSpPr>
      <dsp:spPr>
        <a:xfrm>
          <a:off x="727180" y="1620565"/>
          <a:ext cx="1080837" cy="1080837"/>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C296FCB-C910-4703-AB5A-7BF77CECE89A}">
      <dsp:nvSpPr>
        <dsp:cNvPr id="0" name=""/>
        <dsp:cNvSpPr/>
      </dsp:nvSpPr>
      <dsp:spPr>
        <a:xfrm>
          <a:off x="1457765" y="3025239"/>
          <a:ext cx="14162388" cy="864670"/>
        </a:xfrm>
        <a:prstGeom prst="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6332" tIns="101600" rIns="101600" bIns="101600" numCol="1" spcCol="1270" anchor="ctr" anchorCtr="0">
          <a:noAutofit/>
        </a:bodyPr>
        <a:lstStyle/>
        <a:p>
          <a:pPr marL="0" lvl="0" indent="0" algn="l" defTabSz="1778000">
            <a:lnSpc>
              <a:spcPct val="90000"/>
            </a:lnSpc>
            <a:spcBef>
              <a:spcPct val="0"/>
            </a:spcBef>
            <a:spcAft>
              <a:spcPct val="35000"/>
            </a:spcAft>
            <a:buNone/>
          </a:pPr>
          <a:r>
            <a:rPr lang="en-US" sz="4000" kern="1200" dirty="0"/>
            <a:t>Give naloxone	</a:t>
          </a:r>
        </a:p>
      </dsp:txBody>
      <dsp:txXfrm>
        <a:off x="1457765" y="3025239"/>
        <a:ext cx="14162388" cy="864670"/>
      </dsp:txXfrm>
    </dsp:sp>
    <dsp:sp modelId="{609406EE-4766-44BF-AD44-BAB920353DB4}">
      <dsp:nvSpPr>
        <dsp:cNvPr id="0" name=""/>
        <dsp:cNvSpPr/>
      </dsp:nvSpPr>
      <dsp:spPr>
        <a:xfrm>
          <a:off x="917346" y="2917156"/>
          <a:ext cx="1080837" cy="1080837"/>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D7626F-C8EF-4069-AE17-0FDD5EC6B3E7}">
      <dsp:nvSpPr>
        <dsp:cNvPr id="0" name=""/>
        <dsp:cNvSpPr/>
      </dsp:nvSpPr>
      <dsp:spPr>
        <a:xfrm>
          <a:off x="1267599" y="4321830"/>
          <a:ext cx="14352555" cy="864670"/>
        </a:xfrm>
        <a:prstGeom prst="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6332" tIns="101600" rIns="101600" bIns="101600" numCol="1" spcCol="1270" anchor="ctr" anchorCtr="0">
          <a:noAutofit/>
        </a:bodyPr>
        <a:lstStyle/>
        <a:p>
          <a:pPr marL="0" lvl="0" indent="0" algn="l" defTabSz="1778000">
            <a:lnSpc>
              <a:spcPct val="90000"/>
            </a:lnSpc>
            <a:spcBef>
              <a:spcPct val="0"/>
            </a:spcBef>
            <a:spcAft>
              <a:spcPct val="35000"/>
            </a:spcAft>
            <a:buNone/>
          </a:pPr>
          <a:r>
            <a:rPr lang="en-US" sz="4000" kern="1200" dirty="0"/>
            <a:t>Rescue breathing/recovery position</a:t>
          </a:r>
        </a:p>
      </dsp:txBody>
      <dsp:txXfrm>
        <a:off x="1267599" y="4321830"/>
        <a:ext cx="14352555" cy="864670"/>
      </dsp:txXfrm>
    </dsp:sp>
    <dsp:sp modelId="{031D3976-AB4A-43C0-906D-8F3B1F025C27}">
      <dsp:nvSpPr>
        <dsp:cNvPr id="0" name=""/>
        <dsp:cNvSpPr/>
      </dsp:nvSpPr>
      <dsp:spPr>
        <a:xfrm>
          <a:off x="727180" y="4213746"/>
          <a:ext cx="1080837" cy="1080837"/>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BB63E2-386D-43B6-9EEC-97BF0204F29E}">
      <dsp:nvSpPr>
        <dsp:cNvPr id="0" name=""/>
        <dsp:cNvSpPr/>
      </dsp:nvSpPr>
      <dsp:spPr>
        <a:xfrm>
          <a:off x="607876" y="5626280"/>
          <a:ext cx="14972152" cy="864670"/>
        </a:xfrm>
        <a:prstGeom prst="rect">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6332" tIns="101600" rIns="101600" bIns="101600" numCol="1" spcCol="1270" anchor="ctr" anchorCtr="0">
          <a:noAutofit/>
        </a:bodyPr>
        <a:lstStyle/>
        <a:p>
          <a:pPr marL="0" lvl="0" indent="0" algn="l" defTabSz="1778000">
            <a:lnSpc>
              <a:spcPct val="90000"/>
            </a:lnSpc>
            <a:spcBef>
              <a:spcPct val="0"/>
            </a:spcBef>
            <a:spcAft>
              <a:spcPct val="35000"/>
            </a:spcAft>
            <a:buNone/>
          </a:pPr>
          <a:r>
            <a:rPr lang="en-US" sz="4000" kern="1200" dirty="0"/>
            <a:t>Care for the person</a:t>
          </a:r>
        </a:p>
      </dsp:txBody>
      <dsp:txXfrm>
        <a:off x="607876" y="5626280"/>
        <a:ext cx="14972152" cy="864670"/>
      </dsp:txXfrm>
    </dsp:sp>
    <dsp:sp modelId="{F617AB0E-566D-42A1-8958-45806996E7DC}">
      <dsp:nvSpPr>
        <dsp:cNvPr id="0" name=""/>
        <dsp:cNvSpPr/>
      </dsp:nvSpPr>
      <dsp:spPr>
        <a:xfrm>
          <a:off x="107582" y="5510337"/>
          <a:ext cx="1080837" cy="1080837"/>
        </a:xfrm>
        <a:prstGeom prst="ellipse">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E57CB57F-53D8-47A3-B04D-E25E52C5DAB3}" type="datetimeFigureOut">
              <a:rPr lang="en-US" smtClean="0"/>
              <a:t>11/30/2021</a:t>
            </a:fld>
            <a:endParaRPr lang="en-US"/>
          </a:p>
        </p:txBody>
      </p:sp>
      <p:sp>
        <p:nvSpPr>
          <p:cNvPr id="4" name="Slide Image Placeholder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AC312D17-A69D-4A60-BA39-7223A0659DAE}" type="slidenum">
              <a:rPr lang="en-US" smtClean="0"/>
              <a:t>‹#›</a:t>
            </a:fld>
            <a:endParaRPr lang="en-US"/>
          </a:p>
        </p:txBody>
      </p:sp>
    </p:spTree>
    <p:extLst>
      <p:ext uri="{BB962C8B-B14F-4D97-AF65-F5344CB8AC3E}">
        <p14:creationId xmlns:p14="http://schemas.microsoft.com/office/powerpoint/2010/main" val="468974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312D17-A69D-4A60-BA39-7223A0659DAE}" type="slidenum">
              <a:rPr lang="en-US" smtClean="0"/>
              <a:t>1</a:t>
            </a:fld>
            <a:endParaRPr lang="en-US"/>
          </a:p>
        </p:txBody>
      </p:sp>
    </p:spTree>
    <p:extLst>
      <p:ext uri="{BB962C8B-B14F-4D97-AF65-F5344CB8AC3E}">
        <p14:creationId xmlns:p14="http://schemas.microsoft.com/office/powerpoint/2010/main" val="2530974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200" dirty="0"/>
              <a:t>Do not allow naloxone to freeze or attempt to use if it does freeze. If</a:t>
            </a:r>
            <a:r>
              <a:rPr lang="en-US" sz="1200" baseline="0" dirty="0"/>
              <a:t> the naloxone is cloudy, it may be an indication that it is no longer usable. </a:t>
            </a:r>
            <a:endParaRPr lang="en-US" sz="1200" dirty="0"/>
          </a:p>
          <a:p>
            <a:pPr defTabSz="931774">
              <a:defRPr/>
            </a:pPr>
            <a:endParaRPr lang="en-US" sz="1200" dirty="0"/>
          </a:p>
          <a:p>
            <a:pPr defTabSz="931774">
              <a:defRPr/>
            </a:pPr>
            <a:r>
              <a:rPr lang="en-US" sz="1200" dirty="0"/>
              <a:t>Keep naloxone in a safe place away from children and pets, but easy to access in case of emergency.</a:t>
            </a:r>
          </a:p>
          <a:p>
            <a:endParaRPr lang="en-US" dirty="0"/>
          </a:p>
        </p:txBody>
      </p:sp>
      <p:sp>
        <p:nvSpPr>
          <p:cNvPr id="4" name="Slide Number Placeholder 3"/>
          <p:cNvSpPr>
            <a:spLocks noGrp="1"/>
          </p:cNvSpPr>
          <p:nvPr>
            <p:ph type="sldNum" sz="quarter" idx="5"/>
          </p:nvPr>
        </p:nvSpPr>
        <p:spPr/>
        <p:txBody>
          <a:bodyPr/>
          <a:lstStyle/>
          <a:p>
            <a:fld id="{AC312D17-A69D-4A60-BA39-7223A0659DAE}" type="slidenum">
              <a:rPr lang="en-US" smtClean="0"/>
              <a:t>28</a:t>
            </a:fld>
            <a:endParaRPr lang="en-US"/>
          </a:p>
        </p:txBody>
      </p:sp>
    </p:spTree>
    <p:extLst>
      <p:ext uri="{BB962C8B-B14F-4D97-AF65-F5344CB8AC3E}">
        <p14:creationId xmlns:p14="http://schemas.microsoft.com/office/powerpoint/2010/main" val="2145634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When</a:t>
            </a:r>
            <a:r>
              <a:rPr lang="en-US" sz="1200" baseline="0" dirty="0"/>
              <a:t> some one overdoses, they may be more willing to seek help. This may be a good opportunity to share resources about treatment options. Know what resources are available locally. </a:t>
            </a:r>
            <a:endParaRPr lang="en-US" sz="1200" dirty="0"/>
          </a:p>
          <a:p>
            <a:endParaRPr lang="en-US" dirty="0"/>
          </a:p>
        </p:txBody>
      </p:sp>
      <p:sp>
        <p:nvSpPr>
          <p:cNvPr id="4" name="Slide Number Placeholder 3"/>
          <p:cNvSpPr>
            <a:spLocks noGrp="1"/>
          </p:cNvSpPr>
          <p:nvPr>
            <p:ph type="sldNum" sz="quarter" idx="5"/>
          </p:nvPr>
        </p:nvSpPr>
        <p:spPr/>
        <p:txBody>
          <a:bodyPr/>
          <a:lstStyle/>
          <a:p>
            <a:fld id="{AC312D17-A69D-4A60-BA39-7223A0659DAE}" type="slidenum">
              <a:rPr lang="en-US" smtClean="0"/>
              <a:t>29</a:t>
            </a:fld>
            <a:endParaRPr lang="en-US"/>
          </a:p>
        </p:txBody>
      </p:sp>
    </p:spTree>
    <p:extLst>
      <p:ext uri="{BB962C8B-B14F-4D97-AF65-F5344CB8AC3E}">
        <p14:creationId xmlns:p14="http://schemas.microsoft.com/office/powerpoint/2010/main" val="3456823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400" dirty="0"/>
              <a:t>State law allows you to carry naloxone and administer it. Similar to how you cannot be held liable for cracking someone’s ribs when administering CPR, you cannot be held liable for a good faith attempt to help someone by administering naloxone.</a:t>
            </a:r>
          </a:p>
          <a:p>
            <a:pPr marL="171450" indent="-171450">
              <a:buFont typeface="Arial" panose="020B0604020202020204" pitchFamily="34" charset="0"/>
              <a:buChar char="•"/>
            </a:pPr>
            <a:r>
              <a:rPr lang="en-US" sz="1400" dirty="0"/>
              <a:t>State Statute</a:t>
            </a:r>
            <a:r>
              <a:rPr lang="en-US" sz="1400" baseline="0" dirty="0"/>
              <a:t> 450.11 Prescription drugs &amp; Devices:</a:t>
            </a:r>
          </a:p>
          <a:p>
            <a:pPr marL="0" indent="0">
              <a:buFont typeface="Arial" panose="020B0604020202020204" pitchFamily="34" charset="0"/>
              <a:buNone/>
            </a:pPr>
            <a:r>
              <a:rPr lang="en-US" sz="1400" baseline="0" dirty="0"/>
              <a:t>(1i) Opioid antagonists</a:t>
            </a:r>
          </a:p>
          <a:p>
            <a:pPr marL="0" indent="0">
              <a:buFont typeface="Arial" panose="020B0604020202020204" pitchFamily="34" charset="0"/>
              <a:buNone/>
            </a:pPr>
            <a:r>
              <a:rPr lang="en-US" sz="1400" baseline="0" dirty="0"/>
              <a:t>	(b) Possession, dispensing, and delivery</a:t>
            </a:r>
          </a:p>
          <a:p>
            <a:pPr marL="0" indent="0">
              <a:buFont typeface="Arial" panose="020B0604020202020204" pitchFamily="34" charset="0"/>
              <a:buNone/>
            </a:pPr>
            <a:r>
              <a:rPr lang="en-US" sz="1400" baseline="0" dirty="0"/>
              <a:t>	450.11(1i)(b)1.1 Any person may possess an opioid antagonist</a:t>
            </a:r>
          </a:p>
          <a:p>
            <a:pPr marL="0" indent="0">
              <a:buFont typeface="Arial" panose="020B0604020202020204" pitchFamily="34" charset="0"/>
              <a:buNone/>
            </a:pPr>
            <a:r>
              <a:rPr lang="en-US" sz="1400" baseline="0" dirty="0"/>
              <a:t>	450.11(1i)(b)2.a.a. Subject to </a:t>
            </a:r>
            <a:r>
              <a:rPr lang="en-US" sz="1400" baseline="0" dirty="0" err="1"/>
              <a:t>subd</a:t>
            </a:r>
            <a:r>
              <a:rPr lang="en-US" sz="1400" baseline="0" dirty="0"/>
              <a:t>. 2.b-d: any person may deliver or dispense an opioid antagonist. </a:t>
            </a:r>
          </a:p>
        </p:txBody>
      </p:sp>
      <p:sp>
        <p:nvSpPr>
          <p:cNvPr id="4" name="Slide Number Placeholder 3"/>
          <p:cNvSpPr>
            <a:spLocks noGrp="1"/>
          </p:cNvSpPr>
          <p:nvPr>
            <p:ph type="sldNum" sz="quarter" idx="10"/>
          </p:nvPr>
        </p:nvSpPr>
        <p:spPr/>
        <p:txBody>
          <a:bodyPr/>
          <a:lstStyle/>
          <a:p>
            <a:fld id="{9BBCAC8B-0117-427A-8A85-5726A74CA633}" type="slidenum">
              <a:rPr lang="en-US" smtClean="0"/>
              <a:t>31</a:t>
            </a:fld>
            <a:endParaRPr lang="en-US" dirty="0"/>
          </a:p>
        </p:txBody>
      </p:sp>
    </p:spTree>
    <p:extLst>
      <p:ext uri="{BB962C8B-B14F-4D97-AF65-F5344CB8AC3E}">
        <p14:creationId xmlns:p14="http://schemas.microsoft.com/office/powerpoint/2010/main" val="4237032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Just because the law is written with the intent to create limited immunity in certain situations, people may still be sued and therefore incur fees and expenses. </a:t>
            </a:r>
          </a:p>
          <a:p>
            <a:pPr lvl="0"/>
            <a:r>
              <a:rPr lang="en-US" sz="1200" kern="1200" dirty="0">
                <a:solidFill>
                  <a:schemeClr val="tx1"/>
                </a:solidFill>
                <a:effectLst/>
                <a:latin typeface="+mn-lt"/>
                <a:ea typeface="+mn-ea"/>
                <a:cs typeface="+mn-cs"/>
              </a:rPr>
              <a:t>Please</a:t>
            </a:r>
            <a:r>
              <a:rPr lang="en-US" sz="1200" kern="1200" baseline="0" dirty="0">
                <a:solidFill>
                  <a:schemeClr val="tx1"/>
                </a:solidFill>
                <a:effectLst/>
                <a:latin typeface="+mn-lt"/>
                <a:ea typeface="+mn-ea"/>
                <a:cs typeface="+mn-cs"/>
              </a:rPr>
              <a:t> make sure to </a:t>
            </a:r>
            <a:r>
              <a:rPr lang="en-US" sz="1200" kern="1200" dirty="0">
                <a:solidFill>
                  <a:schemeClr val="tx1"/>
                </a:solidFill>
                <a:effectLst/>
                <a:latin typeface="+mn-lt"/>
                <a:ea typeface="+mn-ea"/>
                <a:cs typeface="+mn-cs"/>
              </a:rPr>
              <a:t>consult your own legal counsel for a more complete understanding of the law and how it may be applied to individual circumstances.</a:t>
            </a:r>
          </a:p>
        </p:txBody>
      </p:sp>
      <p:sp>
        <p:nvSpPr>
          <p:cNvPr id="4" name="Slide Number Placeholder 3"/>
          <p:cNvSpPr>
            <a:spLocks noGrp="1"/>
          </p:cNvSpPr>
          <p:nvPr>
            <p:ph type="sldNum" sz="quarter" idx="10"/>
          </p:nvPr>
        </p:nvSpPr>
        <p:spPr/>
        <p:txBody>
          <a:bodyPr/>
          <a:lstStyle/>
          <a:p>
            <a:fld id="{9BBCAC8B-0117-427A-8A85-5726A74CA633}" type="slidenum">
              <a:rPr lang="en-US" smtClean="0"/>
              <a:t>32</a:t>
            </a:fld>
            <a:endParaRPr lang="en-US" dirty="0"/>
          </a:p>
        </p:txBody>
      </p:sp>
    </p:spTree>
    <p:extLst>
      <p:ext uri="{BB962C8B-B14F-4D97-AF65-F5344CB8AC3E}">
        <p14:creationId xmlns:p14="http://schemas.microsoft.com/office/powerpoint/2010/main" val="2252560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450.11(1i)(c)2. 2. Subject to par. (a) 2. and ss. 441.18 (3) and 448.037 (3), any person who, acting in good faith, delivers or dispenses an opioid antagonist to another person shall be immune from civil or criminal liability for any outcomes resulting from delivering or dispensing the opioid antagonist. </a:t>
            </a:r>
            <a:endParaRPr lang="en-US" dirty="0"/>
          </a:p>
          <a:p>
            <a:pPr marL="0" indent="0">
              <a:buFontTx/>
              <a:buNone/>
            </a:pPr>
            <a:endParaRPr lang="en-US" dirty="0"/>
          </a:p>
          <a:p>
            <a:pPr marL="0" indent="0">
              <a:buFontTx/>
              <a:buNone/>
            </a:pPr>
            <a:r>
              <a:rPr lang="en-US" dirty="0"/>
              <a:t>Under current law, an aider is a person who summons or provides emergency medical assistance to another person because the aider believes the other person is suffering from an overdose or other adverse reaction to a controlled substance or controlled substance analog. Current law also grants limited immunity from prosecution for possessing a controlled substance or controlled substance analog to the aided person in this circumstance provided that the aided person completes a drug treatment program. </a:t>
            </a:r>
          </a:p>
          <a:p>
            <a:pPr marL="0" indent="0">
              <a:buFontTx/>
              <a:buNone/>
            </a:pPr>
            <a:endParaRPr lang="en-US" dirty="0"/>
          </a:p>
          <a:p>
            <a:pPr marL="0" indent="0">
              <a:buFontTx/>
              <a:buNone/>
            </a:pPr>
            <a:r>
              <a:rPr lang="en-US" dirty="0"/>
              <a:t>The current law provisions relating to revocation of probation, parole, or extended supervision and to aided persons sunset on August 1, 2020.</a:t>
            </a:r>
            <a:r>
              <a:rPr lang="en-US" baseline="0" dirty="0"/>
              <a:t> At this time, the </a:t>
            </a:r>
            <a:r>
              <a:rPr lang="en-US" dirty="0"/>
              <a:t>law no longer provides immunity from revocation of probation,</a:t>
            </a:r>
            <a:r>
              <a:rPr lang="en-US" baseline="0" dirty="0"/>
              <a:t> parole or extended supervision for the possession of a controlled substance in the case of requesting assistance in an overdose situation. </a:t>
            </a:r>
            <a:endParaRPr lang="en-US" dirty="0"/>
          </a:p>
        </p:txBody>
      </p:sp>
      <p:sp>
        <p:nvSpPr>
          <p:cNvPr id="4" name="Slide Number Placeholder 3"/>
          <p:cNvSpPr>
            <a:spLocks noGrp="1"/>
          </p:cNvSpPr>
          <p:nvPr>
            <p:ph type="sldNum" sz="quarter" idx="10"/>
          </p:nvPr>
        </p:nvSpPr>
        <p:spPr/>
        <p:txBody>
          <a:bodyPr/>
          <a:lstStyle/>
          <a:p>
            <a:fld id="{9BBCAC8B-0117-427A-8A85-5726A74CA633}" type="slidenum">
              <a:rPr lang="en-US" smtClean="0"/>
              <a:t>33</a:t>
            </a:fld>
            <a:endParaRPr lang="en-US" dirty="0"/>
          </a:p>
        </p:txBody>
      </p:sp>
    </p:spTree>
    <p:extLst>
      <p:ext uri="{BB962C8B-B14F-4D97-AF65-F5344CB8AC3E}">
        <p14:creationId xmlns:p14="http://schemas.microsoft.com/office/powerpoint/2010/main" val="1054217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Naloxone is not provided for free under the standing</a:t>
            </a:r>
            <a:r>
              <a:rPr lang="en-US" baseline="0" dirty="0"/>
              <a:t> order. Pharmacies sell it. They do not giveaway.</a:t>
            </a:r>
            <a:endParaRPr lang="en-US" dirty="0"/>
          </a:p>
          <a:p>
            <a:endParaRPr lang="en-US" dirty="0"/>
          </a:p>
        </p:txBody>
      </p:sp>
      <p:sp>
        <p:nvSpPr>
          <p:cNvPr id="4" name="Slide Number Placeholder 3"/>
          <p:cNvSpPr>
            <a:spLocks noGrp="1"/>
          </p:cNvSpPr>
          <p:nvPr>
            <p:ph type="sldNum" sz="quarter" idx="10"/>
          </p:nvPr>
        </p:nvSpPr>
        <p:spPr/>
        <p:txBody>
          <a:bodyPr/>
          <a:lstStyle/>
          <a:p>
            <a:fld id="{9BBCAC8B-0117-427A-8A85-5726A74CA633}" type="slidenum">
              <a:rPr lang="en-US" smtClean="0"/>
              <a:t>34</a:t>
            </a:fld>
            <a:endParaRPr lang="en-US" dirty="0"/>
          </a:p>
        </p:txBody>
      </p:sp>
    </p:spTree>
    <p:extLst>
      <p:ext uri="{BB962C8B-B14F-4D97-AF65-F5344CB8AC3E}">
        <p14:creationId xmlns:p14="http://schemas.microsoft.com/office/powerpoint/2010/main" val="2338595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Have</a:t>
            </a:r>
            <a:r>
              <a:rPr lang="en-US" sz="1200" baseline="0" dirty="0"/>
              <a:t> participants brainstorm up to three ideas for preventing an overdose. Have them write their ideas on separate sticky notes and place them on a white board or 3M paper. Read them and discuss.</a:t>
            </a:r>
          </a:p>
          <a:p>
            <a:endParaRPr lang="en-US" sz="1200" baseline="0" dirty="0"/>
          </a:p>
          <a:p>
            <a:r>
              <a:rPr lang="en-US" sz="1200" baseline="0" dirty="0"/>
              <a:t>Alternatively, have participants verbally share their thoughts on how to prevent an overdose and write the idea down on 3M paper. </a:t>
            </a:r>
            <a:endParaRPr lang="en-US" sz="1200" dirty="0"/>
          </a:p>
          <a:p>
            <a:endParaRPr lang="en-US" dirty="0"/>
          </a:p>
        </p:txBody>
      </p:sp>
      <p:sp>
        <p:nvSpPr>
          <p:cNvPr id="4" name="Slide Number Placeholder 3"/>
          <p:cNvSpPr>
            <a:spLocks noGrp="1"/>
          </p:cNvSpPr>
          <p:nvPr>
            <p:ph type="sldNum" sz="quarter" idx="5"/>
          </p:nvPr>
        </p:nvSpPr>
        <p:spPr/>
        <p:txBody>
          <a:bodyPr/>
          <a:lstStyle/>
          <a:p>
            <a:fld id="{AC312D17-A69D-4A60-BA39-7223A0659DAE}" type="slidenum">
              <a:rPr lang="en-US" smtClean="0"/>
              <a:t>35</a:t>
            </a:fld>
            <a:endParaRPr lang="en-US"/>
          </a:p>
        </p:txBody>
      </p:sp>
    </p:spTree>
    <p:extLst>
      <p:ext uri="{BB962C8B-B14F-4D97-AF65-F5344CB8AC3E}">
        <p14:creationId xmlns:p14="http://schemas.microsoft.com/office/powerpoint/2010/main" val="1247332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BCAC8B-0117-427A-8A85-5726A74CA633}" type="slidenum">
              <a:rPr lang="en-US" smtClean="0"/>
              <a:t>36</a:t>
            </a:fld>
            <a:endParaRPr lang="en-US" dirty="0"/>
          </a:p>
        </p:txBody>
      </p:sp>
    </p:spTree>
    <p:extLst>
      <p:ext uri="{BB962C8B-B14F-4D97-AF65-F5344CB8AC3E}">
        <p14:creationId xmlns:p14="http://schemas.microsoft.com/office/powerpoint/2010/main" val="31434847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BCAC8B-0117-427A-8A85-5726A74CA633}" type="slidenum">
              <a:rPr lang="en-US" smtClean="0"/>
              <a:t>37</a:t>
            </a:fld>
            <a:endParaRPr lang="en-US" dirty="0"/>
          </a:p>
        </p:txBody>
      </p:sp>
    </p:spTree>
    <p:extLst>
      <p:ext uri="{BB962C8B-B14F-4D97-AF65-F5344CB8AC3E}">
        <p14:creationId xmlns:p14="http://schemas.microsoft.com/office/powerpoint/2010/main" val="31611210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You cannot respond to your own overdose! Make sure that if you are using opioids</a:t>
            </a:r>
            <a:r>
              <a:rPr lang="en-US" sz="1400" baseline="0" dirty="0"/>
              <a:t> you have a plan and  </a:t>
            </a:r>
            <a:r>
              <a:rPr lang="en-US" sz="1400" b="1" baseline="0" dirty="0"/>
              <a:t>DO NOT use alone</a:t>
            </a:r>
            <a:r>
              <a:rPr lang="en-US" sz="1400" baseline="0" dirty="0"/>
              <a:t>. </a:t>
            </a:r>
            <a:endParaRPr lang="en-US" sz="1400" dirty="0"/>
          </a:p>
        </p:txBody>
      </p:sp>
      <p:sp>
        <p:nvSpPr>
          <p:cNvPr id="4" name="Slide Number Placeholder 3"/>
          <p:cNvSpPr>
            <a:spLocks noGrp="1"/>
          </p:cNvSpPr>
          <p:nvPr>
            <p:ph type="sldNum" sz="quarter" idx="10"/>
          </p:nvPr>
        </p:nvSpPr>
        <p:spPr/>
        <p:txBody>
          <a:bodyPr/>
          <a:lstStyle/>
          <a:p>
            <a:fld id="{9BBCAC8B-0117-427A-8A85-5726A74CA633}" type="slidenum">
              <a:rPr lang="en-US" smtClean="0"/>
              <a:t>38</a:t>
            </a:fld>
            <a:endParaRPr lang="en-US" dirty="0"/>
          </a:p>
        </p:txBody>
      </p:sp>
    </p:spTree>
    <p:extLst>
      <p:ext uri="{BB962C8B-B14F-4D97-AF65-F5344CB8AC3E}">
        <p14:creationId xmlns:p14="http://schemas.microsoft.com/office/powerpoint/2010/main" val="1153748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Time is very important when an unconscious person is not breathing. </a:t>
            </a:r>
            <a:r>
              <a:rPr lang="en-US" sz="1200" b="1" i="0" kern="1200" dirty="0">
                <a:solidFill>
                  <a:schemeClr val="tx1"/>
                </a:solidFill>
                <a:effectLst/>
                <a:latin typeface="+mn-lt"/>
                <a:ea typeface="+mn-ea"/>
                <a:cs typeface="+mn-cs"/>
              </a:rPr>
              <a:t>Permanent brain damage</a:t>
            </a:r>
            <a:r>
              <a:rPr lang="en-US" sz="1200" b="0" i="0" kern="1200" dirty="0">
                <a:solidFill>
                  <a:schemeClr val="tx1"/>
                </a:solidFill>
                <a:effectLst/>
                <a:latin typeface="+mn-lt"/>
                <a:ea typeface="+mn-ea"/>
                <a:cs typeface="+mn-cs"/>
              </a:rPr>
              <a:t> begins after only</a:t>
            </a:r>
            <a:r>
              <a:rPr lang="en-US" sz="1200" b="1" i="0" kern="1200" dirty="0">
                <a:solidFill>
                  <a:schemeClr val="tx1"/>
                </a:solidFill>
                <a:effectLst/>
                <a:latin typeface="+mn-lt"/>
                <a:ea typeface="+mn-ea"/>
                <a:cs typeface="+mn-cs"/>
              </a:rPr>
              <a:t> 4</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minutes without oxygen</a:t>
            </a:r>
            <a:r>
              <a:rPr lang="en-US" sz="1200" b="0" i="0" kern="1200" dirty="0">
                <a:solidFill>
                  <a:schemeClr val="tx1"/>
                </a:solidFill>
                <a:effectLst/>
                <a:latin typeface="+mn-lt"/>
                <a:ea typeface="+mn-ea"/>
                <a:cs typeface="+mn-cs"/>
              </a:rPr>
              <a:t>, and death </a:t>
            </a:r>
            <a:r>
              <a:rPr lang="en-US" sz="1200" b="1" i="0" kern="1200" dirty="0">
                <a:solidFill>
                  <a:schemeClr val="tx1"/>
                </a:solidFill>
                <a:effectLst/>
                <a:latin typeface="+mn-lt"/>
                <a:ea typeface="+mn-ea"/>
                <a:cs typeface="+mn-cs"/>
              </a:rPr>
              <a:t>can occur</a:t>
            </a:r>
            <a:r>
              <a:rPr lang="en-US" sz="1200" b="0" i="0" kern="1200" dirty="0">
                <a:solidFill>
                  <a:schemeClr val="tx1"/>
                </a:solidFill>
                <a:effectLst/>
                <a:latin typeface="+mn-lt"/>
                <a:ea typeface="+mn-ea"/>
                <a:cs typeface="+mn-cs"/>
              </a:rPr>
              <a:t> as soon as </a:t>
            </a:r>
            <a:r>
              <a:rPr lang="en-US" sz="1200" b="1" i="0" kern="1200" dirty="0">
                <a:solidFill>
                  <a:schemeClr val="tx1"/>
                </a:solidFill>
                <a:effectLst/>
                <a:latin typeface="+mn-lt"/>
                <a:ea typeface="+mn-ea"/>
                <a:cs typeface="+mn-cs"/>
              </a:rPr>
              <a:t>4 to 6</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minutes</a:t>
            </a:r>
            <a:r>
              <a:rPr lang="en-US" sz="1200" b="0" i="0" kern="1200" dirty="0">
                <a:solidFill>
                  <a:schemeClr val="tx1"/>
                </a:solidFill>
                <a:effectLst/>
                <a:latin typeface="+mn-lt"/>
                <a:ea typeface="+mn-ea"/>
                <a:cs typeface="+mn-cs"/>
              </a:rPr>
              <a:t> later. </a:t>
            </a:r>
          </a:p>
          <a:p>
            <a:r>
              <a:rPr lang="en-US" sz="1200" b="0" i="0" kern="1200" dirty="0">
                <a:solidFill>
                  <a:schemeClr val="tx1"/>
                </a:solidFill>
                <a:effectLst/>
                <a:latin typeface="+mn-lt"/>
                <a:ea typeface="+mn-ea"/>
                <a:cs typeface="+mn-cs"/>
              </a:rPr>
              <a:t>Not all</a:t>
            </a:r>
            <a:r>
              <a:rPr lang="en-US" sz="1200" b="0" i="0" kern="1200" baseline="0" dirty="0">
                <a:solidFill>
                  <a:schemeClr val="tx1"/>
                </a:solidFill>
                <a:effectLst/>
                <a:latin typeface="+mn-lt"/>
                <a:ea typeface="+mn-ea"/>
                <a:cs typeface="+mn-cs"/>
              </a:rPr>
              <a:t> of these symptoms may be present at the time of life-threatening overdose. Focus on looking for low, shallow, or no breathing.  </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Note </a:t>
            </a:r>
            <a:r>
              <a:rPr lang="en-US" sz="1200" b="0" i="0" kern="1200" baseline="0" dirty="0">
                <a:solidFill>
                  <a:schemeClr val="tx1"/>
                </a:solidFill>
                <a:effectLst/>
                <a:latin typeface="+mn-lt"/>
                <a:ea typeface="+mn-ea"/>
                <a:cs typeface="+mn-cs"/>
              </a:rPr>
              <a:t>that these symptoms could also be present in a patient suffering from cardiopulmonary arrest from another condition. Severe hypoglycemia or a heart attack may also present similarly. This is one reason why it is important to call emergency medical services immediately when these symptoms are present. Naloxone will not help a person experiencing these symptoms for a medical condition other than an opioid overdose. </a:t>
            </a:r>
            <a:endParaRPr lang="en-US" sz="1200" dirty="0"/>
          </a:p>
          <a:p>
            <a:endParaRPr lang="en-US" dirty="0"/>
          </a:p>
        </p:txBody>
      </p:sp>
      <p:sp>
        <p:nvSpPr>
          <p:cNvPr id="4" name="Slide Number Placeholder 3"/>
          <p:cNvSpPr>
            <a:spLocks noGrp="1"/>
          </p:cNvSpPr>
          <p:nvPr>
            <p:ph type="sldNum" sz="quarter" idx="5"/>
          </p:nvPr>
        </p:nvSpPr>
        <p:spPr/>
        <p:txBody>
          <a:bodyPr/>
          <a:lstStyle/>
          <a:p>
            <a:fld id="{AC312D17-A69D-4A60-BA39-7223A0659DAE}" type="slidenum">
              <a:rPr lang="en-US" smtClean="0"/>
              <a:t>17</a:t>
            </a:fld>
            <a:endParaRPr lang="en-US"/>
          </a:p>
        </p:txBody>
      </p:sp>
    </p:spTree>
    <p:extLst>
      <p:ext uri="{BB962C8B-B14F-4D97-AF65-F5344CB8AC3E}">
        <p14:creationId xmlns:p14="http://schemas.microsoft.com/office/powerpoint/2010/main" val="21013121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BCAC8B-0117-427A-8A85-5726A74CA633}" type="slidenum">
              <a:rPr lang="en-US" smtClean="0"/>
              <a:t>39</a:t>
            </a:fld>
            <a:endParaRPr lang="en-US" dirty="0"/>
          </a:p>
        </p:txBody>
      </p:sp>
    </p:spTree>
    <p:extLst>
      <p:ext uri="{BB962C8B-B14F-4D97-AF65-F5344CB8AC3E}">
        <p14:creationId xmlns:p14="http://schemas.microsoft.com/office/powerpoint/2010/main" val="17790130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While well‐intentioned, these methods waste valuable time that would be better spent on rescue breathing, administering naloxone, and calling 911.</a:t>
            </a:r>
          </a:p>
          <a:p>
            <a:endParaRPr lang="en-US" dirty="0"/>
          </a:p>
        </p:txBody>
      </p:sp>
      <p:sp>
        <p:nvSpPr>
          <p:cNvPr id="4" name="Slide Number Placeholder 3"/>
          <p:cNvSpPr>
            <a:spLocks noGrp="1"/>
          </p:cNvSpPr>
          <p:nvPr>
            <p:ph type="sldNum" sz="quarter" idx="10"/>
          </p:nvPr>
        </p:nvSpPr>
        <p:spPr/>
        <p:txBody>
          <a:bodyPr/>
          <a:lstStyle/>
          <a:p>
            <a:fld id="{9BBCAC8B-0117-427A-8A85-5726A74CA633}" type="slidenum">
              <a:rPr lang="en-US" smtClean="0"/>
              <a:t>40</a:t>
            </a:fld>
            <a:endParaRPr lang="en-US" dirty="0"/>
          </a:p>
        </p:txBody>
      </p:sp>
    </p:spTree>
    <p:extLst>
      <p:ext uri="{BB962C8B-B14F-4D97-AF65-F5344CB8AC3E}">
        <p14:creationId xmlns:p14="http://schemas.microsoft.com/office/powerpoint/2010/main" val="16749045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When</a:t>
            </a:r>
            <a:r>
              <a:rPr lang="en-US" sz="1400" baseline="0" dirty="0"/>
              <a:t> training others add your own contact information. </a:t>
            </a:r>
            <a:endParaRPr lang="en-US" sz="1400" dirty="0"/>
          </a:p>
        </p:txBody>
      </p:sp>
      <p:sp>
        <p:nvSpPr>
          <p:cNvPr id="4" name="Slide Number Placeholder 3"/>
          <p:cNvSpPr>
            <a:spLocks noGrp="1"/>
          </p:cNvSpPr>
          <p:nvPr>
            <p:ph type="sldNum" sz="quarter" idx="10"/>
          </p:nvPr>
        </p:nvSpPr>
        <p:spPr/>
        <p:txBody>
          <a:bodyPr/>
          <a:lstStyle/>
          <a:p>
            <a:fld id="{9BBCAC8B-0117-427A-8A85-5726A74CA633}" type="slidenum">
              <a:rPr lang="en-US" smtClean="0"/>
              <a:t>42</a:t>
            </a:fld>
            <a:endParaRPr lang="en-US" dirty="0"/>
          </a:p>
        </p:txBody>
      </p:sp>
    </p:spTree>
    <p:extLst>
      <p:ext uri="{BB962C8B-B14F-4D97-AF65-F5344CB8AC3E}">
        <p14:creationId xmlns:p14="http://schemas.microsoft.com/office/powerpoint/2010/main" val="3251271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It is important to stress</a:t>
            </a:r>
            <a:r>
              <a:rPr lang="en-US" sz="1200" baseline="0" dirty="0"/>
              <a:t> these points as they address some of the most common misconceptions about naloxone. </a:t>
            </a:r>
          </a:p>
          <a:p>
            <a:endParaRPr lang="en-US" dirty="0"/>
          </a:p>
        </p:txBody>
      </p:sp>
      <p:sp>
        <p:nvSpPr>
          <p:cNvPr id="4" name="Slide Number Placeholder 3"/>
          <p:cNvSpPr>
            <a:spLocks noGrp="1"/>
          </p:cNvSpPr>
          <p:nvPr>
            <p:ph type="sldNum" sz="quarter" idx="5"/>
          </p:nvPr>
        </p:nvSpPr>
        <p:spPr/>
        <p:txBody>
          <a:bodyPr/>
          <a:lstStyle/>
          <a:p>
            <a:fld id="{AC312D17-A69D-4A60-BA39-7223A0659DAE}" type="slidenum">
              <a:rPr lang="en-US" smtClean="0"/>
              <a:t>18</a:t>
            </a:fld>
            <a:endParaRPr lang="en-US"/>
          </a:p>
        </p:txBody>
      </p:sp>
    </p:spTree>
    <p:extLst>
      <p:ext uri="{BB962C8B-B14F-4D97-AF65-F5344CB8AC3E}">
        <p14:creationId xmlns:p14="http://schemas.microsoft.com/office/powerpoint/2010/main" val="3295675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mn-lt"/>
                <a:ea typeface="+mn-ea"/>
                <a:cs typeface="+mn-cs"/>
              </a:rPr>
              <a:t>Here’s an example of how naloxone</a:t>
            </a:r>
            <a:r>
              <a:rPr lang="en-US" sz="1400" kern="1200" baseline="0" dirty="0">
                <a:solidFill>
                  <a:schemeClr val="tx1"/>
                </a:solidFill>
                <a:effectLst/>
                <a:latin typeface="+mn-lt"/>
                <a:ea typeface="+mn-ea"/>
                <a:cs typeface="+mn-cs"/>
              </a:rPr>
              <a:t> works in the brain to block opioids and reverse the effects of an overdose.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kern="1200" baseline="0" dirty="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mn-lt"/>
                <a:ea typeface="+mn-ea"/>
                <a:cs typeface="+mn-cs"/>
              </a:rPr>
              <a:t>Everyone has used magnets on their refrigerators. You basically have two types of magnets: the free, advertising magnet from your local realtor or pizza shop which doesn’t hold anything up on the fridge, and the really strong magnets you can hang your kids’ art projects from. Opioids are like the pizza magnet. They attached to the receptors in the brain, but the attachment is not that strong. Naloxone is an</a:t>
            </a:r>
            <a:r>
              <a:rPr lang="en-US" sz="1400" kern="1200" baseline="0" dirty="0">
                <a:solidFill>
                  <a:schemeClr val="tx1"/>
                </a:solidFill>
                <a:effectLst/>
                <a:latin typeface="+mn-lt"/>
                <a:ea typeface="+mn-ea"/>
                <a:cs typeface="+mn-cs"/>
              </a:rPr>
              <a:t> </a:t>
            </a:r>
            <a:r>
              <a:rPr lang="en-US" sz="1400" kern="1200" dirty="0">
                <a:solidFill>
                  <a:schemeClr val="tx1"/>
                </a:solidFill>
                <a:effectLst/>
                <a:latin typeface="+mn-lt"/>
                <a:ea typeface="+mn-ea"/>
                <a:cs typeface="+mn-cs"/>
              </a:rPr>
              <a:t>industrial strength magnet. It comes into the brain, kicks the opioids off the receptors, and then blocks the receptor. The opioids are still in the brain, but because the receptors they attach to are being blocked by the naloxone, they just float around. Naloxone wears off sooner than the opioids however, which means the opioids can reattach and someone can go back into an overdose. </a:t>
            </a:r>
            <a:r>
              <a:rPr lang="en-US" sz="1400" b="1" kern="1200" dirty="0">
                <a:solidFill>
                  <a:schemeClr val="tx1"/>
                </a:solidFill>
                <a:effectLst/>
                <a:latin typeface="+mn-lt"/>
                <a:ea typeface="+mn-ea"/>
                <a:cs typeface="+mn-cs"/>
              </a:rPr>
              <a:t>This is why calling 911 is so important.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a:t>The effectiveness of naloxone is also impacted by the amount and potency of drugs already in the system.  More opioids in the system means more opioid receptors are blocked, making more naloxone necessary to “clear” the receptor.  </a:t>
            </a:r>
            <a:endParaRPr lang="en-US" sz="1400" dirty="0"/>
          </a:p>
          <a:p>
            <a:endParaRPr lang="en-US" dirty="0"/>
          </a:p>
        </p:txBody>
      </p:sp>
      <p:sp>
        <p:nvSpPr>
          <p:cNvPr id="4" name="Slide Number Placeholder 3"/>
          <p:cNvSpPr>
            <a:spLocks noGrp="1"/>
          </p:cNvSpPr>
          <p:nvPr>
            <p:ph type="sldNum" sz="quarter" idx="5"/>
          </p:nvPr>
        </p:nvSpPr>
        <p:spPr/>
        <p:txBody>
          <a:bodyPr/>
          <a:lstStyle/>
          <a:p>
            <a:fld id="{AC312D17-A69D-4A60-BA39-7223A0659DAE}" type="slidenum">
              <a:rPr lang="en-US" smtClean="0"/>
              <a:t>20</a:t>
            </a:fld>
            <a:endParaRPr lang="en-US"/>
          </a:p>
        </p:txBody>
      </p:sp>
    </p:spTree>
    <p:extLst>
      <p:ext uri="{BB962C8B-B14F-4D97-AF65-F5344CB8AC3E}">
        <p14:creationId xmlns:p14="http://schemas.microsoft.com/office/powerpoint/2010/main" val="779574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Instructions for responding to an overdose are presented in this section </a:t>
            </a:r>
            <a:r>
              <a:rPr lang="en-US" sz="1200" baseline="0" dirty="0"/>
              <a:t>in order for the purposes of training. However, these steps can be occur simultaneously, especially if there is more than one person on scene. </a:t>
            </a:r>
          </a:p>
          <a:p>
            <a:endParaRPr lang="en-US" sz="1200" baseline="0" dirty="0"/>
          </a:p>
          <a:p>
            <a:r>
              <a:rPr lang="en-US" sz="1200" baseline="0" dirty="0"/>
              <a:t>If some one is not breathing it is important to give them rescue breaths and chest compressions, as just four minutes without air can cause brain damage. In fact, the American Heart Association recommends providing rescue breathing before administering naloxone. If a person is trained in CPR, then CPR should be administered (chest compressions and rescue breathing) However, not everyone is comfortable giving rescue breaths or has CPR training. </a:t>
            </a:r>
            <a:r>
              <a:rPr lang="en-US" sz="1200" b="1" baseline="0" dirty="0"/>
              <a:t>This is why calling 911 is so important</a:t>
            </a:r>
            <a:r>
              <a:rPr lang="en-US" sz="1200" baseline="0" dirty="0"/>
              <a:t>.  </a:t>
            </a:r>
          </a:p>
          <a:p>
            <a:endParaRPr lang="en-US" sz="1200" baseline="0" dirty="0"/>
          </a:p>
          <a:p>
            <a:r>
              <a:rPr lang="en-US" sz="1200" baseline="0" dirty="0"/>
              <a:t>At a minimum, if you suspect someone is overdosing, it is your ethical responsibility to call 911.  </a:t>
            </a:r>
          </a:p>
          <a:p>
            <a:r>
              <a:rPr lang="en-US" sz="1200" baseline="0" dirty="0"/>
              <a:t>A </a:t>
            </a:r>
            <a:r>
              <a:rPr lang="en-US" sz="1200" b="1" baseline="0" dirty="0"/>
              <a:t>Good </a:t>
            </a:r>
            <a:r>
              <a:rPr lang="en-US" sz="1200" baseline="0" dirty="0"/>
              <a:t>response to an overdose is to call 911 to ensure proper medical attention is provided </a:t>
            </a:r>
            <a:r>
              <a:rPr lang="en-US" sz="1200" b="1" baseline="0" dirty="0"/>
              <a:t>and</a:t>
            </a:r>
            <a:r>
              <a:rPr lang="en-US" sz="1200" baseline="0" dirty="0"/>
              <a:t> administer naloxone.</a:t>
            </a:r>
          </a:p>
          <a:p>
            <a:r>
              <a:rPr lang="en-US" sz="1200" baseline="0" dirty="0"/>
              <a:t>A </a:t>
            </a:r>
            <a:r>
              <a:rPr lang="en-US" sz="1200" b="1" baseline="0" dirty="0"/>
              <a:t>Better</a:t>
            </a:r>
            <a:r>
              <a:rPr lang="en-US" sz="1200" baseline="0" dirty="0"/>
              <a:t> response to an overdose is to call 911, administer naloxone, </a:t>
            </a:r>
            <a:r>
              <a:rPr lang="en-US" sz="1200" b="1" baseline="0" dirty="0"/>
              <a:t>and</a:t>
            </a:r>
            <a:r>
              <a:rPr lang="en-US" sz="1200" baseline="0" dirty="0"/>
              <a:t> provide chest compressions.  </a:t>
            </a:r>
          </a:p>
          <a:p>
            <a:r>
              <a:rPr lang="en-US" sz="1200" baseline="0" dirty="0"/>
              <a:t>The </a:t>
            </a:r>
            <a:r>
              <a:rPr lang="en-US" sz="1200" b="1" baseline="0" dirty="0"/>
              <a:t>Best</a:t>
            </a:r>
            <a:r>
              <a:rPr lang="en-US" sz="1200" b="0" baseline="0" dirty="0"/>
              <a:t> response to an overdose is to call 911, administer naloxone, </a:t>
            </a:r>
            <a:r>
              <a:rPr lang="en-US" sz="1200" b="1" baseline="0" dirty="0"/>
              <a:t>and</a:t>
            </a:r>
            <a:r>
              <a:rPr lang="en-US" sz="1200" b="0" baseline="0" dirty="0"/>
              <a:t> administer rescue breathing and/or CPR. </a:t>
            </a:r>
            <a:endParaRPr lang="en-US" dirty="0"/>
          </a:p>
        </p:txBody>
      </p:sp>
      <p:sp>
        <p:nvSpPr>
          <p:cNvPr id="4" name="Slide Number Placeholder 3"/>
          <p:cNvSpPr>
            <a:spLocks noGrp="1"/>
          </p:cNvSpPr>
          <p:nvPr>
            <p:ph type="sldNum" sz="quarter" idx="5"/>
          </p:nvPr>
        </p:nvSpPr>
        <p:spPr/>
        <p:txBody>
          <a:bodyPr/>
          <a:lstStyle/>
          <a:p>
            <a:fld id="{AC312D17-A69D-4A60-BA39-7223A0659DAE}" type="slidenum">
              <a:rPr lang="en-US" smtClean="0"/>
              <a:t>21</a:t>
            </a:fld>
            <a:endParaRPr lang="en-US"/>
          </a:p>
        </p:txBody>
      </p:sp>
    </p:spTree>
    <p:extLst>
      <p:ext uri="{BB962C8B-B14F-4D97-AF65-F5344CB8AC3E}">
        <p14:creationId xmlns:p14="http://schemas.microsoft.com/office/powerpoint/2010/main" val="324776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Some people use the term “Shake and Wake” others say</a:t>
            </a:r>
            <a:r>
              <a:rPr lang="en-US" sz="1200" baseline="0" dirty="0"/>
              <a:t> “Rouse and Stimulate” – Shake and wake focuses on making a loud noise and shaking the person to elicit a response; rouse and stimulate encourages performing a chest rub if you get no response to the noise /shaking stimuli. The purpose is to ensure the person is in fact in medical distress. </a:t>
            </a:r>
            <a:endParaRPr lang="en-US" sz="1200" dirty="0"/>
          </a:p>
          <a:p>
            <a:endParaRPr lang="en-US" dirty="0"/>
          </a:p>
        </p:txBody>
      </p:sp>
      <p:sp>
        <p:nvSpPr>
          <p:cNvPr id="4" name="Slide Number Placeholder 3"/>
          <p:cNvSpPr>
            <a:spLocks noGrp="1"/>
          </p:cNvSpPr>
          <p:nvPr>
            <p:ph type="sldNum" sz="quarter" idx="5"/>
          </p:nvPr>
        </p:nvSpPr>
        <p:spPr/>
        <p:txBody>
          <a:bodyPr/>
          <a:lstStyle/>
          <a:p>
            <a:fld id="{AC312D17-A69D-4A60-BA39-7223A0659DAE}" type="slidenum">
              <a:rPr lang="en-US" smtClean="0"/>
              <a:t>22</a:t>
            </a:fld>
            <a:endParaRPr lang="en-US"/>
          </a:p>
        </p:txBody>
      </p:sp>
    </p:spTree>
    <p:extLst>
      <p:ext uri="{BB962C8B-B14F-4D97-AF65-F5344CB8AC3E}">
        <p14:creationId xmlns:p14="http://schemas.microsoft.com/office/powerpoint/2010/main" val="3341184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t>Calling</a:t>
            </a:r>
            <a:r>
              <a:rPr lang="en-US" sz="1200" baseline="0" dirty="0"/>
              <a:t> 911 is especially important with the rise in fentanyl. As was mentioned, it is extremely potent and as a result, it may take several doses of naloxone in order to reverse the overdose effects.</a:t>
            </a:r>
          </a:p>
          <a:p>
            <a:pPr marL="171450" indent="-171450">
              <a:buFont typeface="Arial" panose="020B0604020202020204" pitchFamily="34" charset="0"/>
              <a:buChar char="•"/>
            </a:pPr>
            <a:r>
              <a:rPr lang="en-US" sz="1200" baseline="0" dirty="0"/>
              <a:t>Naloxone is only temporary; it is like pushing the pause button on a remote control. It will eventually wear off, and if there are still large amounts of opioids in the system, the person can fall back into an overdose. </a:t>
            </a:r>
          </a:p>
          <a:p>
            <a:pPr marL="171450" indent="-171450">
              <a:buFont typeface="Arial" panose="020B0604020202020204" pitchFamily="34" charset="0"/>
              <a:buChar char="•"/>
            </a:pPr>
            <a:r>
              <a:rPr lang="en-US" sz="1200" baseline="0" dirty="0"/>
              <a:t>The 911 dispatcher can also talk you through caring for the patient including providing rescue breaths and administering naloxone (if available) until EMS arrives.  </a:t>
            </a:r>
            <a:endParaRPr lang="en-US" sz="1200" dirty="0"/>
          </a:p>
          <a:p>
            <a:endParaRPr lang="en-US" dirty="0"/>
          </a:p>
        </p:txBody>
      </p:sp>
      <p:sp>
        <p:nvSpPr>
          <p:cNvPr id="4" name="Slide Number Placeholder 3"/>
          <p:cNvSpPr>
            <a:spLocks noGrp="1"/>
          </p:cNvSpPr>
          <p:nvPr>
            <p:ph type="sldNum" sz="quarter" idx="5"/>
          </p:nvPr>
        </p:nvSpPr>
        <p:spPr/>
        <p:txBody>
          <a:bodyPr/>
          <a:lstStyle/>
          <a:p>
            <a:fld id="{AC312D17-A69D-4A60-BA39-7223A0659DAE}" type="slidenum">
              <a:rPr lang="en-US" smtClean="0"/>
              <a:t>23</a:t>
            </a:fld>
            <a:endParaRPr lang="en-US"/>
          </a:p>
        </p:txBody>
      </p:sp>
    </p:spTree>
    <p:extLst>
      <p:ext uri="{BB962C8B-B14F-4D97-AF65-F5344CB8AC3E}">
        <p14:creationId xmlns:p14="http://schemas.microsoft.com/office/powerpoint/2010/main" val="1344662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Slow breathing for</a:t>
            </a:r>
            <a:r>
              <a:rPr lang="en-US" sz="1200" baseline="0" dirty="0"/>
              <a:t> an adult is approximately less than one breath every five seconds.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most common item found</a:t>
            </a:r>
            <a:r>
              <a:rPr lang="en-US" sz="1200" baseline="0" dirty="0"/>
              <a:t> in an overdose patient’s mouth is the cap from the needle they used to inject themselves. </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Administering</a:t>
            </a:r>
            <a:r>
              <a:rPr lang="en-US" sz="1200" baseline="0" dirty="0"/>
              <a:t> rescue breathes for an extended period of time can induce vomiting due to air getting into the stomach. If this happens, make sure to check the airway again for anything that may be blocking it before continuing with rescue breaths.  </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AC312D17-A69D-4A60-BA39-7223A0659DAE}" type="slidenum">
              <a:rPr lang="en-US" smtClean="0"/>
              <a:t>26</a:t>
            </a:fld>
            <a:endParaRPr lang="en-US"/>
          </a:p>
        </p:txBody>
      </p:sp>
    </p:spTree>
    <p:extLst>
      <p:ext uri="{BB962C8B-B14F-4D97-AF65-F5344CB8AC3E}">
        <p14:creationId xmlns:p14="http://schemas.microsoft.com/office/powerpoint/2010/main" val="726520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a:t>
            </a:r>
            <a:r>
              <a:rPr lang="en-US" sz="1200" baseline="0" dirty="0"/>
              <a:t> effects of naloxone are </a:t>
            </a:r>
            <a:r>
              <a:rPr lang="en-US" sz="1200" b="1" baseline="0" dirty="0"/>
              <a:t>temporary</a:t>
            </a:r>
            <a:r>
              <a:rPr lang="en-US" sz="1200" baseline="0" dirty="0"/>
              <a:t>. If a person has consumed a large amount of opioids, or if the opioids included fentanyl, overdose symptoms may return even after administering naloxone. This is one reason it is so important to call 911 for further medical assistance. </a:t>
            </a:r>
          </a:p>
          <a:p>
            <a:endParaRPr lang="en-US" sz="1200" baseline="0" dirty="0"/>
          </a:p>
          <a:p>
            <a:r>
              <a:rPr lang="en-US" sz="1200" baseline="0" dirty="0"/>
              <a:t>A person who has overdosed should be monitored for </a:t>
            </a:r>
            <a:r>
              <a:rPr lang="en-US" sz="1200" b="1" baseline="0" dirty="0"/>
              <a:t>at least 2 hours</a:t>
            </a:r>
            <a:r>
              <a:rPr lang="en-US" sz="1200" baseline="0" dirty="0"/>
              <a:t>, or more to ensure overdose symptoms do not return. </a:t>
            </a:r>
          </a:p>
          <a:p>
            <a:endParaRPr lang="en-US" sz="1200" dirty="0"/>
          </a:p>
          <a:p>
            <a:r>
              <a:rPr lang="en-US" sz="1200" dirty="0"/>
              <a:t>Some individuals may</a:t>
            </a:r>
            <a:r>
              <a:rPr lang="en-US" sz="1200" baseline="0" dirty="0"/>
              <a:t> be combative or agitated when revived. This is more common with intramuscular, or high dose naloxone administration (most commonly administered by EMS), and less common with nasal naloxone.   </a:t>
            </a:r>
            <a:endParaRPr lang="en-US" sz="1200" dirty="0"/>
          </a:p>
          <a:p>
            <a:endParaRPr lang="en-US" dirty="0"/>
          </a:p>
        </p:txBody>
      </p:sp>
      <p:sp>
        <p:nvSpPr>
          <p:cNvPr id="4" name="Slide Number Placeholder 3"/>
          <p:cNvSpPr>
            <a:spLocks noGrp="1"/>
          </p:cNvSpPr>
          <p:nvPr>
            <p:ph type="sldNum" sz="quarter" idx="5"/>
          </p:nvPr>
        </p:nvSpPr>
        <p:spPr/>
        <p:txBody>
          <a:bodyPr/>
          <a:lstStyle/>
          <a:p>
            <a:fld id="{AC312D17-A69D-4A60-BA39-7223A0659DAE}" type="slidenum">
              <a:rPr lang="en-US" smtClean="0"/>
              <a:t>27</a:t>
            </a:fld>
            <a:endParaRPr lang="en-US"/>
          </a:p>
        </p:txBody>
      </p:sp>
    </p:spTree>
    <p:extLst>
      <p:ext uri="{BB962C8B-B14F-4D97-AF65-F5344CB8AC3E}">
        <p14:creationId xmlns:p14="http://schemas.microsoft.com/office/powerpoint/2010/main" val="4146699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16027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11/30/2021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500" b="1" i="0">
                <a:solidFill>
                  <a:srgbClr val="ECE6E1"/>
                </a:solidFill>
                <a:latin typeface="Gill Sans MT"/>
                <a:cs typeface="Gill Sans MT"/>
              </a:defRPr>
            </a:lvl1pPr>
          </a:lstStyle>
          <a:p>
            <a:endParaRPr/>
          </a:p>
        </p:txBody>
      </p:sp>
      <p:sp>
        <p:nvSpPr>
          <p:cNvPr id="3" name="Holder 3"/>
          <p:cNvSpPr>
            <a:spLocks noGrp="1"/>
          </p:cNvSpPr>
          <p:nvPr>
            <p:ph type="body" idx="1"/>
          </p:nvPr>
        </p:nvSpPr>
        <p:spPr/>
        <p:txBody>
          <a:bodyPr lIns="0" tIns="0" rIns="0" bIns="0"/>
          <a:lstStyle>
            <a:lvl1pPr>
              <a:defRPr sz="49100" b="0" i="0">
                <a:solidFill>
                  <a:srgbClr val="EF4522"/>
                </a:solidFill>
                <a:latin typeface="Garamond"/>
                <a:cs typeface="Garamond"/>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11/30/2021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500" b="1" i="0">
                <a:solidFill>
                  <a:srgbClr val="ECE6E1"/>
                </a:solidFill>
                <a:latin typeface="Gill Sans MT"/>
                <a:cs typeface="Gill Sans MT"/>
              </a:defRPr>
            </a:lvl1pPr>
          </a:lstStyle>
          <a:p>
            <a:endParaRPr/>
          </a:p>
        </p:txBody>
      </p:sp>
      <p:sp>
        <p:nvSpPr>
          <p:cNvPr id="3" name="Holder 3"/>
          <p:cNvSpPr>
            <a:spLocks noGrp="1"/>
          </p:cNvSpPr>
          <p:nvPr>
            <p:ph sz="half" idx="2"/>
          </p:nvPr>
        </p:nvSpPr>
        <p:spPr>
          <a:xfrm>
            <a:off x="1204287" y="1974243"/>
            <a:ext cx="6704330" cy="6898005"/>
          </a:xfrm>
          <a:prstGeom prst="rect">
            <a:avLst/>
          </a:prstGeom>
        </p:spPr>
        <p:txBody>
          <a:bodyPr wrap="square" lIns="0" tIns="0" rIns="0" bIns="0">
            <a:spAutoFit/>
          </a:bodyPr>
          <a:lstStyle>
            <a:lvl1pPr>
              <a:defRPr sz="3200" b="1" i="0">
                <a:solidFill>
                  <a:srgbClr val="FF493A"/>
                </a:solidFill>
                <a:latin typeface="Gill Sans MT"/>
                <a:cs typeface="Gill Sans MT"/>
              </a:defRPr>
            </a:lvl1pPr>
          </a:lstStyle>
          <a:p>
            <a:endParaRPr/>
          </a:p>
        </p:txBody>
      </p:sp>
      <p:sp>
        <p:nvSpPr>
          <p:cNvPr id="4" name="Holder 4"/>
          <p:cNvSpPr>
            <a:spLocks noGrp="1"/>
          </p:cNvSpPr>
          <p:nvPr>
            <p:ph sz="half" idx="3"/>
          </p:nvPr>
        </p:nvSpPr>
        <p:spPr>
          <a:xfrm>
            <a:off x="10719843" y="2349625"/>
            <a:ext cx="6204584" cy="6227445"/>
          </a:xfrm>
          <a:prstGeom prst="rect">
            <a:avLst/>
          </a:prstGeom>
        </p:spPr>
        <p:txBody>
          <a:bodyPr wrap="square" lIns="0" tIns="0" rIns="0" bIns="0">
            <a:spAutoFit/>
          </a:bodyPr>
          <a:lstStyle>
            <a:lvl1pPr>
              <a:defRPr sz="3500" b="1" i="0">
                <a:solidFill>
                  <a:srgbClr val="ECE6E1"/>
                </a:solidFill>
                <a:latin typeface="Gill Sans MT"/>
                <a:cs typeface="Gill Sans MT"/>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11/30/2021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500" b="1" i="0">
                <a:solidFill>
                  <a:srgbClr val="ECE6E1"/>
                </a:solidFill>
                <a:latin typeface="Gill Sans MT"/>
                <a:cs typeface="Gill Sans M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11/30/2021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11/30/2021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1F202A"/>
          </a:solidFill>
        </p:spPr>
        <p:txBody>
          <a:bodyPr wrap="square" lIns="0" tIns="0" rIns="0" bIns="0" rtlCol="0"/>
          <a:lstStyle/>
          <a:p>
            <a:endParaRPr/>
          </a:p>
        </p:txBody>
      </p:sp>
      <p:sp>
        <p:nvSpPr>
          <p:cNvPr id="2" name="Holder 2"/>
          <p:cNvSpPr>
            <a:spLocks noGrp="1"/>
          </p:cNvSpPr>
          <p:nvPr>
            <p:ph type="title"/>
          </p:nvPr>
        </p:nvSpPr>
        <p:spPr>
          <a:xfrm>
            <a:off x="9219404" y="1320300"/>
            <a:ext cx="7682865" cy="2614929"/>
          </a:xfrm>
          <a:prstGeom prst="rect">
            <a:avLst/>
          </a:prstGeom>
        </p:spPr>
        <p:txBody>
          <a:bodyPr wrap="square" lIns="0" tIns="0" rIns="0" bIns="0">
            <a:spAutoFit/>
          </a:bodyPr>
          <a:lstStyle>
            <a:lvl1pPr>
              <a:defRPr sz="8500" b="1" i="0">
                <a:solidFill>
                  <a:srgbClr val="ECE6E1"/>
                </a:solidFill>
                <a:latin typeface="Gill Sans MT"/>
                <a:cs typeface="Gill Sans MT"/>
              </a:defRPr>
            </a:lvl1pPr>
          </a:lstStyle>
          <a:p>
            <a:endParaRPr/>
          </a:p>
        </p:txBody>
      </p:sp>
      <p:sp>
        <p:nvSpPr>
          <p:cNvPr id="3" name="Holder 3"/>
          <p:cNvSpPr>
            <a:spLocks noGrp="1"/>
          </p:cNvSpPr>
          <p:nvPr>
            <p:ph type="body" idx="1"/>
          </p:nvPr>
        </p:nvSpPr>
        <p:spPr>
          <a:xfrm>
            <a:off x="2110428" y="1715492"/>
            <a:ext cx="7512050" cy="2832735"/>
          </a:xfrm>
          <a:prstGeom prst="rect">
            <a:avLst/>
          </a:prstGeom>
        </p:spPr>
        <p:txBody>
          <a:bodyPr wrap="square" lIns="0" tIns="0" rIns="0" bIns="0">
            <a:spAutoFit/>
          </a:bodyPr>
          <a:lstStyle>
            <a:lvl1pPr>
              <a:defRPr sz="49100" b="0" i="0">
                <a:solidFill>
                  <a:srgbClr val="EF4522"/>
                </a:solidFill>
                <a:latin typeface="Garamond"/>
                <a:cs typeface="Garamond"/>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11/30/2021</a:t>
            </a:fld>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jp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Layout" Target="../diagrams/layout1.xml"/><Relationship Id="rId7" Type="http://schemas.openxmlformats.org/officeDocument/2006/relationships/image" Target="../media/image10.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13.png"/><Relationship Id="rId4" Type="http://schemas.openxmlformats.org/officeDocument/2006/relationships/diagramQuickStyle" Target="../diagrams/quickStyle1.xml"/><Relationship Id="rId9"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0Gnj-DKlbd4"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19.png"/><Relationship Id="rId5" Type="http://schemas.openxmlformats.org/officeDocument/2006/relationships/diagramQuickStyle" Target="../diagrams/quickStyle2.xml"/><Relationship Id="rId10" Type="http://schemas.openxmlformats.org/officeDocument/2006/relationships/image" Target="../media/image18.png"/><Relationship Id="rId4" Type="http://schemas.openxmlformats.org/officeDocument/2006/relationships/diagramLayout" Target="../diagrams/layout2.xml"/><Relationship Id="rId9"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dhs.wisconsin.gov/opioids/standing-order.htm"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3.wdp"/></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jpg"/><Relationship Id="rId4" Type="http://schemas.microsoft.com/office/2007/relationships/hdphoto" Target="../media/hdphoto4.wdp"/></Relationships>
</file>

<file path=ppt/slides/_rels/slide4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hyperlink" Target="mailto:jninham3@oneidanation.org" TargetMode="External"/><Relationship Id="rId7"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46.png"/><Relationship Id="rId10" Type="http://schemas.openxmlformats.org/officeDocument/2006/relationships/image" Target="../media/image4.png"/><Relationship Id="rId4" Type="http://schemas.openxmlformats.org/officeDocument/2006/relationships/hyperlink" Target="mailto:ldoxtat1@oneidanation.org" TargetMode="External"/><Relationship Id="rId9"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youtube.com/watch?v=NDVV_M__CSI"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00" cy="10287000"/>
            <a:chOff x="0" y="0"/>
            <a:chExt cx="18288000" cy="10287000"/>
          </a:xfrm>
        </p:grpSpPr>
        <p:pic>
          <p:nvPicPr>
            <p:cNvPr id="3" name="object 3"/>
            <p:cNvPicPr/>
            <p:nvPr/>
          </p:nvPicPr>
          <p:blipFill>
            <a:blip r:embed="rId3" cstate="print"/>
            <a:stretch>
              <a:fillRect/>
            </a:stretch>
          </p:blipFill>
          <p:spPr>
            <a:xfrm>
              <a:off x="0" y="0"/>
              <a:ext cx="18288000" cy="10287000"/>
            </a:xfrm>
            <a:prstGeom prst="rect">
              <a:avLst/>
            </a:prstGeom>
          </p:spPr>
        </p:pic>
        <p:sp>
          <p:nvSpPr>
            <p:cNvPr id="4" name="object 4"/>
            <p:cNvSpPr/>
            <p:nvPr/>
          </p:nvSpPr>
          <p:spPr>
            <a:xfrm>
              <a:off x="1028700" y="2711170"/>
              <a:ext cx="4524375" cy="4867910"/>
            </a:xfrm>
            <a:custGeom>
              <a:avLst/>
              <a:gdLst/>
              <a:ahLst/>
              <a:cxnLst/>
              <a:rect l="l" t="t" r="r" b="b"/>
              <a:pathLst>
                <a:path w="4524375" h="4867909">
                  <a:moveTo>
                    <a:pt x="4524362" y="108013"/>
                  </a:moveTo>
                  <a:lnTo>
                    <a:pt x="4414075" y="108013"/>
                  </a:lnTo>
                  <a:lnTo>
                    <a:pt x="4414075" y="4756950"/>
                  </a:lnTo>
                  <a:lnTo>
                    <a:pt x="4524362" y="4756950"/>
                  </a:lnTo>
                  <a:lnTo>
                    <a:pt x="4524362" y="108013"/>
                  </a:lnTo>
                  <a:close/>
                </a:path>
                <a:path w="4524375" h="4867909">
                  <a:moveTo>
                    <a:pt x="4524362" y="0"/>
                  </a:moveTo>
                  <a:lnTo>
                    <a:pt x="0" y="0"/>
                  </a:lnTo>
                  <a:lnTo>
                    <a:pt x="0" y="107962"/>
                  </a:lnTo>
                  <a:lnTo>
                    <a:pt x="0" y="4756988"/>
                  </a:lnTo>
                  <a:lnTo>
                    <a:pt x="0" y="4867491"/>
                  </a:lnTo>
                  <a:lnTo>
                    <a:pt x="4524362" y="4867491"/>
                  </a:lnTo>
                  <a:lnTo>
                    <a:pt x="4524362" y="4756988"/>
                  </a:lnTo>
                  <a:lnTo>
                    <a:pt x="107988" y="4756988"/>
                  </a:lnTo>
                  <a:lnTo>
                    <a:pt x="107988" y="107962"/>
                  </a:lnTo>
                  <a:lnTo>
                    <a:pt x="4524362" y="107962"/>
                  </a:lnTo>
                  <a:lnTo>
                    <a:pt x="4524362" y="0"/>
                  </a:lnTo>
                  <a:close/>
                </a:path>
              </a:pathLst>
            </a:custGeom>
            <a:solidFill>
              <a:srgbClr val="FF493A">
                <a:alpha val="76861"/>
              </a:srgbClr>
            </a:solidFill>
          </p:spPr>
          <p:txBody>
            <a:bodyPr wrap="square" lIns="0" tIns="0" rIns="0" bIns="0" rtlCol="0"/>
            <a:lstStyle/>
            <a:p>
              <a:endParaRPr/>
            </a:p>
          </p:txBody>
        </p:sp>
      </p:grpSp>
      <p:sp>
        <p:nvSpPr>
          <p:cNvPr id="5" name="object 5"/>
          <p:cNvSpPr txBox="1">
            <a:spLocks noGrp="1"/>
          </p:cNvSpPr>
          <p:nvPr>
            <p:ph type="title"/>
          </p:nvPr>
        </p:nvSpPr>
        <p:spPr>
          <a:xfrm>
            <a:off x="2214298" y="4076626"/>
            <a:ext cx="11221085" cy="1244600"/>
          </a:xfrm>
          <a:prstGeom prst="rect">
            <a:avLst/>
          </a:prstGeom>
        </p:spPr>
        <p:txBody>
          <a:bodyPr vert="horz" wrap="square" lIns="0" tIns="12700" rIns="0" bIns="0" rtlCol="0">
            <a:spAutoFit/>
          </a:bodyPr>
          <a:lstStyle/>
          <a:p>
            <a:pPr marL="12700">
              <a:lnSpc>
                <a:spcPct val="100000"/>
              </a:lnSpc>
              <a:spcBef>
                <a:spcPts val="100"/>
              </a:spcBef>
            </a:pPr>
            <a:r>
              <a:rPr sz="8000" spc="-665" dirty="0"/>
              <a:t>NALOXONE</a:t>
            </a:r>
            <a:r>
              <a:rPr sz="8000" spc="670" dirty="0"/>
              <a:t> </a:t>
            </a:r>
            <a:r>
              <a:rPr sz="8000" spc="-325" dirty="0"/>
              <a:t>TRAINING</a:t>
            </a:r>
            <a:endParaRPr sz="8000" dirty="0"/>
          </a:p>
        </p:txBody>
      </p:sp>
      <p:sp>
        <p:nvSpPr>
          <p:cNvPr id="6" name="object 6"/>
          <p:cNvSpPr txBox="1"/>
          <p:nvPr/>
        </p:nvSpPr>
        <p:spPr>
          <a:xfrm>
            <a:off x="2214298" y="5225912"/>
            <a:ext cx="7625080" cy="1414145"/>
          </a:xfrm>
          <a:prstGeom prst="rect">
            <a:avLst/>
          </a:prstGeom>
        </p:spPr>
        <p:txBody>
          <a:bodyPr vert="horz" wrap="square" lIns="0" tIns="95885" rIns="0" bIns="0" rtlCol="0">
            <a:spAutoFit/>
          </a:bodyPr>
          <a:lstStyle/>
          <a:p>
            <a:pPr marL="12700" marR="5080">
              <a:lnSpc>
                <a:spcPts val="5180"/>
              </a:lnSpc>
              <a:spcBef>
                <a:spcPts val="755"/>
              </a:spcBef>
            </a:pPr>
            <a:r>
              <a:rPr sz="4800" b="1" spc="-210" dirty="0">
                <a:solidFill>
                  <a:srgbClr val="ECE6E1"/>
                </a:solidFill>
                <a:latin typeface="Gill Sans MT"/>
                <a:cs typeface="Gill Sans MT"/>
              </a:rPr>
              <a:t>OVERDOSE</a:t>
            </a:r>
            <a:r>
              <a:rPr sz="4800" b="1" spc="395" dirty="0">
                <a:solidFill>
                  <a:srgbClr val="ECE6E1"/>
                </a:solidFill>
                <a:latin typeface="Gill Sans MT"/>
                <a:cs typeface="Gill Sans MT"/>
              </a:rPr>
              <a:t> </a:t>
            </a:r>
            <a:r>
              <a:rPr sz="4800" b="1" spc="-160" dirty="0">
                <a:solidFill>
                  <a:srgbClr val="ECE6E1"/>
                </a:solidFill>
                <a:latin typeface="Gill Sans MT"/>
                <a:cs typeface="Gill Sans MT"/>
              </a:rPr>
              <a:t>PREVENTION </a:t>
            </a:r>
            <a:r>
              <a:rPr sz="4800" b="1" spc="-1320" dirty="0">
                <a:solidFill>
                  <a:srgbClr val="ECE6E1"/>
                </a:solidFill>
                <a:latin typeface="Gill Sans MT"/>
                <a:cs typeface="Gill Sans MT"/>
              </a:rPr>
              <a:t> </a:t>
            </a:r>
            <a:r>
              <a:rPr sz="4800" b="1" spc="-450" dirty="0">
                <a:solidFill>
                  <a:srgbClr val="ECE6E1"/>
                </a:solidFill>
                <a:latin typeface="Gill Sans MT"/>
                <a:cs typeface="Gill Sans MT"/>
              </a:rPr>
              <a:t>AND</a:t>
            </a:r>
            <a:r>
              <a:rPr sz="4800" b="1" spc="425" dirty="0">
                <a:solidFill>
                  <a:srgbClr val="ECE6E1"/>
                </a:solidFill>
                <a:latin typeface="Gill Sans MT"/>
                <a:cs typeface="Gill Sans MT"/>
              </a:rPr>
              <a:t> </a:t>
            </a:r>
            <a:r>
              <a:rPr sz="4800" b="1" spc="-80" dirty="0">
                <a:solidFill>
                  <a:srgbClr val="ECE6E1"/>
                </a:solidFill>
                <a:latin typeface="Gill Sans MT"/>
                <a:cs typeface="Gill Sans MT"/>
              </a:rPr>
              <a:t>SURVIVAL</a:t>
            </a:r>
            <a:endParaRPr sz="4800" dirty="0">
              <a:latin typeface="Gill Sans MT"/>
              <a:cs typeface="Gill Sans MT"/>
            </a:endParaRPr>
          </a:p>
        </p:txBody>
      </p:sp>
      <p:sp>
        <p:nvSpPr>
          <p:cNvPr id="8" name="object 8"/>
          <p:cNvSpPr/>
          <p:nvPr/>
        </p:nvSpPr>
        <p:spPr>
          <a:xfrm>
            <a:off x="17535632" y="2711160"/>
            <a:ext cx="752475" cy="4848225"/>
          </a:xfrm>
          <a:custGeom>
            <a:avLst/>
            <a:gdLst/>
            <a:ahLst/>
            <a:cxnLst/>
            <a:rect l="l" t="t" r="r" b="b"/>
            <a:pathLst>
              <a:path w="752475" h="4848225">
                <a:moveTo>
                  <a:pt x="0" y="0"/>
                </a:moveTo>
                <a:lnTo>
                  <a:pt x="752368" y="0"/>
                </a:lnTo>
                <a:lnTo>
                  <a:pt x="752368" y="4848225"/>
                </a:lnTo>
                <a:lnTo>
                  <a:pt x="0" y="4848225"/>
                </a:lnTo>
                <a:lnTo>
                  <a:pt x="0" y="0"/>
                </a:lnTo>
                <a:close/>
              </a:path>
            </a:pathLst>
          </a:custGeom>
          <a:solidFill>
            <a:srgbClr val="FF493A"/>
          </a:solidFill>
        </p:spPr>
        <p:txBody>
          <a:bodyPr wrap="square" lIns="0" tIns="0" rIns="0" bIns="0" rtlCol="0"/>
          <a:lstStyle/>
          <a:p>
            <a:endParaRPr/>
          </a:p>
        </p:txBody>
      </p:sp>
      <p:pic>
        <p:nvPicPr>
          <p:cNvPr id="13" name="Picture 12" descr="Text&#10;&#10;Description automatically generated">
            <a:extLst>
              <a:ext uri="{FF2B5EF4-FFF2-40B4-BE49-F238E27FC236}">
                <a16:creationId xmlns:a16="http://schemas.microsoft.com/office/drawing/2014/main" id="{8DA1C1A7-8BBC-4D2E-9CE0-B3169B0081E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04307" y="8927845"/>
            <a:ext cx="4839803" cy="940014"/>
          </a:xfrm>
          <a:prstGeom prst="rect">
            <a:avLst/>
          </a:prstGeom>
        </p:spPr>
      </p:pic>
      <p:pic>
        <p:nvPicPr>
          <p:cNvPr id="15" name="Picture 14" descr="Text, logo&#10;&#10;Description automatically generated">
            <a:extLst>
              <a:ext uri="{FF2B5EF4-FFF2-40B4-BE49-F238E27FC236}">
                <a16:creationId xmlns:a16="http://schemas.microsoft.com/office/drawing/2014/main" id="{9998FC09-5106-4BCC-8A38-819270D11B21}"/>
              </a:ext>
            </a:extLst>
          </p:cNvPr>
          <p:cNvPicPr>
            <a:picLocks noChangeAspect="1"/>
          </p:cNvPicPr>
          <p:nvPr/>
        </p:nvPicPr>
        <p:blipFill>
          <a:blip r:embed="rId6">
            <a:alphaModFix amt="50000"/>
            <a:extLst>
              <a:ext uri="{28A0092B-C50C-407E-A947-70E740481C1C}">
                <a14:useLocalDpi xmlns:a14="http://schemas.microsoft.com/office/drawing/2010/main" val="0"/>
              </a:ext>
            </a:extLst>
          </a:blip>
          <a:stretch>
            <a:fillRect/>
          </a:stretch>
        </p:blipFill>
        <p:spPr>
          <a:xfrm>
            <a:off x="10363200" y="8490312"/>
            <a:ext cx="3694176" cy="1420368"/>
          </a:xfrm>
          <a:prstGeom prst="rect">
            <a:avLst/>
          </a:prstGeom>
        </p:spPr>
      </p:pic>
      <p:grpSp>
        <p:nvGrpSpPr>
          <p:cNvPr id="14" name="Group 13">
            <a:extLst>
              <a:ext uri="{FF2B5EF4-FFF2-40B4-BE49-F238E27FC236}">
                <a16:creationId xmlns:a16="http://schemas.microsoft.com/office/drawing/2014/main" id="{E3A19BE0-7923-48A2-9110-401F7912173A}"/>
              </a:ext>
            </a:extLst>
          </p:cNvPr>
          <p:cNvGrpSpPr/>
          <p:nvPr/>
        </p:nvGrpSpPr>
        <p:grpSpPr>
          <a:xfrm>
            <a:off x="13454433" y="6759893"/>
            <a:ext cx="5266944" cy="3261997"/>
            <a:chOff x="13454433" y="6759893"/>
            <a:chExt cx="5266944" cy="3261997"/>
          </a:xfrm>
        </p:grpSpPr>
        <p:sp>
          <p:nvSpPr>
            <p:cNvPr id="7" name="TextBox 6">
              <a:extLst>
                <a:ext uri="{FF2B5EF4-FFF2-40B4-BE49-F238E27FC236}">
                  <a16:creationId xmlns:a16="http://schemas.microsoft.com/office/drawing/2014/main" id="{4E7CF9F4-0DA6-4E36-98D1-12E3E419D8DA}"/>
                </a:ext>
              </a:extLst>
            </p:cNvPr>
            <p:cNvSpPr txBox="1"/>
            <p:nvPr/>
          </p:nvSpPr>
          <p:spPr>
            <a:xfrm>
              <a:off x="13454433" y="9683336"/>
              <a:ext cx="5266944" cy="338554"/>
            </a:xfrm>
            <a:prstGeom prst="rect">
              <a:avLst/>
            </a:prstGeom>
            <a:noFill/>
            <a:ln>
              <a:noFill/>
            </a:ln>
          </p:spPr>
          <p:txBody>
            <a:bodyPr wrap="square" rtlCol="0">
              <a:spAutoFit/>
            </a:bodyPr>
            <a:lstStyle/>
            <a:p>
              <a:pPr algn="ctr"/>
              <a:r>
                <a:rPr lang="en-US" sz="1600" spc="300" dirty="0">
                  <a:solidFill>
                    <a:schemeClr val="accent4">
                      <a:lumMod val="40000"/>
                      <a:lumOff val="60000"/>
                    </a:schemeClr>
                  </a:solidFill>
                  <a:latin typeface="Fira Sans" panose="020B0503050000020004" pitchFamily="34" charset="0"/>
                  <a:ea typeface="Fira Sans" panose="020B0503050000020004" pitchFamily="34" charset="0"/>
                </a:rPr>
                <a:t>Tribal Opioid Response</a:t>
              </a:r>
            </a:p>
          </p:txBody>
        </p:sp>
        <p:pic>
          <p:nvPicPr>
            <p:cNvPr id="12" name="Picture 11" descr="Diagram&#10;&#10;Description automatically generated">
              <a:extLst>
                <a:ext uri="{FF2B5EF4-FFF2-40B4-BE49-F238E27FC236}">
                  <a16:creationId xmlns:a16="http://schemas.microsoft.com/office/drawing/2014/main" id="{9C896B9B-B333-4A9E-BAD7-FBBE2F79B577}"/>
                </a:ext>
              </a:extLst>
            </p:cNvPr>
            <p:cNvPicPr>
              <a:picLocks noChangeAspect="1"/>
            </p:cNvPicPr>
            <p:nvPr/>
          </p:nvPicPr>
          <p:blipFill>
            <a:blip r:embed="rId7">
              <a:alphaModFix amt="50000"/>
              <a:extLst>
                <a:ext uri="{28A0092B-C50C-407E-A947-70E740481C1C}">
                  <a14:useLocalDpi xmlns:a14="http://schemas.microsoft.com/office/drawing/2010/main" val="0"/>
                </a:ext>
              </a:extLst>
            </a:blip>
            <a:stretch>
              <a:fillRect/>
            </a:stretch>
          </p:blipFill>
          <p:spPr>
            <a:xfrm>
              <a:off x="14878230" y="6759893"/>
              <a:ext cx="2419350" cy="2857500"/>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26A67CAE-99D3-46D9-A321-AB1565857FDD}"/>
              </a:ext>
            </a:extLst>
          </p:cNvPr>
          <p:cNvGrpSpPr/>
          <p:nvPr/>
        </p:nvGrpSpPr>
        <p:grpSpPr>
          <a:xfrm>
            <a:off x="228600" y="1257300"/>
            <a:ext cx="7360815" cy="6698381"/>
            <a:chOff x="9554854" y="2767595"/>
            <a:chExt cx="7360815" cy="6698381"/>
          </a:xfrm>
        </p:grpSpPr>
        <p:grpSp>
          <p:nvGrpSpPr>
            <p:cNvPr id="9" name="object 6">
              <a:extLst>
                <a:ext uri="{FF2B5EF4-FFF2-40B4-BE49-F238E27FC236}">
                  <a16:creationId xmlns:a16="http://schemas.microsoft.com/office/drawing/2014/main" id="{999AF0FC-D814-4D26-8A30-A48EFE8DF73B}"/>
                </a:ext>
              </a:extLst>
            </p:cNvPr>
            <p:cNvGrpSpPr/>
            <p:nvPr/>
          </p:nvGrpSpPr>
          <p:grpSpPr>
            <a:xfrm>
              <a:off x="10238644" y="3548012"/>
              <a:ext cx="6677025" cy="3476625"/>
              <a:chOff x="10238644" y="3548012"/>
              <a:chExt cx="6677025" cy="3476625"/>
            </a:xfrm>
          </p:grpSpPr>
          <p:sp>
            <p:nvSpPr>
              <p:cNvPr id="10" name="object 7">
                <a:extLst>
                  <a:ext uri="{FF2B5EF4-FFF2-40B4-BE49-F238E27FC236}">
                    <a16:creationId xmlns:a16="http://schemas.microsoft.com/office/drawing/2014/main" id="{B408FE2A-32A9-4232-81AB-60584A447FEE}"/>
                  </a:ext>
                </a:extLst>
              </p:cNvPr>
              <p:cNvSpPr/>
              <p:nvPr/>
            </p:nvSpPr>
            <p:spPr>
              <a:xfrm>
                <a:off x="10238644" y="3548012"/>
                <a:ext cx="6677025" cy="3476625"/>
              </a:xfrm>
              <a:custGeom>
                <a:avLst/>
                <a:gdLst/>
                <a:ahLst/>
                <a:cxnLst/>
                <a:rect l="l" t="t" r="r" b="b"/>
                <a:pathLst>
                  <a:path w="6677025" h="3476625">
                    <a:moveTo>
                      <a:pt x="6677025" y="3476625"/>
                    </a:moveTo>
                    <a:lnTo>
                      <a:pt x="0" y="3476625"/>
                    </a:lnTo>
                    <a:lnTo>
                      <a:pt x="0" y="0"/>
                    </a:lnTo>
                    <a:lnTo>
                      <a:pt x="6677025" y="0"/>
                    </a:lnTo>
                    <a:lnTo>
                      <a:pt x="6677025" y="3476625"/>
                    </a:lnTo>
                    <a:close/>
                  </a:path>
                </a:pathLst>
              </a:custGeom>
              <a:solidFill>
                <a:srgbClr val="FFFFFF"/>
              </a:solidFill>
            </p:spPr>
            <p:txBody>
              <a:bodyPr wrap="square" lIns="0" tIns="0" rIns="0" bIns="0" rtlCol="0"/>
              <a:lstStyle/>
              <a:p>
                <a:endParaRPr/>
              </a:p>
            </p:txBody>
          </p:sp>
          <p:sp>
            <p:nvSpPr>
              <p:cNvPr id="11" name="object 8">
                <a:extLst>
                  <a:ext uri="{FF2B5EF4-FFF2-40B4-BE49-F238E27FC236}">
                    <a16:creationId xmlns:a16="http://schemas.microsoft.com/office/drawing/2014/main" id="{516DBC62-8FD3-440D-94EE-7FF759347E04}"/>
                  </a:ext>
                </a:extLst>
              </p:cNvPr>
              <p:cNvSpPr/>
              <p:nvPr/>
            </p:nvSpPr>
            <p:spPr>
              <a:xfrm>
                <a:off x="10823770" y="3862809"/>
                <a:ext cx="1981200" cy="2886075"/>
              </a:xfrm>
              <a:custGeom>
                <a:avLst/>
                <a:gdLst/>
                <a:ahLst/>
                <a:cxnLst/>
                <a:rect l="l" t="t" r="r" b="b"/>
                <a:pathLst>
                  <a:path w="1981200" h="2886075">
                    <a:moveTo>
                      <a:pt x="1808723" y="2886075"/>
                    </a:moveTo>
                    <a:lnTo>
                      <a:pt x="172450" y="2886075"/>
                    </a:lnTo>
                    <a:lnTo>
                      <a:pt x="126681" y="2879898"/>
                    </a:lnTo>
                    <a:lnTo>
                      <a:pt x="85508" y="2862477"/>
                    </a:lnTo>
                    <a:lnTo>
                      <a:pt x="50591" y="2835474"/>
                    </a:lnTo>
                    <a:lnTo>
                      <a:pt x="23592" y="2800551"/>
                    </a:lnTo>
                    <a:lnTo>
                      <a:pt x="6175" y="2759369"/>
                    </a:lnTo>
                    <a:lnTo>
                      <a:pt x="0" y="2713592"/>
                    </a:lnTo>
                    <a:lnTo>
                      <a:pt x="0" y="172482"/>
                    </a:lnTo>
                    <a:lnTo>
                      <a:pt x="6175" y="126705"/>
                    </a:lnTo>
                    <a:lnTo>
                      <a:pt x="23592" y="85523"/>
                    </a:lnTo>
                    <a:lnTo>
                      <a:pt x="50591" y="50600"/>
                    </a:lnTo>
                    <a:lnTo>
                      <a:pt x="85508" y="23597"/>
                    </a:lnTo>
                    <a:lnTo>
                      <a:pt x="126681" y="6176"/>
                    </a:lnTo>
                    <a:lnTo>
                      <a:pt x="172450" y="0"/>
                    </a:lnTo>
                    <a:lnTo>
                      <a:pt x="1808723" y="0"/>
                    </a:lnTo>
                    <a:lnTo>
                      <a:pt x="1854492" y="6176"/>
                    </a:lnTo>
                    <a:lnTo>
                      <a:pt x="1895665" y="23597"/>
                    </a:lnTo>
                    <a:lnTo>
                      <a:pt x="1930582" y="50600"/>
                    </a:lnTo>
                    <a:lnTo>
                      <a:pt x="1957581" y="85523"/>
                    </a:lnTo>
                    <a:lnTo>
                      <a:pt x="1974998" y="126705"/>
                    </a:lnTo>
                    <a:lnTo>
                      <a:pt x="1981174" y="172482"/>
                    </a:lnTo>
                    <a:lnTo>
                      <a:pt x="1981174" y="2713592"/>
                    </a:lnTo>
                    <a:lnTo>
                      <a:pt x="1974998" y="2759369"/>
                    </a:lnTo>
                    <a:lnTo>
                      <a:pt x="1957581" y="2800551"/>
                    </a:lnTo>
                    <a:lnTo>
                      <a:pt x="1930582" y="2835474"/>
                    </a:lnTo>
                    <a:lnTo>
                      <a:pt x="1895665" y="2862477"/>
                    </a:lnTo>
                    <a:lnTo>
                      <a:pt x="1854492" y="2879898"/>
                    </a:lnTo>
                    <a:lnTo>
                      <a:pt x="1808723" y="2886075"/>
                    </a:lnTo>
                    <a:close/>
                  </a:path>
                </a:pathLst>
              </a:custGeom>
              <a:solidFill>
                <a:srgbClr val="EF4522"/>
              </a:solidFill>
            </p:spPr>
            <p:txBody>
              <a:bodyPr wrap="square" lIns="0" tIns="0" rIns="0" bIns="0" rtlCol="0"/>
              <a:lstStyle/>
              <a:p>
                <a:endParaRPr/>
              </a:p>
            </p:txBody>
          </p:sp>
        </p:grpSp>
        <p:sp>
          <p:nvSpPr>
            <p:cNvPr id="12" name="object 12">
              <a:extLst>
                <a:ext uri="{FF2B5EF4-FFF2-40B4-BE49-F238E27FC236}">
                  <a16:creationId xmlns:a16="http://schemas.microsoft.com/office/drawing/2014/main" id="{A7F5EED0-BF07-45F6-8C6D-88F18035C04E}"/>
                </a:ext>
              </a:extLst>
            </p:cNvPr>
            <p:cNvSpPr txBox="1"/>
            <p:nvPr/>
          </p:nvSpPr>
          <p:spPr>
            <a:xfrm>
              <a:off x="9554854" y="4030939"/>
              <a:ext cx="501650" cy="2705735"/>
            </a:xfrm>
            <a:prstGeom prst="rect">
              <a:avLst/>
            </a:prstGeom>
          </p:spPr>
          <p:txBody>
            <a:bodyPr vert="vert270" wrap="square" lIns="0" tIns="0" rIns="0" bIns="0" rtlCol="0">
              <a:spAutoFit/>
            </a:bodyPr>
            <a:lstStyle/>
            <a:p>
              <a:pPr marL="12700">
                <a:lnSpc>
                  <a:spcPts val="3710"/>
                </a:lnSpc>
              </a:pPr>
              <a:r>
                <a:rPr sz="3200" b="1" spc="245" dirty="0">
                  <a:solidFill>
                    <a:srgbClr val="FF493A"/>
                  </a:solidFill>
                  <a:latin typeface="Gill Sans MT"/>
                  <a:cs typeface="Gill Sans MT"/>
                </a:rPr>
                <a:t>Depressants</a:t>
              </a:r>
              <a:endParaRPr sz="3200">
                <a:latin typeface="Gill Sans MT"/>
                <a:cs typeface="Gill Sans MT"/>
              </a:endParaRPr>
            </a:p>
          </p:txBody>
        </p:sp>
        <p:sp>
          <p:nvSpPr>
            <p:cNvPr id="13" name="object 13">
              <a:extLst>
                <a:ext uri="{FF2B5EF4-FFF2-40B4-BE49-F238E27FC236}">
                  <a16:creationId xmlns:a16="http://schemas.microsoft.com/office/drawing/2014/main" id="{D4422207-A4FA-4281-82BD-36C557704855}"/>
                </a:ext>
              </a:extLst>
            </p:cNvPr>
            <p:cNvSpPr txBox="1"/>
            <p:nvPr/>
          </p:nvSpPr>
          <p:spPr>
            <a:xfrm>
              <a:off x="10238644" y="7119887"/>
              <a:ext cx="3295650" cy="1733550"/>
            </a:xfrm>
            <a:prstGeom prst="rect">
              <a:avLst/>
            </a:prstGeom>
            <a:solidFill>
              <a:srgbClr val="FFFFFF"/>
            </a:solidFill>
          </p:spPr>
          <p:txBody>
            <a:bodyPr vert="horz" wrap="square" lIns="0" tIns="32384" rIns="0" bIns="0" rtlCol="0">
              <a:spAutoFit/>
            </a:bodyPr>
            <a:lstStyle/>
            <a:p>
              <a:pPr marR="134620" algn="ctr">
                <a:lnSpc>
                  <a:spcPct val="100000"/>
                </a:lnSpc>
                <a:spcBef>
                  <a:spcPts val="254"/>
                </a:spcBef>
              </a:pPr>
              <a:r>
                <a:rPr sz="1850" b="1" spc="145" dirty="0">
                  <a:solidFill>
                    <a:srgbClr val="1F202A"/>
                  </a:solidFill>
                  <a:latin typeface="Gill Sans MT"/>
                  <a:cs typeface="Gill Sans MT"/>
                </a:rPr>
                <a:t>Cocaine</a:t>
              </a:r>
              <a:endParaRPr sz="1850">
                <a:latin typeface="Gill Sans MT"/>
                <a:cs typeface="Gill Sans MT"/>
              </a:endParaRPr>
            </a:p>
            <a:p>
              <a:pPr marL="303530" marR="438784" algn="ctr">
                <a:lnSpc>
                  <a:spcPct val="117200"/>
                </a:lnSpc>
              </a:pPr>
              <a:r>
                <a:rPr sz="1850" b="1" spc="210" dirty="0">
                  <a:solidFill>
                    <a:srgbClr val="1F202A"/>
                  </a:solidFill>
                  <a:latin typeface="Gill Sans MT"/>
                  <a:cs typeface="Gill Sans MT"/>
                </a:rPr>
                <a:t>M</a:t>
              </a:r>
              <a:r>
                <a:rPr sz="1850" b="1" spc="195" dirty="0">
                  <a:solidFill>
                    <a:srgbClr val="1F202A"/>
                  </a:solidFill>
                  <a:latin typeface="Gill Sans MT"/>
                  <a:cs typeface="Gill Sans MT"/>
                </a:rPr>
                <a:t>e</a:t>
              </a:r>
              <a:r>
                <a:rPr sz="1850" b="1" spc="90" dirty="0">
                  <a:solidFill>
                    <a:srgbClr val="1F202A"/>
                  </a:solidFill>
                  <a:latin typeface="Gill Sans MT"/>
                  <a:cs typeface="Gill Sans MT"/>
                </a:rPr>
                <a:t>t</a:t>
              </a:r>
              <a:r>
                <a:rPr sz="1850" b="1" spc="175" dirty="0">
                  <a:solidFill>
                    <a:srgbClr val="1F202A"/>
                  </a:solidFill>
                  <a:latin typeface="Gill Sans MT"/>
                  <a:cs typeface="Gill Sans MT"/>
                </a:rPr>
                <a:t>h</a:t>
              </a:r>
              <a:r>
                <a:rPr sz="1850" b="1" spc="225" dirty="0">
                  <a:solidFill>
                    <a:srgbClr val="1F202A"/>
                  </a:solidFill>
                  <a:latin typeface="Gill Sans MT"/>
                  <a:cs typeface="Gill Sans MT"/>
                </a:rPr>
                <a:t>a</a:t>
              </a:r>
              <a:r>
                <a:rPr sz="1850" b="1" spc="55" dirty="0">
                  <a:solidFill>
                    <a:srgbClr val="1F202A"/>
                  </a:solidFill>
                  <a:latin typeface="Gill Sans MT"/>
                  <a:cs typeface="Gill Sans MT"/>
                </a:rPr>
                <a:t>m</a:t>
              </a:r>
              <a:r>
                <a:rPr sz="1850" b="1" spc="180" dirty="0">
                  <a:solidFill>
                    <a:srgbClr val="1F202A"/>
                  </a:solidFill>
                  <a:latin typeface="Gill Sans MT"/>
                  <a:cs typeface="Gill Sans MT"/>
                </a:rPr>
                <a:t>p</a:t>
              </a:r>
              <a:r>
                <a:rPr sz="1850" b="1" spc="175" dirty="0">
                  <a:solidFill>
                    <a:srgbClr val="1F202A"/>
                  </a:solidFill>
                  <a:latin typeface="Gill Sans MT"/>
                  <a:cs typeface="Gill Sans MT"/>
                </a:rPr>
                <a:t>h</a:t>
              </a:r>
              <a:r>
                <a:rPr sz="1850" b="1" spc="195" dirty="0">
                  <a:solidFill>
                    <a:srgbClr val="1F202A"/>
                  </a:solidFill>
                  <a:latin typeface="Gill Sans MT"/>
                  <a:cs typeface="Gill Sans MT"/>
                </a:rPr>
                <a:t>e</a:t>
              </a:r>
              <a:r>
                <a:rPr sz="1850" b="1" spc="90" dirty="0">
                  <a:solidFill>
                    <a:srgbClr val="1F202A"/>
                  </a:solidFill>
                  <a:latin typeface="Gill Sans MT"/>
                  <a:cs typeface="Gill Sans MT"/>
                </a:rPr>
                <a:t>t</a:t>
              </a:r>
              <a:r>
                <a:rPr sz="1850" b="1" spc="225" dirty="0">
                  <a:solidFill>
                    <a:srgbClr val="1F202A"/>
                  </a:solidFill>
                  <a:latin typeface="Gill Sans MT"/>
                  <a:cs typeface="Gill Sans MT"/>
                </a:rPr>
                <a:t>a</a:t>
              </a:r>
              <a:r>
                <a:rPr sz="1850" b="1" spc="55" dirty="0">
                  <a:solidFill>
                    <a:srgbClr val="1F202A"/>
                  </a:solidFill>
                  <a:latin typeface="Gill Sans MT"/>
                  <a:cs typeface="Gill Sans MT"/>
                </a:rPr>
                <a:t>m</a:t>
              </a:r>
              <a:r>
                <a:rPr sz="1850" b="1" spc="200" dirty="0">
                  <a:solidFill>
                    <a:srgbClr val="1F202A"/>
                  </a:solidFill>
                  <a:latin typeface="Gill Sans MT"/>
                  <a:cs typeface="Gill Sans MT"/>
                </a:rPr>
                <a:t>i</a:t>
              </a:r>
              <a:r>
                <a:rPr sz="1850" b="1" spc="175" dirty="0">
                  <a:solidFill>
                    <a:srgbClr val="1F202A"/>
                  </a:solidFill>
                  <a:latin typeface="Gill Sans MT"/>
                  <a:cs typeface="Gill Sans MT"/>
                </a:rPr>
                <a:t>n</a:t>
              </a:r>
              <a:r>
                <a:rPr sz="1850" b="1" spc="195" dirty="0">
                  <a:solidFill>
                    <a:srgbClr val="1F202A"/>
                  </a:solidFill>
                  <a:latin typeface="Gill Sans MT"/>
                  <a:cs typeface="Gill Sans MT"/>
                </a:rPr>
                <a:t>e</a:t>
              </a:r>
              <a:r>
                <a:rPr sz="1850" b="1" spc="130" dirty="0">
                  <a:solidFill>
                    <a:srgbClr val="1F202A"/>
                  </a:solidFill>
                  <a:latin typeface="Gill Sans MT"/>
                  <a:cs typeface="Gill Sans MT"/>
                </a:rPr>
                <a:t>s  </a:t>
              </a:r>
              <a:r>
                <a:rPr sz="1850" b="1" spc="135" dirty="0">
                  <a:solidFill>
                    <a:srgbClr val="1F202A"/>
                  </a:solidFill>
                  <a:latin typeface="Gill Sans MT"/>
                  <a:cs typeface="Gill Sans MT"/>
                </a:rPr>
                <a:t>Adderall</a:t>
              </a:r>
              <a:endParaRPr sz="1850">
                <a:latin typeface="Gill Sans MT"/>
                <a:cs typeface="Gill Sans MT"/>
              </a:endParaRPr>
            </a:p>
            <a:p>
              <a:pPr marL="1028065" marR="1163320" indent="125730">
                <a:lnSpc>
                  <a:spcPct val="117200"/>
                </a:lnSpc>
              </a:pPr>
              <a:r>
                <a:rPr sz="1850" b="1" spc="150" dirty="0">
                  <a:solidFill>
                    <a:srgbClr val="1F202A"/>
                  </a:solidFill>
                  <a:latin typeface="Gill Sans MT"/>
                  <a:cs typeface="Gill Sans MT"/>
                </a:rPr>
                <a:t>Ritalin </a:t>
              </a:r>
              <a:r>
                <a:rPr sz="1850" b="1" spc="155" dirty="0">
                  <a:solidFill>
                    <a:srgbClr val="1F202A"/>
                  </a:solidFill>
                  <a:latin typeface="Gill Sans MT"/>
                  <a:cs typeface="Gill Sans MT"/>
                </a:rPr>
                <a:t> </a:t>
              </a:r>
              <a:r>
                <a:rPr sz="1850" b="1" spc="5" dirty="0">
                  <a:solidFill>
                    <a:srgbClr val="1F202A"/>
                  </a:solidFill>
                  <a:latin typeface="Gill Sans MT"/>
                  <a:cs typeface="Gill Sans MT"/>
                </a:rPr>
                <a:t>C</a:t>
              </a:r>
              <a:r>
                <a:rPr sz="1850" b="1" spc="225" dirty="0">
                  <a:solidFill>
                    <a:srgbClr val="1F202A"/>
                  </a:solidFill>
                  <a:latin typeface="Gill Sans MT"/>
                  <a:cs typeface="Gill Sans MT"/>
                </a:rPr>
                <a:t>a</a:t>
              </a:r>
              <a:r>
                <a:rPr sz="1850" b="1" spc="320" dirty="0">
                  <a:solidFill>
                    <a:srgbClr val="1F202A"/>
                  </a:solidFill>
                  <a:latin typeface="Gill Sans MT"/>
                  <a:cs typeface="Gill Sans MT"/>
                </a:rPr>
                <a:t>ff</a:t>
              </a:r>
              <a:r>
                <a:rPr sz="1850" b="1" spc="195" dirty="0">
                  <a:solidFill>
                    <a:srgbClr val="1F202A"/>
                  </a:solidFill>
                  <a:latin typeface="Gill Sans MT"/>
                  <a:cs typeface="Gill Sans MT"/>
                </a:rPr>
                <a:t>e</a:t>
              </a:r>
              <a:r>
                <a:rPr sz="1850" b="1" spc="200" dirty="0">
                  <a:solidFill>
                    <a:srgbClr val="1F202A"/>
                  </a:solidFill>
                  <a:latin typeface="Gill Sans MT"/>
                  <a:cs typeface="Gill Sans MT"/>
                </a:rPr>
                <a:t>i</a:t>
              </a:r>
              <a:r>
                <a:rPr sz="1850" b="1" spc="175" dirty="0">
                  <a:solidFill>
                    <a:srgbClr val="1F202A"/>
                  </a:solidFill>
                  <a:latin typeface="Gill Sans MT"/>
                  <a:cs typeface="Gill Sans MT"/>
                </a:rPr>
                <a:t>n</a:t>
              </a:r>
              <a:r>
                <a:rPr sz="1850" b="1" spc="-15" dirty="0">
                  <a:solidFill>
                    <a:srgbClr val="1F202A"/>
                  </a:solidFill>
                  <a:latin typeface="Gill Sans MT"/>
                  <a:cs typeface="Gill Sans MT"/>
                </a:rPr>
                <a:t>e</a:t>
              </a:r>
              <a:endParaRPr sz="1850">
                <a:latin typeface="Gill Sans MT"/>
                <a:cs typeface="Gill Sans MT"/>
              </a:endParaRPr>
            </a:p>
          </p:txBody>
        </p:sp>
        <p:sp>
          <p:nvSpPr>
            <p:cNvPr id="14" name="object 14">
              <a:extLst>
                <a:ext uri="{FF2B5EF4-FFF2-40B4-BE49-F238E27FC236}">
                  <a16:creationId xmlns:a16="http://schemas.microsoft.com/office/drawing/2014/main" id="{A6E75749-0D43-4106-99CE-255118488AF3}"/>
                </a:ext>
              </a:extLst>
            </p:cNvPr>
            <p:cNvSpPr txBox="1"/>
            <p:nvPr/>
          </p:nvSpPr>
          <p:spPr>
            <a:xfrm>
              <a:off x="10919641" y="3915681"/>
              <a:ext cx="1697989" cy="2694305"/>
            </a:xfrm>
            <a:prstGeom prst="rect">
              <a:avLst/>
            </a:prstGeom>
          </p:spPr>
          <p:txBody>
            <a:bodyPr vert="horz" wrap="square" lIns="0" tIns="74930" rIns="0" bIns="0" rtlCol="0">
              <a:spAutoFit/>
            </a:bodyPr>
            <a:lstStyle/>
            <a:p>
              <a:pPr marL="278765">
                <a:lnSpc>
                  <a:spcPct val="100000"/>
                </a:lnSpc>
                <a:spcBef>
                  <a:spcPts val="590"/>
                </a:spcBef>
              </a:pPr>
              <a:r>
                <a:rPr sz="2400" b="1" spc="-215" dirty="0">
                  <a:latin typeface="Gill Sans MT"/>
                  <a:cs typeface="Gill Sans MT"/>
                </a:rPr>
                <a:t>OPIOIDS</a:t>
              </a:r>
              <a:endParaRPr sz="2400" dirty="0">
                <a:latin typeface="Gill Sans MT"/>
                <a:cs typeface="Gill Sans MT"/>
              </a:endParaRPr>
            </a:p>
            <a:p>
              <a:pPr marL="137160" marR="129539" indent="211454">
                <a:lnSpc>
                  <a:spcPct val="116599"/>
                </a:lnSpc>
                <a:spcBef>
                  <a:spcPts val="10"/>
                </a:spcBef>
              </a:pPr>
              <a:r>
                <a:rPr sz="2100" b="1" spc="-270" dirty="0">
                  <a:solidFill>
                    <a:srgbClr val="FFFFFF"/>
                  </a:solidFill>
                  <a:latin typeface="Gill Sans MT"/>
                  <a:cs typeface="Gill Sans MT"/>
                </a:rPr>
                <a:t>H</a:t>
              </a:r>
              <a:r>
                <a:rPr sz="2100" b="1" spc="-275" dirty="0">
                  <a:solidFill>
                    <a:srgbClr val="FFFFFF"/>
                  </a:solidFill>
                  <a:latin typeface="Gill Sans MT"/>
                  <a:cs typeface="Gill Sans MT"/>
                </a:rPr>
                <a:t> </a:t>
              </a:r>
              <a:r>
                <a:rPr sz="2100" b="1" spc="-25" dirty="0">
                  <a:solidFill>
                    <a:srgbClr val="FFFFFF"/>
                  </a:solidFill>
                  <a:latin typeface="Gill Sans MT"/>
                  <a:cs typeface="Gill Sans MT"/>
                </a:rPr>
                <a:t>e</a:t>
              </a:r>
              <a:r>
                <a:rPr sz="2100" b="1" spc="-275" dirty="0">
                  <a:solidFill>
                    <a:srgbClr val="FFFFFF"/>
                  </a:solidFill>
                  <a:latin typeface="Gill Sans MT"/>
                  <a:cs typeface="Gill Sans MT"/>
                </a:rPr>
                <a:t> </a:t>
              </a:r>
              <a:r>
                <a:rPr sz="2100" b="1" spc="-180" dirty="0">
                  <a:solidFill>
                    <a:srgbClr val="FFFFFF"/>
                  </a:solidFill>
                  <a:latin typeface="Gill Sans MT"/>
                  <a:cs typeface="Gill Sans MT"/>
                </a:rPr>
                <a:t>r</a:t>
              </a:r>
              <a:r>
                <a:rPr sz="2100" b="1" spc="-275" dirty="0">
                  <a:solidFill>
                    <a:srgbClr val="FFFFFF"/>
                  </a:solidFill>
                  <a:latin typeface="Gill Sans MT"/>
                  <a:cs typeface="Gill Sans MT"/>
                </a:rPr>
                <a:t> </a:t>
              </a:r>
              <a:r>
                <a:rPr sz="2100" b="1" spc="-65" dirty="0">
                  <a:solidFill>
                    <a:srgbClr val="FFFFFF"/>
                  </a:solidFill>
                  <a:latin typeface="Gill Sans MT"/>
                  <a:cs typeface="Gill Sans MT"/>
                </a:rPr>
                <a:t>o</a:t>
              </a:r>
              <a:r>
                <a:rPr sz="2100" b="1" spc="-275" dirty="0">
                  <a:solidFill>
                    <a:srgbClr val="FFFFFF"/>
                  </a:solidFill>
                  <a:latin typeface="Gill Sans MT"/>
                  <a:cs typeface="Gill Sans MT"/>
                </a:rPr>
                <a:t> </a:t>
              </a:r>
              <a:r>
                <a:rPr sz="2100" b="1" spc="-15" dirty="0">
                  <a:solidFill>
                    <a:srgbClr val="FFFFFF"/>
                  </a:solidFill>
                  <a:latin typeface="Gill Sans MT"/>
                  <a:cs typeface="Gill Sans MT"/>
                </a:rPr>
                <a:t>i</a:t>
              </a:r>
              <a:r>
                <a:rPr sz="2100" b="1" spc="-275" dirty="0">
                  <a:solidFill>
                    <a:srgbClr val="FFFFFF"/>
                  </a:solidFill>
                  <a:latin typeface="Gill Sans MT"/>
                  <a:cs typeface="Gill Sans MT"/>
                </a:rPr>
                <a:t> </a:t>
              </a:r>
              <a:r>
                <a:rPr sz="2100" b="1" spc="-35" dirty="0">
                  <a:solidFill>
                    <a:srgbClr val="FFFFFF"/>
                  </a:solidFill>
                  <a:latin typeface="Gill Sans MT"/>
                  <a:cs typeface="Gill Sans MT"/>
                </a:rPr>
                <a:t>n  </a:t>
              </a:r>
              <a:r>
                <a:rPr sz="2100" b="1" spc="-120" dirty="0">
                  <a:solidFill>
                    <a:srgbClr val="FFFFFF"/>
                  </a:solidFill>
                  <a:latin typeface="Gill Sans MT"/>
                  <a:cs typeface="Gill Sans MT"/>
                </a:rPr>
                <a:t>F</a:t>
              </a:r>
              <a:r>
                <a:rPr sz="2100" b="1" spc="-275" dirty="0">
                  <a:solidFill>
                    <a:srgbClr val="FFFFFF"/>
                  </a:solidFill>
                  <a:latin typeface="Gill Sans MT"/>
                  <a:cs typeface="Gill Sans MT"/>
                </a:rPr>
                <a:t> </a:t>
              </a:r>
              <a:r>
                <a:rPr sz="2100" b="1" spc="-25" dirty="0">
                  <a:solidFill>
                    <a:srgbClr val="FFFFFF"/>
                  </a:solidFill>
                  <a:latin typeface="Gill Sans MT"/>
                  <a:cs typeface="Gill Sans MT"/>
                </a:rPr>
                <a:t>e</a:t>
              </a:r>
              <a:r>
                <a:rPr sz="2100" b="1" spc="-275" dirty="0">
                  <a:solidFill>
                    <a:srgbClr val="FFFFFF"/>
                  </a:solidFill>
                  <a:latin typeface="Gill Sans MT"/>
                  <a:cs typeface="Gill Sans MT"/>
                </a:rPr>
                <a:t> </a:t>
              </a:r>
              <a:r>
                <a:rPr sz="2100" b="1" spc="-50" dirty="0">
                  <a:solidFill>
                    <a:srgbClr val="FFFFFF"/>
                  </a:solidFill>
                  <a:latin typeface="Gill Sans MT"/>
                  <a:cs typeface="Gill Sans MT"/>
                </a:rPr>
                <a:t>n</a:t>
              </a:r>
              <a:r>
                <a:rPr sz="2100" b="1" spc="-275" dirty="0">
                  <a:solidFill>
                    <a:srgbClr val="FFFFFF"/>
                  </a:solidFill>
                  <a:latin typeface="Gill Sans MT"/>
                  <a:cs typeface="Gill Sans MT"/>
                </a:rPr>
                <a:t> </a:t>
              </a:r>
              <a:r>
                <a:rPr sz="2100" b="1" spc="-145" dirty="0">
                  <a:solidFill>
                    <a:srgbClr val="FFFFFF"/>
                  </a:solidFill>
                  <a:latin typeface="Gill Sans MT"/>
                  <a:cs typeface="Gill Sans MT"/>
                </a:rPr>
                <a:t>t</a:t>
              </a:r>
              <a:r>
                <a:rPr sz="2100" b="1" spc="-275" dirty="0">
                  <a:solidFill>
                    <a:srgbClr val="FFFFFF"/>
                  </a:solidFill>
                  <a:latin typeface="Gill Sans MT"/>
                  <a:cs typeface="Gill Sans MT"/>
                </a:rPr>
                <a:t> </a:t>
              </a:r>
              <a:r>
                <a:rPr sz="2100" b="1" spc="10" dirty="0">
                  <a:solidFill>
                    <a:srgbClr val="FFFFFF"/>
                  </a:solidFill>
                  <a:latin typeface="Gill Sans MT"/>
                  <a:cs typeface="Gill Sans MT"/>
                </a:rPr>
                <a:t>a</a:t>
              </a:r>
              <a:r>
                <a:rPr sz="2100" b="1" spc="-275" dirty="0">
                  <a:solidFill>
                    <a:srgbClr val="FFFFFF"/>
                  </a:solidFill>
                  <a:latin typeface="Gill Sans MT"/>
                  <a:cs typeface="Gill Sans MT"/>
                </a:rPr>
                <a:t> </a:t>
              </a:r>
              <a:r>
                <a:rPr sz="2100" b="1" spc="-50" dirty="0">
                  <a:solidFill>
                    <a:srgbClr val="FFFFFF"/>
                  </a:solidFill>
                  <a:latin typeface="Gill Sans MT"/>
                  <a:cs typeface="Gill Sans MT"/>
                </a:rPr>
                <a:t>n</a:t>
              </a:r>
              <a:r>
                <a:rPr sz="2100" b="1" spc="-275" dirty="0">
                  <a:solidFill>
                    <a:srgbClr val="FFFFFF"/>
                  </a:solidFill>
                  <a:latin typeface="Gill Sans MT"/>
                  <a:cs typeface="Gill Sans MT"/>
                </a:rPr>
                <a:t> </a:t>
              </a:r>
              <a:r>
                <a:rPr sz="2100" b="1" spc="-20" dirty="0">
                  <a:solidFill>
                    <a:srgbClr val="FFFFFF"/>
                  </a:solidFill>
                  <a:latin typeface="Gill Sans MT"/>
                  <a:cs typeface="Gill Sans MT"/>
                </a:rPr>
                <a:t>y</a:t>
              </a:r>
              <a:r>
                <a:rPr sz="2100" b="1" spc="-275" dirty="0">
                  <a:solidFill>
                    <a:srgbClr val="FFFFFF"/>
                  </a:solidFill>
                  <a:latin typeface="Gill Sans MT"/>
                  <a:cs typeface="Gill Sans MT"/>
                </a:rPr>
                <a:t> </a:t>
              </a:r>
              <a:r>
                <a:rPr sz="2100" b="1" spc="-15" dirty="0">
                  <a:solidFill>
                    <a:srgbClr val="FFFFFF"/>
                  </a:solidFill>
                  <a:latin typeface="Gill Sans MT"/>
                  <a:cs typeface="Gill Sans MT"/>
                </a:rPr>
                <a:t>l  </a:t>
              </a:r>
              <a:r>
                <a:rPr sz="2100" b="1" spc="-20" dirty="0">
                  <a:solidFill>
                    <a:srgbClr val="FFFFFF"/>
                  </a:solidFill>
                  <a:latin typeface="Gill Sans MT"/>
                  <a:cs typeface="Gill Sans MT"/>
                </a:rPr>
                <a:t>M</a:t>
              </a:r>
              <a:r>
                <a:rPr sz="2100" b="1" spc="-275" dirty="0">
                  <a:solidFill>
                    <a:srgbClr val="FFFFFF"/>
                  </a:solidFill>
                  <a:latin typeface="Gill Sans MT"/>
                  <a:cs typeface="Gill Sans MT"/>
                </a:rPr>
                <a:t> </a:t>
              </a:r>
              <a:r>
                <a:rPr sz="2100" b="1" spc="-65" dirty="0">
                  <a:solidFill>
                    <a:srgbClr val="FFFFFF"/>
                  </a:solidFill>
                  <a:latin typeface="Gill Sans MT"/>
                  <a:cs typeface="Gill Sans MT"/>
                </a:rPr>
                <a:t>o</a:t>
              </a:r>
              <a:r>
                <a:rPr sz="2100" b="1" spc="-275" dirty="0">
                  <a:solidFill>
                    <a:srgbClr val="FFFFFF"/>
                  </a:solidFill>
                  <a:latin typeface="Gill Sans MT"/>
                  <a:cs typeface="Gill Sans MT"/>
                </a:rPr>
                <a:t> </a:t>
              </a:r>
              <a:r>
                <a:rPr sz="2100" b="1" spc="-180" dirty="0">
                  <a:solidFill>
                    <a:srgbClr val="FFFFFF"/>
                  </a:solidFill>
                  <a:latin typeface="Gill Sans MT"/>
                  <a:cs typeface="Gill Sans MT"/>
                </a:rPr>
                <a:t>r</a:t>
              </a:r>
              <a:r>
                <a:rPr sz="2100" b="1" spc="-275" dirty="0">
                  <a:solidFill>
                    <a:srgbClr val="FFFFFF"/>
                  </a:solidFill>
                  <a:latin typeface="Gill Sans MT"/>
                  <a:cs typeface="Gill Sans MT"/>
                </a:rPr>
                <a:t> </a:t>
              </a:r>
              <a:r>
                <a:rPr sz="2100" b="1" spc="-45" dirty="0">
                  <a:solidFill>
                    <a:srgbClr val="FFFFFF"/>
                  </a:solidFill>
                  <a:latin typeface="Gill Sans MT"/>
                  <a:cs typeface="Gill Sans MT"/>
                </a:rPr>
                <a:t>p</a:t>
              </a:r>
              <a:r>
                <a:rPr sz="2100" b="1" spc="-275" dirty="0">
                  <a:solidFill>
                    <a:srgbClr val="FFFFFF"/>
                  </a:solidFill>
                  <a:latin typeface="Gill Sans MT"/>
                  <a:cs typeface="Gill Sans MT"/>
                </a:rPr>
                <a:t> </a:t>
              </a:r>
              <a:r>
                <a:rPr sz="2100" b="1" spc="-50" dirty="0">
                  <a:solidFill>
                    <a:srgbClr val="FFFFFF"/>
                  </a:solidFill>
                  <a:latin typeface="Gill Sans MT"/>
                  <a:cs typeface="Gill Sans MT"/>
                </a:rPr>
                <a:t>h</a:t>
              </a:r>
              <a:r>
                <a:rPr sz="2100" b="1" spc="-275" dirty="0">
                  <a:solidFill>
                    <a:srgbClr val="FFFFFF"/>
                  </a:solidFill>
                  <a:latin typeface="Gill Sans MT"/>
                  <a:cs typeface="Gill Sans MT"/>
                </a:rPr>
                <a:t> </a:t>
              </a:r>
              <a:r>
                <a:rPr sz="2100" b="1" spc="-15" dirty="0">
                  <a:solidFill>
                    <a:srgbClr val="FFFFFF"/>
                  </a:solidFill>
                  <a:latin typeface="Gill Sans MT"/>
                  <a:cs typeface="Gill Sans MT"/>
                </a:rPr>
                <a:t>i</a:t>
              </a:r>
              <a:r>
                <a:rPr sz="2100" b="1" spc="-275" dirty="0">
                  <a:solidFill>
                    <a:srgbClr val="FFFFFF"/>
                  </a:solidFill>
                  <a:latin typeface="Gill Sans MT"/>
                  <a:cs typeface="Gill Sans MT"/>
                </a:rPr>
                <a:t> </a:t>
              </a:r>
              <a:r>
                <a:rPr sz="2100" b="1" spc="-50" dirty="0">
                  <a:solidFill>
                    <a:srgbClr val="FFFFFF"/>
                  </a:solidFill>
                  <a:latin typeface="Gill Sans MT"/>
                  <a:cs typeface="Gill Sans MT"/>
                </a:rPr>
                <a:t>n</a:t>
              </a:r>
              <a:r>
                <a:rPr sz="2100" b="1" spc="-275" dirty="0">
                  <a:solidFill>
                    <a:srgbClr val="FFFFFF"/>
                  </a:solidFill>
                  <a:latin typeface="Gill Sans MT"/>
                  <a:cs typeface="Gill Sans MT"/>
                </a:rPr>
                <a:t> </a:t>
              </a:r>
              <a:r>
                <a:rPr sz="2100" b="1" spc="-25" dirty="0">
                  <a:solidFill>
                    <a:srgbClr val="FFFFFF"/>
                  </a:solidFill>
                  <a:latin typeface="Gill Sans MT"/>
                  <a:cs typeface="Gill Sans MT"/>
                </a:rPr>
                <a:t>e</a:t>
              </a:r>
              <a:endParaRPr sz="2100" dirty="0">
                <a:latin typeface="Gill Sans MT"/>
                <a:cs typeface="Gill Sans MT"/>
              </a:endParaRPr>
            </a:p>
            <a:p>
              <a:pPr marL="171450" marR="5080" indent="-159385">
                <a:lnSpc>
                  <a:spcPct val="116599"/>
                </a:lnSpc>
              </a:pPr>
              <a:r>
                <a:rPr sz="2100" b="1" spc="-20" dirty="0">
                  <a:solidFill>
                    <a:srgbClr val="FFFFFF"/>
                  </a:solidFill>
                  <a:latin typeface="Gill Sans MT"/>
                  <a:cs typeface="Gill Sans MT"/>
                </a:rPr>
                <a:t>M</a:t>
              </a:r>
              <a:r>
                <a:rPr sz="2100" b="1" spc="-275" dirty="0">
                  <a:solidFill>
                    <a:srgbClr val="FFFFFF"/>
                  </a:solidFill>
                  <a:latin typeface="Gill Sans MT"/>
                  <a:cs typeface="Gill Sans MT"/>
                </a:rPr>
                <a:t> </a:t>
              </a:r>
              <a:r>
                <a:rPr sz="2100" b="1" spc="-25" dirty="0">
                  <a:solidFill>
                    <a:srgbClr val="FFFFFF"/>
                  </a:solidFill>
                  <a:latin typeface="Gill Sans MT"/>
                  <a:cs typeface="Gill Sans MT"/>
                </a:rPr>
                <a:t>e</a:t>
              </a:r>
              <a:r>
                <a:rPr sz="2100" b="1" spc="-275" dirty="0">
                  <a:solidFill>
                    <a:srgbClr val="FFFFFF"/>
                  </a:solidFill>
                  <a:latin typeface="Gill Sans MT"/>
                  <a:cs typeface="Gill Sans MT"/>
                </a:rPr>
                <a:t> </a:t>
              </a:r>
              <a:r>
                <a:rPr sz="2100" b="1" spc="-145" dirty="0">
                  <a:solidFill>
                    <a:srgbClr val="FFFFFF"/>
                  </a:solidFill>
                  <a:latin typeface="Gill Sans MT"/>
                  <a:cs typeface="Gill Sans MT"/>
                </a:rPr>
                <a:t>t</a:t>
              </a:r>
              <a:r>
                <a:rPr sz="2100" b="1" spc="-275" dirty="0">
                  <a:solidFill>
                    <a:srgbClr val="FFFFFF"/>
                  </a:solidFill>
                  <a:latin typeface="Gill Sans MT"/>
                  <a:cs typeface="Gill Sans MT"/>
                </a:rPr>
                <a:t> </a:t>
              </a:r>
              <a:r>
                <a:rPr sz="2100" b="1" spc="-50" dirty="0">
                  <a:solidFill>
                    <a:srgbClr val="FFFFFF"/>
                  </a:solidFill>
                  <a:latin typeface="Gill Sans MT"/>
                  <a:cs typeface="Gill Sans MT"/>
                </a:rPr>
                <a:t>h</a:t>
              </a:r>
              <a:r>
                <a:rPr sz="2100" b="1" spc="-275" dirty="0">
                  <a:solidFill>
                    <a:srgbClr val="FFFFFF"/>
                  </a:solidFill>
                  <a:latin typeface="Gill Sans MT"/>
                  <a:cs typeface="Gill Sans MT"/>
                </a:rPr>
                <a:t> </a:t>
              </a:r>
              <a:r>
                <a:rPr sz="2100" b="1" spc="10" dirty="0">
                  <a:solidFill>
                    <a:srgbClr val="FFFFFF"/>
                  </a:solidFill>
                  <a:latin typeface="Gill Sans MT"/>
                  <a:cs typeface="Gill Sans MT"/>
                </a:rPr>
                <a:t>a</a:t>
              </a:r>
              <a:r>
                <a:rPr sz="2100" b="1" spc="-275" dirty="0">
                  <a:solidFill>
                    <a:srgbClr val="FFFFFF"/>
                  </a:solidFill>
                  <a:latin typeface="Gill Sans MT"/>
                  <a:cs typeface="Gill Sans MT"/>
                </a:rPr>
                <a:t> </a:t>
              </a:r>
              <a:r>
                <a:rPr sz="2100" b="1" spc="-45" dirty="0">
                  <a:solidFill>
                    <a:srgbClr val="FFFFFF"/>
                  </a:solidFill>
                  <a:latin typeface="Gill Sans MT"/>
                  <a:cs typeface="Gill Sans MT"/>
                </a:rPr>
                <a:t>d</a:t>
              </a:r>
              <a:r>
                <a:rPr sz="2100" b="1" spc="-275" dirty="0">
                  <a:solidFill>
                    <a:srgbClr val="FFFFFF"/>
                  </a:solidFill>
                  <a:latin typeface="Gill Sans MT"/>
                  <a:cs typeface="Gill Sans MT"/>
                </a:rPr>
                <a:t> </a:t>
              </a:r>
              <a:r>
                <a:rPr sz="2100" b="1" spc="-65" dirty="0">
                  <a:solidFill>
                    <a:srgbClr val="FFFFFF"/>
                  </a:solidFill>
                  <a:latin typeface="Gill Sans MT"/>
                  <a:cs typeface="Gill Sans MT"/>
                </a:rPr>
                <a:t>o</a:t>
              </a:r>
              <a:r>
                <a:rPr sz="2100" b="1" spc="-275" dirty="0">
                  <a:solidFill>
                    <a:srgbClr val="FFFFFF"/>
                  </a:solidFill>
                  <a:latin typeface="Gill Sans MT"/>
                  <a:cs typeface="Gill Sans MT"/>
                </a:rPr>
                <a:t> </a:t>
              </a:r>
              <a:r>
                <a:rPr sz="2100" b="1" spc="-50" dirty="0">
                  <a:solidFill>
                    <a:srgbClr val="FFFFFF"/>
                  </a:solidFill>
                  <a:latin typeface="Gill Sans MT"/>
                  <a:cs typeface="Gill Sans MT"/>
                </a:rPr>
                <a:t>n</a:t>
              </a:r>
              <a:r>
                <a:rPr sz="2100" b="1" spc="-275" dirty="0">
                  <a:solidFill>
                    <a:srgbClr val="FFFFFF"/>
                  </a:solidFill>
                  <a:latin typeface="Gill Sans MT"/>
                  <a:cs typeface="Gill Sans MT"/>
                </a:rPr>
                <a:t> </a:t>
              </a:r>
              <a:r>
                <a:rPr sz="2100" b="1" spc="-20" dirty="0">
                  <a:solidFill>
                    <a:srgbClr val="FFFFFF"/>
                  </a:solidFill>
                  <a:latin typeface="Gill Sans MT"/>
                  <a:cs typeface="Gill Sans MT"/>
                </a:rPr>
                <a:t>e  </a:t>
              </a:r>
              <a:r>
                <a:rPr sz="2100" b="1" spc="-25" dirty="0">
                  <a:solidFill>
                    <a:srgbClr val="FFFFFF"/>
                  </a:solidFill>
                  <a:latin typeface="Gill Sans MT"/>
                  <a:cs typeface="Gill Sans MT"/>
                </a:rPr>
                <a:t>P</a:t>
              </a:r>
              <a:r>
                <a:rPr sz="2100" b="1" spc="-275" dirty="0">
                  <a:solidFill>
                    <a:srgbClr val="FFFFFF"/>
                  </a:solidFill>
                  <a:latin typeface="Gill Sans MT"/>
                  <a:cs typeface="Gill Sans MT"/>
                </a:rPr>
                <a:t> </a:t>
              </a:r>
              <a:r>
                <a:rPr sz="2100" b="1" spc="-25" dirty="0">
                  <a:solidFill>
                    <a:srgbClr val="FFFFFF"/>
                  </a:solidFill>
                  <a:latin typeface="Gill Sans MT"/>
                  <a:cs typeface="Gill Sans MT"/>
                </a:rPr>
                <a:t>e</a:t>
              </a:r>
              <a:r>
                <a:rPr sz="2100" b="1" spc="-275" dirty="0">
                  <a:solidFill>
                    <a:srgbClr val="FFFFFF"/>
                  </a:solidFill>
                  <a:latin typeface="Gill Sans MT"/>
                  <a:cs typeface="Gill Sans MT"/>
                </a:rPr>
                <a:t> </a:t>
              </a:r>
              <a:r>
                <a:rPr sz="2100" b="1" spc="-180" dirty="0">
                  <a:solidFill>
                    <a:srgbClr val="FFFFFF"/>
                  </a:solidFill>
                  <a:latin typeface="Gill Sans MT"/>
                  <a:cs typeface="Gill Sans MT"/>
                </a:rPr>
                <a:t>r</a:t>
              </a:r>
              <a:r>
                <a:rPr sz="2100" b="1" spc="-275" dirty="0">
                  <a:solidFill>
                    <a:srgbClr val="FFFFFF"/>
                  </a:solidFill>
                  <a:latin typeface="Gill Sans MT"/>
                  <a:cs typeface="Gill Sans MT"/>
                </a:rPr>
                <a:t> </a:t>
              </a:r>
              <a:r>
                <a:rPr sz="2100" b="1" spc="45" dirty="0">
                  <a:solidFill>
                    <a:srgbClr val="FFFFFF"/>
                  </a:solidFill>
                  <a:latin typeface="Gill Sans MT"/>
                  <a:cs typeface="Gill Sans MT"/>
                </a:rPr>
                <a:t>c</a:t>
              </a:r>
              <a:r>
                <a:rPr sz="2100" b="1" spc="-275" dirty="0">
                  <a:solidFill>
                    <a:srgbClr val="FFFFFF"/>
                  </a:solidFill>
                  <a:latin typeface="Gill Sans MT"/>
                  <a:cs typeface="Gill Sans MT"/>
                </a:rPr>
                <a:t> </a:t>
              </a:r>
              <a:r>
                <a:rPr sz="2100" b="1" spc="-65" dirty="0">
                  <a:solidFill>
                    <a:srgbClr val="FFFFFF"/>
                  </a:solidFill>
                  <a:latin typeface="Gill Sans MT"/>
                  <a:cs typeface="Gill Sans MT"/>
                </a:rPr>
                <a:t>o</a:t>
              </a:r>
              <a:r>
                <a:rPr sz="2100" b="1" spc="-275" dirty="0">
                  <a:solidFill>
                    <a:srgbClr val="FFFFFF"/>
                  </a:solidFill>
                  <a:latin typeface="Gill Sans MT"/>
                  <a:cs typeface="Gill Sans MT"/>
                </a:rPr>
                <a:t> </a:t>
              </a:r>
              <a:r>
                <a:rPr sz="2100" b="1" spc="45" dirty="0">
                  <a:solidFill>
                    <a:srgbClr val="FFFFFF"/>
                  </a:solidFill>
                  <a:latin typeface="Gill Sans MT"/>
                  <a:cs typeface="Gill Sans MT"/>
                </a:rPr>
                <a:t>c</a:t>
              </a:r>
              <a:r>
                <a:rPr sz="2100" b="1" spc="-275" dirty="0">
                  <a:solidFill>
                    <a:srgbClr val="FFFFFF"/>
                  </a:solidFill>
                  <a:latin typeface="Gill Sans MT"/>
                  <a:cs typeface="Gill Sans MT"/>
                </a:rPr>
                <a:t> </a:t>
              </a:r>
              <a:r>
                <a:rPr sz="2100" b="1" spc="-25" dirty="0">
                  <a:solidFill>
                    <a:srgbClr val="FFFFFF"/>
                  </a:solidFill>
                  <a:latin typeface="Gill Sans MT"/>
                  <a:cs typeface="Gill Sans MT"/>
                </a:rPr>
                <a:t>e</a:t>
              </a:r>
              <a:r>
                <a:rPr sz="2100" b="1" spc="-275" dirty="0">
                  <a:solidFill>
                    <a:srgbClr val="FFFFFF"/>
                  </a:solidFill>
                  <a:latin typeface="Gill Sans MT"/>
                  <a:cs typeface="Gill Sans MT"/>
                </a:rPr>
                <a:t> </a:t>
              </a:r>
              <a:r>
                <a:rPr sz="2100" b="1" spc="-114" dirty="0">
                  <a:solidFill>
                    <a:srgbClr val="FFFFFF"/>
                  </a:solidFill>
                  <a:latin typeface="Gill Sans MT"/>
                  <a:cs typeface="Gill Sans MT"/>
                </a:rPr>
                <a:t>t  </a:t>
              </a:r>
              <a:r>
                <a:rPr sz="2100" b="1" spc="-250" dirty="0">
                  <a:solidFill>
                    <a:srgbClr val="FFFFFF"/>
                  </a:solidFill>
                  <a:latin typeface="Gill Sans MT"/>
                  <a:cs typeface="Gill Sans MT"/>
                </a:rPr>
                <a:t>C</a:t>
              </a:r>
              <a:r>
                <a:rPr sz="2100" b="1" spc="-275" dirty="0">
                  <a:solidFill>
                    <a:srgbClr val="FFFFFF"/>
                  </a:solidFill>
                  <a:latin typeface="Gill Sans MT"/>
                  <a:cs typeface="Gill Sans MT"/>
                </a:rPr>
                <a:t> </a:t>
              </a:r>
              <a:r>
                <a:rPr sz="2100" b="1" spc="-65" dirty="0">
                  <a:solidFill>
                    <a:srgbClr val="FFFFFF"/>
                  </a:solidFill>
                  <a:latin typeface="Gill Sans MT"/>
                  <a:cs typeface="Gill Sans MT"/>
                </a:rPr>
                <a:t>o</a:t>
              </a:r>
              <a:r>
                <a:rPr sz="2100" b="1" spc="-275" dirty="0">
                  <a:solidFill>
                    <a:srgbClr val="FFFFFF"/>
                  </a:solidFill>
                  <a:latin typeface="Gill Sans MT"/>
                  <a:cs typeface="Gill Sans MT"/>
                </a:rPr>
                <a:t> </a:t>
              </a:r>
              <a:r>
                <a:rPr sz="2100" b="1" spc="-45" dirty="0">
                  <a:solidFill>
                    <a:srgbClr val="FFFFFF"/>
                  </a:solidFill>
                  <a:latin typeface="Gill Sans MT"/>
                  <a:cs typeface="Gill Sans MT"/>
                </a:rPr>
                <a:t>d</a:t>
              </a:r>
              <a:r>
                <a:rPr sz="2100" b="1" spc="-275" dirty="0">
                  <a:solidFill>
                    <a:srgbClr val="FFFFFF"/>
                  </a:solidFill>
                  <a:latin typeface="Gill Sans MT"/>
                  <a:cs typeface="Gill Sans MT"/>
                </a:rPr>
                <a:t> </a:t>
              </a:r>
              <a:r>
                <a:rPr sz="2100" b="1" spc="-25" dirty="0">
                  <a:solidFill>
                    <a:srgbClr val="FFFFFF"/>
                  </a:solidFill>
                  <a:latin typeface="Gill Sans MT"/>
                  <a:cs typeface="Gill Sans MT"/>
                </a:rPr>
                <a:t>e</a:t>
              </a:r>
              <a:r>
                <a:rPr sz="2100" b="1" spc="-275" dirty="0">
                  <a:solidFill>
                    <a:srgbClr val="FFFFFF"/>
                  </a:solidFill>
                  <a:latin typeface="Gill Sans MT"/>
                  <a:cs typeface="Gill Sans MT"/>
                </a:rPr>
                <a:t> </a:t>
              </a:r>
              <a:r>
                <a:rPr sz="2100" b="1" spc="-15" dirty="0">
                  <a:solidFill>
                    <a:srgbClr val="FFFFFF"/>
                  </a:solidFill>
                  <a:latin typeface="Gill Sans MT"/>
                  <a:cs typeface="Gill Sans MT"/>
                </a:rPr>
                <a:t>i</a:t>
              </a:r>
              <a:r>
                <a:rPr sz="2100" b="1" spc="-275" dirty="0">
                  <a:solidFill>
                    <a:srgbClr val="FFFFFF"/>
                  </a:solidFill>
                  <a:latin typeface="Gill Sans MT"/>
                  <a:cs typeface="Gill Sans MT"/>
                </a:rPr>
                <a:t> </a:t>
              </a:r>
              <a:r>
                <a:rPr sz="2100" b="1" spc="-50" dirty="0">
                  <a:solidFill>
                    <a:srgbClr val="FFFFFF"/>
                  </a:solidFill>
                  <a:latin typeface="Gill Sans MT"/>
                  <a:cs typeface="Gill Sans MT"/>
                </a:rPr>
                <a:t>n</a:t>
              </a:r>
              <a:r>
                <a:rPr sz="2100" b="1" spc="-275" dirty="0">
                  <a:solidFill>
                    <a:srgbClr val="FFFFFF"/>
                  </a:solidFill>
                  <a:latin typeface="Gill Sans MT"/>
                  <a:cs typeface="Gill Sans MT"/>
                </a:rPr>
                <a:t> </a:t>
              </a:r>
              <a:r>
                <a:rPr sz="2100" b="1" spc="-25" dirty="0">
                  <a:solidFill>
                    <a:srgbClr val="FFFFFF"/>
                  </a:solidFill>
                  <a:latin typeface="Gill Sans MT"/>
                  <a:cs typeface="Gill Sans MT"/>
                </a:rPr>
                <a:t>e</a:t>
              </a:r>
              <a:endParaRPr sz="2100" dirty="0">
                <a:latin typeface="Gill Sans MT"/>
                <a:cs typeface="Gill Sans MT"/>
              </a:endParaRPr>
            </a:p>
          </p:txBody>
        </p:sp>
        <p:sp>
          <p:nvSpPr>
            <p:cNvPr id="15" name="object 15">
              <a:extLst>
                <a:ext uri="{FF2B5EF4-FFF2-40B4-BE49-F238E27FC236}">
                  <a16:creationId xmlns:a16="http://schemas.microsoft.com/office/drawing/2014/main" id="{CF4598BB-509E-48F5-A80D-07EDF7551749}"/>
                </a:ext>
              </a:extLst>
            </p:cNvPr>
            <p:cNvSpPr txBox="1"/>
            <p:nvPr/>
          </p:nvSpPr>
          <p:spPr>
            <a:xfrm>
              <a:off x="10777387" y="9013856"/>
              <a:ext cx="2075814" cy="452120"/>
            </a:xfrm>
            <a:prstGeom prst="rect">
              <a:avLst/>
            </a:prstGeom>
          </p:spPr>
          <p:txBody>
            <a:bodyPr vert="horz" wrap="square" lIns="0" tIns="12700" rIns="0" bIns="0" rtlCol="0">
              <a:spAutoFit/>
            </a:bodyPr>
            <a:lstStyle/>
            <a:p>
              <a:pPr marL="12700">
                <a:lnSpc>
                  <a:spcPct val="100000"/>
                </a:lnSpc>
                <a:spcBef>
                  <a:spcPts val="100"/>
                </a:spcBef>
              </a:pPr>
              <a:r>
                <a:rPr sz="2800" b="1" spc="310" dirty="0">
                  <a:solidFill>
                    <a:srgbClr val="FF493A"/>
                  </a:solidFill>
                  <a:latin typeface="Gill Sans MT"/>
                  <a:cs typeface="Gill Sans MT"/>
                </a:rPr>
                <a:t>S</a:t>
              </a:r>
              <a:r>
                <a:rPr sz="2800" b="1" spc="90" dirty="0">
                  <a:solidFill>
                    <a:srgbClr val="FF493A"/>
                  </a:solidFill>
                  <a:latin typeface="Gill Sans MT"/>
                  <a:cs typeface="Gill Sans MT"/>
                </a:rPr>
                <a:t>t</a:t>
              </a:r>
              <a:r>
                <a:rPr sz="2800" b="1" spc="260" dirty="0">
                  <a:solidFill>
                    <a:srgbClr val="FF493A"/>
                  </a:solidFill>
                  <a:latin typeface="Gill Sans MT"/>
                  <a:cs typeface="Gill Sans MT"/>
                </a:rPr>
                <a:t>i</a:t>
              </a:r>
              <a:r>
                <a:rPr sz="2800" b="1" spc="20" dirty="0">
                  <a:solidFill>
                    <a:srgbClr val="FF493A"/>
                  </a:solidFill>
                  <a:latin typeface="Gill Sans MT"/>
                  <a:cs typeface="Gill Sans MT"/>
                </a:rPr>
                <a:t>m</a:t>
              </a:r>
              <a:r>
                <a:rPr sz="2800" b="1" spc="210" dirty="0">
                  <a:solidFill>
                    <a:srgbClr val="FF493A"/>
                  </a:solidFill>
                  <a:latin typeface="Gill Sans MT"/>
                  <a:cs typeface="Gill Sans MT"/>
                </a:rPr>
                <a:t>u</a:t>
              </a:r>
              <a:r>
                <a:rPr sz="2800" b="1" spc="260" dirty="0">
                  <a:solidFill>
                    <a:srgbClr val="FF493A"/>
                  </a:solidFill>
                  <a:latin typeface="Gill Sans MT"/>
                  <a:cs typeface="Gill Sans MT"/>
                </a:rPr>
                <a:t>l</a:t>
              </a:r>
              <a:r>
                <a:rPr sz="2800" b="1" spc="295" dirty="0">
                  <a:solidFill>
                    <a:srgbClr val="FF493A"/>
                  </a:solidFill>
                  <a:latin typeface="Gill Sans MT"/>
                  <a:cs typeface="Gill Sans MT"/>
                </a:rPr>
                <a:t>a</a:t>
              </a:r>
              <a:r>
                <a:rPr sz="2800" b="1" spc="215" dirty="0">
                  <a:solidFill>
                    <a:srgbClr val="FF493A"/>
                  </a:solidFill>
                  <a:latin typeface="Gill Sans MT"/>
                  <a:cs typeface="Gill Sans MT"/>
                </a:rPr>
                <a:t>n</a:t>
              </a:r>
              <a:r>
                <a:rPr sz="2800" b="1" spc="90" dirty="0">
                  <a:solidFill>
                    <a:srgbClr val="FF493A"/>
                  </a:solidFill>
                  <a:latin typeface="Gill Sans MT"/>
                  <a:cs typeface="Gill Sans MT"/>
                </a:rPr>
                <a:t>t</a:t>
              </a:r>
              <a:r>
                <a:rPr sz="2800" b="1" spc="240" dirty="0">
                  <a:solidFill>
                    <a:srgbClr val="FF493A"/>
                  </a:solidFill>
                  <a:latin typeface="Gill Sans MT"/>
                  <a:cs typeface="Gill Sans MT"/>
                </a:rPr>
                <a:t>s</a:t>
              </a:r>
              <a:endParaRPr sz="2800">
                <a:latin typeface="Gill Sans MT"/>
                <a:cs typeface="Gill Sans MT"/>
              </a:endParaRPr>
            </a:p>
          </p:txBody>
        </p:sp>
        <p:sp>
          <p:nvSpPr>
            <p:cNvPr id="16" name="object 16">
              <a:extLst>
                <a:ext uri="{FF2B5EF4-FFF2-40B4-BE49-F238E27FC236}">
                  <a16:creationId xmlns:a16="http://schemas.microsoft.com/office/drawing/2014/main" id="{B32C1C11-7AAD-480F-9FC0-97BB70271C09}"/>
                </a:ext>
              </a:extLst>
            </p:cNvPr>
            <p:cNvSpPr txBox="1"/>
            <p:nvPr/>
          </p:nvSpPr>
          <p:spPr>
            <a:xfrm>
              <a:off x="14032507" y="9013856"/>
              <a:ext cx="2550795" cy="452120"/>
            </a:xfrm>
            <a:prstGeom prst="rect">
              <a:avLst/>
            </a:prstGeom>
          </p:spPr>
          <p:txBody>
            <a:bodyPr vert="horz" wrap="square" lIns="0" tIns="12700" rIns="0" bIns="0" rtlCol="0">
              <a:spAutoFit/>
            </a:bodyPr>
            <a:lstStyle/>
            <a:p>
              <a:pPr marL="12700">
                <a:lnSpc>
                  <a:spcPct val="100000"/>
                </a:lnSpc>
                <a:spcBef>
                  <a:spcPts val="100"/>
                </a:spcBef>
              </a:pPr>
              <a:r>
                <a:rPr sz="2800" b="1" spc="114" dirty="0">
                  <a:solidFill>
                    <a:srgbClr val="FF493A"/>
                  </a:solidFill>
                  <a:latin typeface="Gill Sans MT"/>
                  <a:cs typeface="Gill Sans MT"/>
                </a:rPr>
                <a:t>Hallucinogens</a:t>
              </a:r>
              <a:endParaRPr sz="2800">
                <a:latin typeface="Gill Sans MT"/>
                <a:cs typeface="Gill Sans MT"/>
              </a:endParaRPr>
            </a:p>
          </p:txBody>
        </p:sp>
        <p:sp>
          <p:nvSpPr>
            <p:cNvPr id="17" name="object 17">
              <a:extLst>
                <a:ext uri="{FF2B5EF4-FFF2-40B4-BE49-F238E27FC236}">
                  <a16:creationId xmlns:a16="http://schemas.microsoft.com/office/drawing/2014/main" id="{2927DBFB-1446-44A8-88B0-AE354B1BD87B}"/>
                </a:ext>
              </a:extLst>
            </p:cNvPr>
            <p:cNvSpPr txBox="1"/>
            <p:nvPr/>
          </p:nvSpPr>
          <p:spPr>
            <a:xfrm>
              <a:off x="13629544" y="7119887"/>
              <a:ext cx="3286125" cy="1733550"/>
            </a:xfrm>
            <a:prstGeom prst="rect">
              <a:avLst/>
            </a:prstGeom>
            <a:solidFill>
              <a:srgbClr val="FFFFFF"/>
            </a:solidFill>
          </p:spPr>
          <p:txBody>
            <a:bodyPr vert="horz" wrap="square" lIns="0" tIns="48895" rIns="0" bIns="0" rtlCol="0">
              <a:spAutoFit/>
            </a:bodyPr>
            <a:lstStyle/>
            <a:p>
              <a:pPr marL="70485" algn="ctr">
                <a:lnSpc>
                  <a:spcPct val="100000"/>
                </a:lnSpc>
                <a:spcBef>
                  <a:spcPts val="385"/>
                </a:spcBef>
              </a:pPr>
              <a:r>
                <a:rPr sz="1800" b="1" spc="-135" dirty="0">
                  <a:solidFill>
                    <a:srgbClr val="1F202A"/>
                  </a:solidFill>
                  <a:latin typeface="Gill Sans MT"/>
                  <a:cs typeface="Gill Sans MT"/>
                </a:rPr>
                <a:t>L</a:t>
              </a:r>
              <a:r>
                <a:rPr sz="1800" b="1" spc="-220" dirty="0">
                  <a:solidFill>
                    <a:srgbClr val="1F202A"/>
                  </a:solidFill>
                  <a:latin typeface="Gill Sans MT"/>
                  <a:cs typeface="Gill Sans MT"/>
                </a:rPr>
                <a:t> </a:t>
              </a:r>
              <a:r>
                <a:rPr sz="1800" b="1" spc="15" dirty="0">
                  <a:solidFill>
                    <a:srgbClr val="1F202A"/>
                  </a:solidFill>
                  <a:latin typeface="Gill Sans MT"/>
                  <a:cs typeface="Gill Sans MT"/>
                </a:rPr>
                <a:t>S</a:t>
              </a:r>
              <a:r>
                <a:rPr sz="1800" b="1" spc="-220" dirty="0">
                  <a:solidFill>
                    <a:srgbClr val="1F202A"/>
                  </a:solidFill>
                  <a:latin typeface="Gill Sans MT"/>
                  <a:cs typeface="Gill Sans MT"/>
                </a:rPr>
                <a:t> </a:t>
              </a:r>
              <a:r>
                <a:rPr sz="1800" b="1" spc="-275" dirty="0">
                  <a:solidFill>
                    <a:srgbClr val="1F202A"/>
                  </a:solidFill>
                  <a:latin typeface="Gill Sans MT"/>
                  <a:cs typeface="Gill Sans MT"/>
                </a:rPr>
                <a:t>D</a:t>
              </a:r>
              <a:endParaRPr sz="1800">
                <a:latin typeface="Gill Sans MT"/>
                <a:cs typeface="Gill Sans MT"/>
              </a:endParaRPr>
            </a:p>
            <a:p>
              <a:pPr marL="920115" marR="842010" algn="ctr">
                <a:lnSpc>
                  <a:spcPct val="115999"/>
                </a:lnSpc>
              </a:pPr>
              <a:r>
                <a:rPr sz="1800" b="1" spc="-20" dirty="0">
                  <a:solidFill>
                    <a:srgbClr val="1F202A"/>
                  </a:solidFill>
                  <a:latin typeface="Gill Sans MT"/>
                  <a:cs typeface="Gill Sans MT"/>
                </a:rPr>
                <a:t>M</a:t>
              </a:r>
              <a:r>
                <a:rPr sz="1800" b="1" spc="-220" dirty="0">
                  <a:solidFill>
                    <a:srgbClr val="1F202A"/>
                  </a:solidFill>
                  <a:latin typeface="Gill Sans MT"/>
                  <a:cs typeface="Gill Sans MT"/>
                </a:rPr>
                <a:t> </a:t>
              </a:r>
              <a:r>
                <a:rPr sz="1800" b="1" spc="-45" dirty="0">
                  <a:solidFill>
                    <a:srgbClr val="1F202A"/>
                  </a:solidFill>
                  <a:latin typeface="Gill Sans MT"/>
                  <a:cs typeface="Gill Sans MT"/>
                </a:rPr>
                <a:t>u</a:t>
              </a:r>
              <a:r>
                <a:rPr sz="1800" b="1" spc="-220" dirty="0">
                  <a:solidFill>
                    <a:srgbClr val="1F202A"/>
                  </a:solidFill>
                  <a:latin typeface="Gill Sans MT"/>
                  <a:cs typeface="Gill Sans MT"/>
                </a:rPr>
                <a:t> </a:t>
              </a:r>
              <a:r>
                <a:rPr sz="1800" b="1" spc="155" dirty="0">
                  <a:solidFill>
                    <a:srgbClr val="1F202A"/>
                  </a:solidFill>
                  <a:latin typeface="Gill Sans MT"/>
                  <a:cs typeface="Gill Sans MT"/>
                </a:rPr>
                <a:t>s</a:t>
              </a:r>
              <a:r>
                <a:rPr sz="1800" b="1" spc="-220" dirty="0">
                  <a:solidFill>
                    <a:srgbClr val="1F202A"/>
                  </a:solidFill>
                  <a:latin typeface="Gill Sans MT"/>
                  <a:cs typeface="Gill Sans MT"/>
                </a:rPr>
                <a:t> </a:t>
              </a:r>
              <a:r>
                <a:rPr sz="1800" b="1" spc="-45" dirty="0">
                  <a:solidFill>
                    <a:srgbClr val="1F202A"/>
                  </a:solidFill>
                  <a:latin typeface="Gill Sans MT"/>
                  <a:cs typeface="Gill Sans MT"/>
                </a:rPr>
                <a:t>h</a:t>
              </a:r>
              <a:r>
                <a:rPr sz="1800" b="1" spc="-220" dirty="0">
                  <a:solidFill>
                    <a:srgbClr val="1F202A"/>
                  </a:solidFill>
                  <a:latin typeface="Gill Sans MT"/>
                  <a:cs typeface="Gill Sans MT"/>
                </a:rPr>
                <a:t> </a:t>
              </a:r>
              <a:r>
                <a:rPr sz="1800" b="1" spc="-155" dirty="0">
                  <a:solidFill>
                    <a:srgbClr val="1F202A"/>
                  </a:solidFill>
                  <a:latin typeface="Gill Sans MT"/>
                  <a:cs typeface="Gill Sans MT"/>
                </a:rPr>
                <a:t>r</a:t>
              </a:r>
              <a:r>
                <a:rPr sz="1800" b="1" spc="-220" dirty="0">
                  <a:solidFill>
                    <a:srgbClr val="1F202A"/>
                  </a:solidFill>
                  <a:latin typeface="Gill Sans MT"/>
                  <a:cs typeface="Gill Sans MT"/>
                </a:rPr>
                <a:t> </a:t>
              </a:r>
              <a:r>
                <a:rPr sz="1800" b="1" spc="-55" dirty="0">
                  <a:solidFill>
                    <a:srgbClr val="1F202A"/>
                  </a:solidFill>
                  <a:latin typeface="Gill Sans MT"/>
                  <a:cs typeface="Gill Sans MT"/>
                </a:rPr>
                <a:t>o</a:t>
              </a:r>
              <a:r>
                <a:rPr sz="1800" b="1" spc="-220" dirty="0">
                  <a:solidFill>
                    <a:srgbClr val="1F202A"/>
                  </a:solidFill>
                  <a:latin typeface="Gill Sans MT"/>
                  <a:cs typeface="Gill Sans MT"/>
                </a:rPr>
                <a:t> </a:t>
              </a:r>
              <a:r>
                <a:rPr sz="1800" b="1" spc="-55" dirty="0">
                  <a:solidFill>
                    <a:srgbClr val="1F202A"/>
                  </a:solidFill>
                  <a:latin typeface="Gill Sans MT"/>
                  <a:cs typeface="Gill Sans MT"/>
                </a:rPr>
                <a:t>o</a:t>
              </a:r>
              <a:r>
                <a:rPr sz="1800" b="1" spc="-220" dirty="0">
                  <a:solidFill>
                    <a:srgbClr val="1F202A"/>
                  </a:solidFill>
                  <a:latin typeface="Gill Sans MT"/>
                  <a:cs typeface="Gill Sans MT"/>
                </a:rPr>
                <a:t> </a:t>
              </a:r>
              <a:r>
                <a:rPr sz="1800" b="1" spc="-170" dirty="0">
                  <a:solidFill>
                    <a:srgbClr val="1F202A"/>
                  </a:solidFill>
                  <a:latin typeface="Gill Sans MT"/>
                  <a:cs typeface="Gill Sans MT"/>
                </a:rPr>
                <a:t>m</a:t>
              </a:r>
              <a:r>
                <a:rPr sz="1800" b="1" spc="-220" dirty="0">
                  <a:solidFill>
                    <a:srgbClr val="1F202A"/>
                  </a:solidFill>
                  <a:latin typeface="Gill Sans MT"/>
                  <a:cs typeface="Gill Sans MT"/>
                </a:rPr>
                <a:t> </a:t>
              </a:r>
              <a:r>
                <a:rPr sz="1800" b="1" spc="120" dirty="0">
                  <a:solidFill>
                    <a:srgbClr val="1F202A"/>
                  </a:solidFill>
                  <a:latin typeface="Gill Sans MT"/>
                  <a:cs typeface="Gill Sans MT"/>
                </a:rPr>
                <a:t>s  </a:t>
              </a:r>
              <a:r>
                <a:rPr sz="1800" b="1" spc="-20" dirty="0">
                  <a:solidFill>
                    <a:srgbClr val="1F202A"/>
                  </a:solidFill>
                  <a:latin typeface="Gill Sans MT"/>
                  <a:cs typeface="Gill Sans MT"/>
                </a:rPr>
                <a:t>P</a:t>
              </a:r>
              <a:r>
                <a:rPr sz="1800" b="1" spc="-220" dirty="0">
                  <a:solidFill>
                    <a:srgbClr val="1F202A"/>
                  </a:solidFill>
                  <a:latin typeface="Gill Sans MT"/>
                  <a:cs typeface="Gill Sans MT"/>
                </a:rPr>
                <a:t> </a:t>
              </a:r>
              <a:r>
                <a:rPr sz="1800" b="1" spc="-215" dirty="0">
                  <a:solidFill>
                    <a:srgbClr val="1F202A"/>
                  </a:solidFill>
                  <a:latin typeface="Gill Sans MT"/>
                  <a:cs typeface="Gill Sans MT"/>
                </a:rPr>
                <a:t>C</a:t>
              </a:r>
              <a:r>
                <a:rPr sz="1800" b="1" spc="-220" dirty="0">
                  <a:solidFill>
                    <a:srgbClr val="1F202A"/>
                  </a:solidFill>
                  <a:latin typeface="Gill Sans MT"/>
                  <a:cs typeface="Gill Sans MT"/>
                </a:rPr>
                <a:t> </a:t>
              </a:r>
              <a:r>
                <a:rPr sz="1800" b="1" spc="-20" dirty="0">
                  <a:solidFill>
                    <a:srgbClr val="1F202A"/>
                  </a:solidFill>
                  <a:latin typeface="Gill Sans MT"/>
                  <a:cs typeface="Gill Sans MT"/>
                </a:rPr>
                <a:t>P</a:t>
              </a:r>
              <a:endParaRPr sz="1800">
                <a:latin typeface="Gill Sans MT"/>
                <a:cs typeface="Gill Sans MT"/>
              </a:endParaRPr>
            </a:p>
            <a:p>
              <a:pPr marL="1273175" marR="943610" indent="-251460">
                <a:lnSpc>
                  <a:spcPct val="115999"/>
                </a:lnSpc>
              </a:pPr>
              <a:r>
                <a:rPr sz="1800" b="1" spc="-20" dirty="0">
                  <a:solidFill>
                    <a:srgbClr val="1F202A"/>
                  </a:solidFill>
                  <a:latin typeface="Gill Sans MT"/>
                  <a:cs typeface="Gill Sans MT"/>
                </a:rPr>
                <a:t>M</a:t>
              </a:r>
              <a:r>
                <a:rPr sz="1800" b="1" spc="-220" dirty="0">
                  <a:solidFill>
                    <a:srgbClr val="1F202A"/>
                  </a:solidFill>
                  <a:latin typeface="Gill Sans MT"/>
                  <a:cs typeface="Gill Sans MT"/>
                </a:rPr>
                <a:t> </a:t>
              </a:r>
              <a:r>
                <a:rPr sz="1800" b="1" spc="5" dirty="0">
                  <a:solidFill>
                    <a:srgbClr val="1F202A"/>
                  </a:solidFill>
                  <a:latin typeface="Gill Sans MT"/>
                  <a:cs typeface="Gill Sans MT"/>
                </a:rPr>
                <a:t>a</a:t>
              </a:r>
              <a:r>
                <a:rPr sz="1800" b="1" spc="-220" dirty="0">
                  <a:solidFill>
                    <a:srgbClr val="1F202A"/>
                  </a:solidFill>
                  <a:latin typeface="Gill Sans MT"/>
                  <a:cs typeface="Gill Sans MT"/>
                </a:rPr>
                <a:t> </a:t>
              </a:r>
              <a:r>
                <a:rPr sz="1800" b="1" spc="-155" dirty="0">
                  <a:solidFill>
                    <a:srgbClr val="1F202A"/>
                  </a:solidFill>
                  <a:latin typeface="Gill Sans MT"/>
                  <a:cs typeface="Gill Sans MT"/>
                </a:rPr>
                <a:t>r</a:t>
              </a:r>
              <a:r>
                <a:rPr sz="1800" b="1" spc="-220" dirty="0">
                  <a:solidFill>
                    <a:srgbClr val="1F202A"/>
                  </a:solidFill>
                  <a:latin typeface="Gill Sans MT"/>
                  <a:cs typeface="Gill Sans MT"/>
                </a:rPr>
                <a:t> </a:t>
              </a:r>
              <a:r>
                <a:rPr sz="1800" b="1" spc="-15" dirty="0">
                  <a:solidFill>
                    <a:srgbClr val="1F202A"/>
                  </a:solidFill>
                  <a:latin typeface="Gill Sans MT"/>
                  <a:cs typeface="Gill Sans MT"/>
                </a:rPr>
                <a:t>i</a:t>
              </a:r>
              <a:r>
                <a:rPr sz="1800" b="1" spc="-220" dirty="0">
                  <a:solidFill>
                    <a:srgbClr val="1F202A"/>
                  </a:solidFill>
                  <a:latin typeface="Gill Sans MT"/>
                  <a:cs typeface="Gill Sans MT"/>
                </a:rPr>
                <a:t> </a:t>
              </a:r>
              <a:r>
                <a:rPr sz="1800" b="1" spc="-25" dirty="0">
                  <a:solidFill>
                    <a:srgbClr val="1F202A"/>
                  </a:solidFill>
                  <a:latin typeface="Gill Sans MT"/>
                  <a:cs typeface="Gill Sans MT"/>
                </a:rPr>
                <a:t>j</a:t>
              </a:r>
              <a:r>
                <a:rPr sz="1800" b="1" spc="-220" dirty="0">
                  <a:solidFill>
                    <a:srgbClr val="1F202A"/>
                  </a:solidFill>
                  <a:latin typeface="Gill Sans MT"/>
                  <a:cs typeface="Gill Sans MT"/>
                </a:rPr>
                <a:t> </a:t>
              </a:r>
              <a:r>
                <a:rPr sz="1800" b="1" spc="-45" dirty="0">
                  <a:solidFill>
                    <a:srgbClr val="1F202A"/>
                  </a:solidFill>
                  <a:latin typeface="Gill Sans MT"/>
                  <a:cs typeface="Gill Sans MT"/>
                </a:rPr>
                <a:t>u</a:t>
              </a:r>
              <a:r>
                <a:rPr sz="1800" b="1" spc="-220" dirty="0">
                  <a:solidFill>
                    <a:srgbClr val="1F202A"/>
                  </a:solidFill>
                  <a:latin typeface="Gill Sans MT"/>
                  <a:cs typeface="Gill Sans MT"/>
                </a:rPr>
                <a:t> </a:t>
              </a:r>
              <a:r>
                <a:rPr sz="1800" b="1" spc="5" dirty="0">
                  <a:solidFill>
                    <a:srgbClr val="1F202A"/>
                  </a:solidFill>
                  <a:latin typeface="Gill Sans MT"/>
                  <a:cs typeface="Gill Sans MT"/>
                </a:rPr>
                <a:t>a</a:t>
              </a:r>
              <a:r>
                <a:rPr sz="1800" b="1" spc="-220" dirty="0">
                  <a:solidFill>
                    <a:srgbClr val="1F202A"/>
                  </a:solidFill>
                  <a:latin typeface="Gill Sans MT"/>
                  <a:cs typeface="Gill Sans MT"/>
                </a:rPr>
                <a:t> </a:t>
              </a:r>
              <a:r>
                <a:rPr sz="1800" b="1" spc="-45" dirty="0">
                  <a:solidFill>
                    <a:srgbClr val="1F202A"/>
                  </a:solidFill>
                  <a:latin typeface="Gill Sans MT"/>
                  <a:cs typeface="Gill Sans MT"/>
                </a:rPr>
                <a:t>n</a:t>
              </a:r>
              <a:r>
                <a:rPr sz="1800" b="1" spc="-220" dirty="0">
                  <a:solidFill>
                    <a:srgbClr val="1F202A"/>
                  </a:solidFill>
                  <a:latin typeface="Gill Sans MT"/>
                  <a:cs typeface="Gill Sans MT"/>
                </a:rPr>
                <a:t> </a:t>
              </a:r>
              <a:r>
                <a:rPr sz="1800" b="1" spc="5" dirty="0">
                  <a:solidFill>
                    <a:srgbClr val="1F202A"/>
                  </a:solidFill>
                  <a:latin typeface="Gill Sans MT"/>
                  <a:cs typeface="Gill Sans MT"/>
                </a:rPr>
                <a:t>a  </a:t>
              </a:r>
              <a:r>
                <a:rPr sz="1800" b="1" spc="-20" dirty="0">
                  <a:solidFill>
                    <a:srgbClr val="1F202A"/>
                  </a:solidFill>
                  <a:latin typeface="Gill Sans MT"/>
                  <a:cs typeface="Gill Sans MT"/>
                </a:rPr>
                <a:t>M</a:t>
              </a:r>
              <a:r>
                <a:rPr sz="1800" b="1" spc="-220" dirty="0">
                  <a:solidFill>
                    <a:srgbClr val="1F202A"/>
                  </a:solidFill>
                  <a:latin typeface="Gill Sans MT"/>
                  <a:cs typeface="Gill Sans MT"/>
                </a:rPr>
                <a:t> </a:t>
              </a:r>
              <a:r>
                <a:rPr sz="1800" b="1" spc="-275" dirty="0">
                  <a:solidFill>
                    <a:srgbClr val="1F202A"/>
                  </a:solidFill>
                  <a:latin typeface="Gill Sans MT"/>
                  <a:cs typeface="Gill Sans MT"/>
                </a:rPr>
                <a:t>D</a:t>
              </a:r>
              <a:r>
                <a:rPr sz="1800" b="1" spc="-220" dirty="0">
                  <a:solidFill>
                    <a:srgbClr val="1F202A"/>
                  </a:solidFill>
                  <a:latin typeface="Gill Sans MT"/>
                  <a:cs typeface="Gill Sans MT"/>
                </a:rPr>
                <a:t> </a:t>
              </a:r>
              <a:r>
                <a:rPr sz="1800" b="1" spc="-20" dirty="0">
                  <a:solidFill>
                    <a:srgbClr val="1F202A"/>
                  </a:solidFill>
                  <a:latin typeface="Gill Sans MT"/>
                  <a:cs typeface="Gill Sans MT"/>
                </a:rPr>
                <a:t>M</a:t>
              </a:r>
              <a:r>
                <a:rPr sz="1800" b="1" spc="-220" dirty="0">
                  <a:solidFill>
                    <a:srgbClr val="1F202A"/>
                  </a:solidFill>
                  <a:latin typeface="Gill Sans MT"/>
                  <a:cs typeface="Gill Sans MT"/>
                </a:rPr>
                <a:t> </a:t>
              </a:r>
              <a:r>
                <a:rPr sz="1800" b="1" spc="-195" dirty="0">
                  <a:solidFill>
                    <a:srgbClr val="1F202A"/>
                  </a:solidFill>
                  <a:latin typeface="Gill Sans MT"/>
                  <a:cs typeface="Gill Sans MT"/>
                </a:rPr>
                <a:t>A</a:t>
              </a:r>
              <a:endParaRPr sz="1800">
                <a:latin typeface="Gill Sans MT"/>
                <a:cs typeface="Gill Sans MT"/>
              </a:endParaRPr>
            </a:p>
          </p:txBody>
        </p:sp>
        <p:sp>
          <p:nvSpPr>
            <p:cNvPr id="18" name="object 19">
              <a:extLst>
                <a:ext uri="{FF2B5EF4-FFF2-40B4-BE49-F238E27FC236}">
                  <a16:creationId xmlns:a16="http://schemas.microsoft.com/office/drawing/2014/main" id="{34E6CA9A-9152-4330-A261-638A32C3E4F8}"/>
                </a:ext>
              </a:extLst>
            </p:cNvPr>
            <p:cNvSpPr txBox="1"/>
            <p:nvPr/>
          </p:nvSpPr>
          <p:spPr>
            <a:xfrm>
              <a:off x="10759428" y="2767595"/>
              <a:ext cx="4925695" cy="756920"/>
            </a:xfrm>
            <a:prstGeom prst="rect">
              <a:avLst/>
            </a:prstGeom>
          </p:spPr>
          <p:txBody>
            <a:bodyPr vert="horz" wrap="square" lIns="0" tIns="12700" rIns="0" bIns="0" rtlCol="0">
              <a:spAutoFit/>
            </a:bodyPr>
            <a:lstStyle/>
            <a:p>
              <a:pPr marL="12700">
                <a:lnSpc>
                  <a:spcPct val="100000"/>
                </a:lnSpc>
                <a:spcBef>
                  <a:spcPts val="100"/>
                </a:spcBef>
              </a:pPr>
              <a:r>
                <a:rPr sz="4800" b="1" spc="-254" dirty="0">
                  <a:solidFill>
                    <a:srgbClr val="FF493A"/>
                  </a:solidFill>
                  <a:latin typeface="Gill Sans MT"/>
                  <a:cs typeface="Gill Sans MT"/>
                </a:rPr>
                <a:t>TYPES</a:t>
              </a:r>
              <a:r>
                <a:rPr sz="4800" b="1" spc="-140" dirty="0">
                  <a:solidFill>
                    <a:srgbClr val="FF493A"/>
                  </a:solidFill>
                  <a:latin typeface="Gill Sans MT"/>
                  <a:cs typeface="Gill Sans MT"/>
                </a:rPr>
                <a:t> </a:t>
              </a:r>
              <a:r>
                <a:rPr sz="4800" b="1" spc="-580" dirty="0">
                  <a:solidFill>
                    <a:srgbClr val="FF493A"/>
                  </a:solidFill>
                  <a:latin typeface="Gill Sans MT"/>
                  <a:cs typeface="Gill Sans MT"/>
                </a:rPr>
                <a:t>OF</a:t>
              </a:r>
              <a:r>
                <a:rPr sz="4800" b="1" spc="-140" dirty="0">
                  <a:solidFill>
                    <a:srgbClr val="FF493A"/>
                  </a:solidFill>
                  <a:latin typeface="Gill Sans MT"/>
                  <a:cs typeface="Gill Sans MT"/>
                </a:rPr>
                <a:t> </a:t>
              </a:r>
              <a:r>
                <a:rPr sz="4800" b="1" spc="-459" dirty="0">
                  <a:solidFill>
                    <a:srgbClr val="FF493A"/>
                  </a:solidFill>
                  <a:latin typeface="Gill Sans MT"/>
                  <a:cs typeface="Gill Sans MT"/>
                </a:rPr>
                <a:t>DRUGS</a:t>
              </a:r>
              <a:endParaRPr sz="4800" dirty="0">
                <a:latin typeface="Gill Sans MT"/>
                <a:cs typeface="Gill Sans MT"/>
              </a:endParaRPr>
            </a:p>
          </p:txBody>
        </p:sp>
        <p:sp>
          <p:nvSpPr>
            <p:cNvPr id="19" name="object 20">
              <a:extLst>
                <a:ext uri="{FF2B5EF4-FFF2-40B4-BE49-F238E27FC236}">
                  <a16:creationId xmlns:a16="http://schemas.microsoft.com/office/drawing/2014/main" id="{AB93B3B2-75E3-46A5-B1E0-C54548BEA3F7}"/>
                </a:ext>
              </a:extLst>
            </p:cNvPr>
            <p:cNvSpPr txBox="1"/>
            <p:nvPr/>
          </p:nvSpPr>
          <p:spPr>
            <a:xfrm>
              <a:off x="13401645" y="3945697"/>
              <a:ext cx="3294379" cy="2806065"/>
            </a:xfrm>
            <a:prstGeom prst="rect">
              <a:avLst/>
            </a:prstGeom>
          </p:spPr>
          <p:txBody>
            <a:bodyPr vert="horz" wrap="square" lIns="0" tIns="74930" rIns="0" bIns="0" rtlCol="0">
              <a:spAutoFit/>
            </a:bodyPr>
            <a:lstStyle/>
            <a:p>
              <a:pPr marL="241935">
                <a:lnSpc>
                  <a:spcPct val="100000"/>
                </a:lnSpc>
                <a:spcBef>
                  <a:spcPts val="590"/>
                </a:spcBef>
              </a:pPr>
              <a:r>
                <a:rPr sz="2400" b="1" spc="-215" dirty="0">
                  <a:solidFill>
                    <a:srgbClr val="FF493A"/>
                  </a:solidFill>
                  <a:latin typeface="Gill Sans MT"/>
                  <a:cs typeface="Gill Sans MT"/>
                </a:rPr>
                <a:t>BENZODIAZAPINES</a:t>
              </a:r>
              <a:endParaRPr sz="2400" dirty="0">
                <a:latin typeface="Gill Sans MT"/>
                <a:cs typeface="Gill Sans MT"/>
              </a:endParaRPr>
            </a:p>
            <a:p>
              <a:pPr marL="12700" marR="98425" indent="503555">
                <a:lnSpc>
                  <a:spcPct val="110400"/>
                </a:lnSpc>
                <a:spcBef>
                  <a:spcPts val="170"/>
                </a:spcBef>
                <a:tabLst>
                  <a:tab pos="1172845" algn="l"/>
                  <a:tab pos="1835785" algn="l"/>
                </a:tabLst>
              </a:pPr>
              <a:r>
                <a:rPr sz="2100" b="1" spc="70" dirty="0">
                  <a:latin typeface="Gill Sans MT"/>
                  <a:cs typeface="Gill Sans MT"/>
                </a:rPr>
                <a:t>Valium	</a:t>
              </a:r>
              <a:r>
                <a:rPr sz="2100" b="1" spc="30" dirty="0">
                  <a:latin typeface="Gill Sans MT"/>
                  <a:cs typeface="Gill Sans MT"/>
                </a:rPr>
                <a:t>Xanax </a:t>
              </a:r>
              <a:r>
                <a:rPr sz="2100" b="1" spc="35" dirty="0">
                  <a:latin typeface="Gill Sans MT"/>
                  <a:cs typeface="Gill Sans MT"/>
                </a:rPr>
                <a:t> </a:t>
              </a:r>
              <a:r>
                <a:rPr sz="2100" b="1" spc="65" dirty="0">
                  <a:latin typeface="Gill Sans MT"/>
                  <a:cs typeface="Gill Sans MT"/>
                </a:rPr>
                <a:t>Ativan	</a:t>
              </a:r>
              <a:r>
                <a:rPr sz="2100" b="1" spc="85" dirty="0">
                  <a:latin typeface="Gill Sans MT"/>
                  <a:cs typeface="Gill Sans MT"/>
                </a:rPr>
                <a:t>Clonazepam </a:t>
              </a:r>
              <a:r>
                <a:rPr sz="2100" b="1" spc="90" dirty="0">
                  <a:latin typeface="Gill Sans MT"/>
                  <a:cs typeface="Gill Sans MT"/>
                </a:rPr>
                <a:t> </a:t>
              </a:r>
              <a:r>
                <a:rPr sz="2400" b="1" spc="20" dirty="0">
                  <a:solidFill>
                    <a:srgbClr val="FF493A"/>
                  </a:solidFill>
                  <a:latin typeface="Gill Sans MT"/>
                  <a:cs typeface="Gill Sans MT"/>
                </a:rPr>
                <a:t>S</a:t>
              </a:r>
              <a:r>
                <a:rPr sz="2400" b="1" spc="-180" dirty="0">
                  <a:solidFill>
                    <a:srgbClr val="FF493A"/>
                  </a:solidFill>
                  <a:latin typeface="Gill Sans MT"/>
                  <a:cs typeface="Gill Sans MT"/>
                </a:rPr>
                <a:t>E</a:t>
              </a:r>
              <a:r>
                <a:rPr sz="2400" b="1" spc="-370" dirty="0">
                  <a:solidFill>
                    <a:srgbClr val="FF493A"/>
                  </a:solidFill>
                  <a:latin typeface="Gill Sans MT"/>
                  <a:cs typeface="Gill Sans MT"/>
                </a:rPr>
                <a:t>D</a:t>
              </a:r>
              <a:r>
                <a:rPr sz="2400" b="1" spc="-265" dirty="0">
                  <a:solidFill>
                    <a:srgbClr val="FF493A"/>
                  </a:solidFill>
                  <a:latin typeface="Gill Sans MT"/>
                  <a:cs typeface="Gill Sans MT"/>
                </a:rPr>
                <a:t>A</a:t>
              </a:r>
              <a:r>
                <a:rPr sz="2400" b="1" spc="-250" dirty="0">
                  <a:solidFill>
                    <a:srgbClr val="FF493A"/>
                  </a:solidFill>
                  <a:latin typeface="Gill Sans MT"/>
                  <a:cs typeface="Gill Sans MT"/>
                </a:rPr>
                <a:t>T</a:t>
              </a:r>
              <a:r>
                <a:rPr sz="2400" b="1" spc="-105" dirty="0">
                  <a:solidFill>
                    <a:srgbClr val="FF493A"/>
                  </a:solidFill>
                  <a:latin typeface="Gill Sans MT"/>
                  <a:cs typeface="Gill Sans MT"/>
                </a:rPr>
                <a:t>I</a:t>
              </a:r>
              <a:r>
                <a:rPr sz="2400" b="1" spc="-165" dirty="0">
                  <a:solidFill>
                    <a:srgbClr val="FF493A"/>
                  </a:solidFill>
                  <a:latin typeface="Gill Sans MT"/>
                  <a:cs typeface="Gill Sans MT"/>
                </a:rPr>
                <a:t>V</a:t>
              </a:r>
              <a:r>
                <a:rPr sz="2400" b="1" spc="-175" dirty="0">
                  <a:solidFill>
                    <a:srgbClr val="FF493A"/>
                  </a:solidFill>
                  <a:latin typeface="Gill Sans MT"/>
                  <a:cs typeface="Gill Sans MT"/>
                </a:rPr>
                <a:t>E</a:t>
              </a:r>
              <a:r>
                <a:rPr sz="2400" b="1" spc="-70" dirty="0">
                  <a:solidFill>
                    <a:srgbClr val="FF493A"/>
                  </a:solidFill>
                  <a:latin typeface="Gill Sans MT"/>
                  <a:cs typeface="Gill Sans MT"/>
                </a:rPr>
                <a:t> </a:t>
              </a:r>
              <a:r>
                <a:rPr sz="2400" b="1" spc="-310" dirty="0">
                  <a:solidFill>
                    <a:srgbClr val="FF493A"/>
                  </a:solidFill>
                  <a:latin typeface="Gill Sans MT"/>
                  <a:cs typeface="Gill Sans MT"/>
                </a:rPr>
                <a:t>H</a:t>
              </a:r>
              <a:r>
                <a:rPr sz="2400" b="1" spc="-225" dirty="0">
                  <a:solidFill>
                    <a:srgbClr val="FF493A"/>
                  </a:solidFill>
                  <a:latin typeface="Gill Sans MT"/>
                  <a:cs typeface="Gill Sans MT"/>
                </a:rPr>
                <a:t>Y</a:t>
              </a:r>
              <a:r>
                <a:rPr sz="2400" b="1" spc="-35" dirty="0">
                  <a:solidFill>
                    <a:srgbClr val="FF493A"/>
                  </a:solidFill>
                  <a:latin typeface="Gill Sans MT"/>
                  <a:cs typeface="Gill Sans MT"/>
                </a:rPr>
                <a:t>P</a:t>
              </a:r>
              <a:r>
                <a:rPr sz="2400" b="1" spc="-340" dirty="0">
                  <a:solidFill>
                    <a:srgbClr val="FF493A"/>
                  </a:solidFill>
                  <a:latin typeface="Gill Sans MT"/>
                  <a:cs typeface="Gill Sans MT"/>
                </a:rPr>
                <a:t>N</a:t>
              </a:r>
              <a:r>
                <a:rPr sz="2400" b="1" spc="-450" dirty="0">
                  <a:solidFill>
                    <a:srgbClr val="FF493A"/>
                  </a:solidFill>
                  <a:latin typeface="Gill Sans MT"/>
                  <a:cs typeface="Gill Sans MT"/>
                </a:rPr>
                <a:t>O</a:t>
              </a:r>
              <a:r>
                <a:rPr sz="2400" b="1" spc="-250" dirty="0">
                  <a:solidFill>
                    <a:srgbClr val="FF493A"/>
                  </a:solidFill>
                  <a:latin typeface="Gill Sans MT"/>
                  <a:cs typeface="Gill Sans MT"/>
                </a:rPr>
                <a:t>T</a:t>
              </a:r>
              <a:r>
                <a:rPr sz="2400" b="1" spc="-105" dirty="0">
                  <a:solidFill>
                    <a:srgbClr val="FF493A"/>
                  </a:solidFill>
                  <a:latin typeface="Gill Sans MT"/>
                  <a:cs typeface="Gill Sans MT"/>
                </a:rPr>
                <a:t>I</a:t>
              </a:r>
              <a:r>
                <a:rPr sz="2400" b="1" spc="-290" dirty="0">
                  <a:solidFill>
                    <a:srgbClr val="FF493A"/>
                  </a:solidFill>
                  <a:latin typeface="Gill Sans MT"/>
                  <a:cs typeface="Gill Sans MT"/>
                </a:rPr>
                <a:t>C</a:t>
              </a:r>
              <a:r>
                <a:rPr sz="2400" b="1" spc="25" dirty="0">
                  <a:solidFill>
                    <a:srgbClr val="FF493A"/>
                  </a:solidFill>
                  <a:latin typeface="Gill Sans MT"/>
                  <a:cs typeface="Gill Sans MT"/>
                </a:rPr>
                <a:t>S</a:t>
              </a:r>
              <a:endParaRPr sz="2400" dirty="0">
                <a:latin typeface="Gill Sans MT"/>
                <a:cs typeface="Gill Sans MT"/>
              </a:endParaRPr>
            </a:p>
            <a:p>
              <a:pPr marL="473709">
                <a:lnSpc>
                  <a:spcPct val="100000"/>
                </a:lnSpc>
                <a:spcBef>
                  <a:spcPts val="520"/>
                </a:spcBef>
                <a:tabLst>
                  <a:tab pos="2062480" algn="l"/>
                </a:tabLst>
              </a:pPr>
              <a:r>
                <a:rPr sz="2150" b="1" spc="-240" dirty="0">
                  <a:latin typeface="Gill Sans MT"/>
                  <a:cs typeface="Gill Sans MT"/>
                </a:rPr>
                <a:t>A</a:t>
              </a:r>
              <a:r>
                <a:rPr sz="2150" b="1" spc="-305" dirty="0">
                  <a:latin typeface="Gill Sans MT"/>
                  <a:cs typeface="Gill Sans MT"/>
                </a:rPr>
                <a:t> </a:t>
              </a:r>
              <a:r>
                <a:rPr sz="2150" b="1" spc="-210" dirty="0">
                  <a:latin typeface="Gill Sans MT"/>
                  <a:cs typeface="Gill Sans MT"/>
                </a:rPr>
                <a:t>m</a:t>
              </a:r>
              <a:r>
                <a:rPr sz="2150" b="1" spc="-305" dirty="0">
                  <a:latin typeface="Gill Sans MT"/>
                  <a:cs typeface="Gill Sans MT"/>
                </a:rPr>
                <a:t> </a:t>
              </a:r>
              <a:r>
                <a:rPr sz="2150" b="1" spc="-50" dirty="0">
                  <a:latin typeface="Gill Sans MT"/>
                  <a:cs typeface="Gill Sans MT"/>
                </a:rPr>
                <a:t>b</a:t>
              </a:r>
              <a:r>
                <a:rPr sz="2150" b="1" spc="-305" dirty="0">
                  <a:latin typeface="Gill Sans MT"/>
                  <a:cs typeface="Gill Sans MT"/>
                </a:rPr>
                <a:t> </a:t>
              </a:r>
              <a:r>
                <a:rPr sz="2150" b="1" spc="-15" dirty="0">
                  <a:latin typeface="Gill Sans MT"/>
                  <a:cs typeface="Gill Sans MT"/>
                </a:rPr>
                <a:t>i</a:t>
              </a:r>
              <a:r>
                <a:rPr sz="2150" b="1" spc="-305" dirty="0">
                  <a:latin typeface="Gill Sans MT"/>
                  <a:cs typeface="Gill Sans MT"/>
                </a:rPr>
                <a:t> </a:t>
              </a:r>
              <a:r>
                <a:rPr sz="2150" b="1" spc="-30" dirty="0">
                  <a:latin typeface="Gill Sans MT"/>
                  <a:cs typeface="Gill Sans MT"/>
                </a:rPr>
                <a:t>e</a:t>
              </a:r>
              <a:r>
                <a:rPr sz="2150" b="1" spc="-305" dirty="0">
                  <a:latin typeface="Gill Sans MT"/>
                  <a:cs typeface="Gill Sans MT"/>
                </a:rPr>
                <a:t> </a:t>
              </a:r>
              <a:r>
                <a:rPr sz="2150" b="1" spc="-55" dirty="0">
                  <a:latin typeface="Gill Sans MT"/>
                  <a:cs typeface="Gill Sans MT"/>
                </a:rPr>
                <a:t>n</a:t>
              </a:r>
              <a:r>
                <a:rPr sz="2150" b="1" dirty="0">
                  <a:latin typeface="Gill Sans MT"/>
                  <a:cs typeface="Gill Sans MT"/>
                </a:rPr>
                <a:t>	</a:t>
              </a:r>
              <a:r>
                <a:rPr sz="2150" b="1" spc="-290" dirty="0">
                  <a:latin typeface="Gill Sans MT"/>
                  <a:cs typeface="Gill Sans MT"/>
                </a:rPr>
                <a:t>G</a:t>
              </a:r>
              <a:r>
                <a:rPr sz="2150" b="1" spc="-305" dirty="0">
                  <a:latin typeface="Gill Sans MT"/>
                  <a:cs typeface="Gill Sans MT"/>
                </a:rPr>
                <a:t> </a:t>
              </a:r>
              <a:r>
                <a:rPr sz="2150" b="1" spc="-280" dirty="0">
                  <a:latin typeface="Gill Sans MT"/>
                  <a:cs typeface="Gill Sans MT"/>
                </a:rPr>
                <a:t>H</a:t>
              </a:r>
              <a:r>
                <a:rPr sz="2150" b="1" spc="-305" dirty="0">
                  <a:latin typeface="Gill Sans MT"/>
                  <a:cs typeface="Gill Sans MT"/>
                </a:rPr>
                <a:t> </a:t>
              </a:r>
              <a:r>
                <a:rPr sz="2150" b="1" spc="-135" dirty="0">
                  <a:latin typeface="Gill Sans MT"/>
                  <a:cs typeface="Gill Sans MT"/>
                </a:rPr>
                <a:t>B</a:t>
              </a:r>
              <a:endParaRPr sz="2150" dirty="0">
                <a:latin typeface="Gill Sans MT"/>
                <a:cs typeface="Gill Sans MT"/>
              </a:endParaRPr>
            </a:p>
            <a:p>
              <a:pPr marL="939800">
                <a:lnSpc>
                  <a:spcPct val="100000"/>
                </a:lnSpc>
                <a:spcBef>
                  <a:spcPts val="1019"/>
                </a:spcBef>
              </a:pPr>
              <a:r>
                <a:rPr sz="2150" b="1" spc="-240" dirty="0">
                  <a:solidFill>
                    <a:srgbClr val="FF493A"/>
                  </a:solidFill>
                  <a:latin typeface="Gill Sans MT"/>
                  <a:cs typeface="Gill Sans MT"/>
                </a:rPr>
                <a:t>A</a:t>
              </a:r>
              <a:r>
                <a:rPr sz="2150" b="1" spc="-305" dirty="0">
                  <a:solidFill>
                    <a:srgbClr val="FF493A"/>
                  </a:solidFill>
                  <a:latin typeface="Gill Sans MT"/>
                  <a:cs typeface="Gill Sans MT"/>
                </a:rPr>
                <a:t> </a:t>
              </a:r>
              <a:r>
                <a:rPr sz="2150" b="1" spc="-165" dirty="0">
                  <a:solidFill>
                    <a:srgbClr val="FF493A"/>
                  </a:solidFill>
                  <a:latin typeface="Gill Sans MT"/>
                  <a:cs typeface="Gill Sans MT"/>
                </a:rPr>
                <a:t>L</a:t>
              </a:r>
              <a:r>
                <a:rPr sz="2150" b="1" spc="-305" dirty="0">
                  <a:solidFill>
                    <a:srgbClr val="FF493A"/>
                  </a:solidFill>
                  <a:latin typeface="Gill Sans MT"/>
                  <a:cs typeface="Gill Sans MT"/>
                </a:rPr>
                <a:t> </a:t>
              </a:r>
              <a:r>
                <a:rPr sz="2150" b="1" spc="-260" dirty="0">
                  <a:solidFill>
                    <a:srgbClr val="FF493A"/>
                  </a:solidFill>
                  <a:latin typeface="Gill Sans MT"/>
                  <a:cs typeface="Gill Sans MT"/>
                </a:rPr>
                <a:t>C</a:t>
              </a:r>
              <a:r>
                <a:rPr sz="2150" b="1" spc="-305" dirty="0">
                  <a:solidFill>
                    <a:srgbClr val="FF493A"/>
                  </a:solidFill>
                  <a:latin typeface="Gill Sans MT"/>
                  <a:cs typeface="Gill Sans MT"/>
                </a:rPr>
                <a:t> </a:t>
              </a:r>
              <a:r>
                <a:rPr sz="2150" b="1" spc="-405" dirty="0">
                  <a:solidFill>
                    <a:srgbClr val="FF493A"/>
                  </a:solidFill>
                  <a:latin typeface="Gill Sans MT"/>
                  <a:cs typeface="Gill Sans MT"/>
                </a:rPr>
                <a:t>O</a:t>
              </a:r>
              <a:r>
                <a:rPr sz="2150" b="1" spc="-305" dirty="0">
                  <a:solidFill>
                    <a:srgbClr val="FF493A"/>
                  </a:solidFill>
                  <a:latin typeface="Gill Sans MT"/>
                  <a:cs typeface="Gill Sans MT"/>
                </a:rPr>
                <a:t> </a:t>
              </a:r>
              <a:r>
                <a:rPr sz="2150" b="1" spc="-280" dirty="0">
                  <a:solidFill>
                    <a:srgbClr val="FF493A"/>
                  </a:solidFill>
                  <a:latin typeface="Gill Sans MT"/>
                  <a:cs typeface="Gill Sans MT"/>
                </a:rPr>
                <a:t>H</a:t>
              </a:r>
              <a:r>
                <a:rPr sz="2150" b="1" spc="-305" dirty="0">
                  <a:solidFill>
                    <a:srgbClr val="FF493A"/>
                  </a:solidFill>
                  <a:latin typeface="Gill Sans MT"/>
                  <a:cs typeface="Gill Sans MT"/>
                </a:rPr>
                <a:t> </a:t>
              </a:r>
              <a:r>
                <a:rPr sz="2150" b="1" spc="-405" dirty="0">
                  <a:solidFill>
                    <a:srgbClr val="FF493A"/>
                  </a:solidFill>
                  <a:latin typeface="Gill Sans MT"/>
                  <a:cs typeface="Gill Sans MT"/>
                </a:rPr>
                <a:t>O</a:t>
              </a:r>
              <a:r>
                <a:rPr sz="2150" b="1" spc="-305" dirty="0">
                  <a:solidFill>
                    <a:srgbClr val="FF493A"/>
                  </a:solidFill>
                  <a:latin typeface="Gill Sans MT"/>
                  <a:cs typeface="Gill Sans MT"/>
                </a:rPr>
                <a:t> </a:t>
              </a:r>
              <a:r>
                <a:rPr sz="2150" b="1" spc="-165" dirty="0">
                  <a:solidFill>
                    <a:srgbClr val="FF493A"/>
                  </a:solidFill>
                  <a:latin typeface="Gill Sans MT"/>
                  <a:cs typeface="Gill Sans MT"/>
                </a:rPr>
                <a:t>L</a:t>
              </a:r>
              <a:endParaRPr sz="2150" dirty="0">
                <a:latin typeface="Gill Sans MT"/>
                <a:cs typeface="Gill Sans MT"/>
              </a:endParaRPr>
            </a:p>
            <a:p>
              <a:pPr marL="46990">
                <a:lnSpc>
                  <a:spcPct val="100000"/>
                </a:lnSpc>
                <a:spcBef>
                  <a:spcPts val="365"/>
                </a:spcBef>
                <a:tabLst>
                  <a:tab pos="1184910" algn="l"/>
                  <a:tab pos="2259965" algn="l"/>
                </a:tabLst>
              </a:pPr>
              <a:r>
                <a:rPr sz="2150" b="1" spc="-135" dirty="0">
                  <a:latin typeface="Gill Sans MT"/>
                  <a:cs typeface="Gill Sans MT"/>
                </a:rPr>
                <a:t>B</a:t>
              </a:r>
              <a:r>
                <a:rPr sz="2150" b="1" spc="-305" dirty="0">
                  <a:latin typeface="Gill Sans MT"/>
                  <a:cs typeface="Gill Sans MT"/>
                </a:rPr>
                <a:t> </a:t>
              </a:r>
              <a:r>
                <a:rPr sz="2150" b="1" spc="-30" dirty="0">
                  <a:latin typeface="Gill Sans MT"/>
                  <a:cs typeface="Gill Sans MT"/>
                </a:rPr>
                <a:t>e</a:t>
              </a:r>
              <a:r>
                <a:rPr sz="2150" b="1" spc="-305" dirty="0">
                  <a:latin typeface="Gill Sans MT"/>
                  <a:cs typeface="Gill Sans MT"/>
                </a:rPr>
                <a:t> </a:t>
              </a:r>
              <a:r>
                <a:rPr sz="2150" b="1" spc="-30" dirty="0">
                  <a:latin typeface="Gill Sans MT"/>
                  <a:cs typeface="Gill Sans MT"/>
                </a:rPr>
                <a:t>e</a:t>
              </a:r>
              <a:r>
                <a:rPr sz="2150" b="1" spc="-305" dirty="0">
                  <a:latin typeface="Gill Sans MT"/>
                  <a:cs typeface="Gill Sans MT"/>
                </a:rPr>
                <a:t> </a:t>
              </a:r>
              <a:r>
                <a:rPr sz="2150" b="1" spc="-185" dirty="0">
                  <a:latin typeface="Gill Sans MT"/>
                  <a:cs typeface="Gill Sans MT"/>
                </a:rPr>
                <a:t>r</a:t>
              </a:r>
              <a:r>
                <a:rPr sz="2150" b="1" dirty="0">
                  <a:latin typeface="Gill Sans MT"/>
                  <a:cs typeface="Gill Sans MT"/>
                </a:rPr>
                <a:t>	</a:t>
              </a:r>
              <a:r>
                <a:rPr sz="2150" b="1" spc="-640" dirty="0">
                  <a:latin typeface="Gill Sans MT"/>
                  <a:cs typeface="Gill Sans MT"/>
                </a:rPr>
                <a:t>W</a:t>
              </a:r>
              <a:r>
                <a:rPr sz="2150" b="1" spc="-305" dirty="0">
                  <a:latin typeface="Gill Sans MT"/>
                  <a:cs typeface="Gill Sans MT"/>
                </a:rPr>
                <a:t> </a:t>
              </a:r>
              <a:r>
                <a:rPr sz="2150" b="1" spc="-15" dirty="0">
                  <a:latin typeface="Gill Sans MT"/>
                  <a:cs typeface="Gill Sans MT"/>
                </a:rPr>
                <a:t>i</a:t>
              </a:r>
              <a:r>
                <a:rPr sz="2150" b="1" spc="-305" dirty="0">
                  <a:latin typeface="Gill Sans MT"/>
                  <a:cs typeface="Gill Sans MT"/>
                </a:rPr>
                <a:t> </a:t>
              </a:r>
              <a:r>
                <a:rPr sz="2150" b="1" spc="-55" dirty="0">
                  <a:latin typeface="Gill Sans MT"/>
                  <a:cs typeface="Gill Sans MT"/>
                </a:rPr>
                <a:t>n</a:t>
              </a:r>
              <a:r>
                <a:rPr sz="2150" b="1" spc="-305" dirty="0">
                  <a:latin typeface="Gill Sans MT"/>
                  <a:cs typeface="Gill Sans MT"/>
                </a:rPr>
                <a:t> </a:t>
              </a:r>
              <a:r>
                <a:rPr sz="2150" b="1" spc="-30" dirty="0">
                  <a:latin typeface="Gill Sans MT"/>
                  <a:cs typeface="Gill Sans MT"/>
                </a:rPr>
                <a:t>e</a:t>
              </a:r>
              <a:r>
                <a:rPr sz="2150" b="1" dirty="0">
                  <a:latin typeface="Gill Sans MT"/>
                  <a:cs typeface="Gill Sans MT"/>
                </a:rPr>
                <a:t>	</a:t>
              </a:r>
              <a:r>
                <a:rPr sz="2150" b="1" spc="15" dirty="0">
                  <a:latin typeface="Gill Sans MT"/>
                  <a:cs typeface="Gill Sans MT"/>
                </a:rPr>
                <a:t>S</a:t>
              </a:r>
              <a:r>
                <a:rPr sz="2150" b="1" spc="-305" dirty="0">
                  <a:latin typeface="Gill Sans MT"/>
                  <a:cs typeface="Gill Sans MT"/>
                </a:rPr>
                <a:t> </a:t>
              </a:r>
              <a:r>
                <a:rPr sz="2150" b="1" spc="-50" dirty="0">
                  <a:latin typeface="Gill Sans MT"/>
                  <a:cs typeface="Gill Sans MT"/>
                </a:rPr>
                <a:t>p</a:t>
              </a:r>
              <a:r>
                <a:rPr sz="2150" b="1" spc="-305" dirty="0">
                  <a:latin typeface="Gill Sans MT"/>
                  <a:cs typeface="Gill Sans MT"/>
                </a:rPr>
                <a:t> </a:t>
              </a:r>
              <a:r>
                <a:rPr sz="2150" b="1" spc="-15" dirty="0">
                  <a:latin typeface="Gill Sans MT"/>
                  <a:cs typeface="Gill Sans MT"/>
                </a:rPr>
                <a:t>i</a:t>
              </a:r>
              <a:r>
                <a:rPr sz="2150" b="1" spc="-305" dirty="0">
                  <a:latin typeface="Gill Sans MT"/>
                  <a:cs typeface="Gill Sans MT"/>
                </a:rPr>
                <a:t> </a:t>
              </a:r>
              <a:r>
                <a:rPr sz="2150" b="1" spc="-185" dirty="0">
                  <a:latin typeface="Gill Sans MT"/>
                  <a:cs typeface="Gill Sans MT"/>
                </a:rPr>
                <a:t>r</a:t>
              </a:r>
              <a:r>
                <a:rPr sz="2150" b="1" spc="-305" dirty="0">
                  <a:latin typeface="Gill Sans MT"/>
                  <a:cs typeface="Gill Sans MT"/>
                </a:rPr>
                <a:t> </a:t>
              </a:r>
              <a:r>
                <a:rPr sz="2150" b="1" spc="-15" dirty="0">
                  <a:latin typeface="Gill Sans MT"/>
                  <a:cs typeface="Gill Sans MT"/>
                </a:rPr>
                <a:t>i</a:t>
              </a:r>
              <a:r>
                <a:rPr sz="2150" b="1" spc="-305" dirty="0">
                  <a:latin typeface="Gill Sans MT"/>
                  <a:cs typeface="Gill Sans MT"/>
                </a:rPr>
                <a:t> </a:t>
              </a:r>
              <a:r>
                <a:rPr sz="2150" b="1" spc="-150" dirty="0">
                  <a:latin typeface="Gill Sans MT"/>
                  <a:cs typeface="Gill Sans MT"/>
                </a:rPr>
                <a:t>t</a:t>
              </a:r>
              <a:r>
                <a:rPr sz="2150" b="1" spc="-305" dirty="0">
                  <a:latin typeface="Gill Sans MT"/>
                  <a:cs typeface="Gill Sans MT"/>
                </a:rPr>
                <a:t> </a:t>
              </a:r>
              <a:r>
                <a:rPr sz="2150" b="1" spc="180" dirty="0">
                  <a:latin typeface="Gill Sans MT"/>
                  <a:cs typeface="Gill Sans MT"/>
                </a:rPr>
                <a:t>s</a:t>
              </a:r>
              <a:endParaRPr sz="2150" dirty="0">
                <a:latin typeface="Gill Sans MT"/>
                <a:cs typeface="Gill Sans MT"/>
              </a:endParaRPr>
            </a:p>
          </p:txBody>
        </p:sp>
      </p:grpSp>
      <p:sp>
        <p:nvSpPr>
          <p:cNvPr id="21" name="object 5">
            <a:extLst>
              <a:ext uri="{FF2B5EF4-FFF2-40B4-BE49-F238E27FC236}">
                <a16:creationId xmlns:a16="http://schemas.microsoft.com/office/drawing/2014/main" id="{04EF6862-DD0B-4CEF-83E7-8713BE6F7171}"/>
              </a:ext>
            </a:extLst>
          </p:cNvPr>
          <p:cNvSpPr txBox="1">
            <a:spLocks noGrp="1"/>
          </p:cNvSpPr>
          <p:nvPr>
            <p:ph sz="half" idx="3"/>
          </p:nvPr>
        </p:nvSpPr>
        <p:spPr>
          <a:xfrm>
            <a:off x="408059" y="7788936"/>
            <a:ext cx="7791864" cy="2292294"/>
          </a:xfrm>
          <a:prstGeom prst="rect">
            <a:avLst/>
          </a:prstGeom>
        </p:spPr>
        <p:txBody>
          <a:bodyPr vert="horz" wrap="square" lIns="0" tIns="123825" rIns="0" bIns="0" rtlCol="0">
            <a:spAutoFit/>
          </a:bodyPr>
          <a:lstStyle/>
          <a:p>
            <a:pPr algn="ctr">
              <a:spcBef>
                <a:spcPts val="975"/>
              </a:spcBef>
            </a:pPr>
            <a:r>
              <a:rPr sz="2800" b="1" spc="-795" dirty="0">
                <a:solidFill>
                  <a:srgbClr val="FF493A"/>
                </a:solidFill>
                <a:latin typeface="Gill Sans MT"/>
                <a:cs typeface="Gill Sans MT"/>
              </a:rPr>
              <a:t>W</a:t>
            </a:r>
            <a:r>
              <a:rPr sz="2800" b="1" spc="-330" dirty="0">
                <a:solidFill>
                  <a:srgbClr val="FF493A"/>
                </a:solidFill>
                <a:latin typeface="Gill Sans MT"/>
                <a:cs typeface="Gill Sans MT"/>
              </a:rPr>
              <a:t>H</a:t>
            </a:r>
            <a:r>
              <a:rPr sz="2800" b="1" spc="-280" dirty="0">
                <a:solidFill>
                  <a:srgbClr val="FF493A"/>
                </a:solidFill>
                <a:latin typeface="Gill Sans MT"/>
                <a:cs typeface="Gill Sans MT"/>
              </a:rPr>
              <a:t>A</a:t>
            </a:r>
            <a:r>
              <a:rPr sz="2800" b="1" spc="-285" dirty="0">
                <a:solidFill>
                  <a:srgbClr val="FF493A"/>
                </a:solidFill>
                <a:latin typeface="Gill Sans MT"/>
                <a:cs typeface="Gill Sans MT"/>
              </a:rPr>
              <a:t>T</a:t>
            </a:r>
            <a:r>
              <a:rPr sz="2800" b="1" spc="-30" dirty="0">
                <a:solidFill>
                  <a:srgbClr val="FF493A"/>
                </a:solidFill>
                <a:latin typeface="Gill Sans MT"/>
                <a:cs typeface="Gill Sans MT"/>
              </a:rPr>
              <a:t> </a:t>
            </a:r>
            <a:r>
              <a:rPr sz="2800" b="1" spc="-95" dirty="0">
                <a:solidFill>
                  <a:srgbClr val="FF493A"/>
                </a:solidFill>
                <a:latin typeface="Gill Sans MT"/>
                <a:cs typeface="Gill Sans MT"/>
              </a:rPr>
              <a:t>I</a:t>
            </a:r>
            <a:r>
              <a:rPr sz="2800" b="1" spc="55" dirty="0">
                <a:solidFill>
                  <a:srgbClr val="FF493A"/>
                </a:solidFill>
                <a:latin typeface="Gill Sans MT"/>
                <a:cs typeface="Gill Sans MT"/>
              </a:rPr>
              <a:t>S</a:t>
            </a:r>
            <a:r>
              <a:rPr sz="2800" b="1" spc="-365" dirty="0">
                <a:solidFill>
                  <a:srgbClr val="FF493A"/>
                </a:solidFill>
                <a:latin typeface="Gill Sans MT"/>
                <a:cs typeface="Gill Sans MT"/>
              </a:rPr>
              <a:t>N</a:t>
            </a:r>
            <a:r>
              <a:rPr sz="2800" b="1" spc="-200" dirty="0">
                <a:solidFill>
                  <a:srgbClr val="FF493A"/>
                </a:solidFill>
                <a:latin typeface="Gill Sans MT"/>
                <a:cs typeface="Gill Sans MT"/>
              </a:rPr>
              <a:t>'</a:t>
            </a:r>
            <a:r>
              <a:rPr sz="2800" b="1" spc="-285" dirty="0">
                <a:solidFill>
                  <a:srgbClr val="FF493A"/>
                </a:solidFill>
                <a:latin typeface="Gill Sans MT"/>
                <a:cs typeface="Gill Sans MT"/>
              </a:rPr>
              <a:t>T</a:t>
            </a:r>
            <a:r>
              <a:rPr sz="2800" b="1" spc="-30" dirty="0">
                <a:solidFill>
                  <a:srgbClr val="FF493A"/>
                </a:solidFill>
                <a:latin typeface="Gill Sans MT"/>
                <a:cs typeface="Gill Sans MT"/>
              </a:rPr>
              <a:t> </a:t>
            </a:r>
            <a:r>
              <a:rPr sz="2800" b="1" spc="-280" dirty="0">
                <a:solidFill>
                  <a:srgbClr val="FF493A"/>
                </a:solidFill>
                <a:latin typeface="Gill Sans MT"/>
                <a:cs typeface="Gill Sans MT"/>
              </a:rPr>
              <a:t>A</a:t>
            </a:r>
            <a:r>
              <a:rPr sz="2800" b="1" spc="-390" dirty="0">
                <a:solidFill>
                  <a:srgbClr val="FF493A"/>
                </a:solidFill>
                <a:latin typeface="Gill Sans MT"/>
                <a:cs typeface="Gill Sans MT"/>
              </a:rPr>
              <a:t>N</a:t>
            </a:r>
            <a:r>
              <a:rPr sz="2800" b="1" spc="-30" dirty="0">
                <a:solidFill>
                  <a:srgbClr val="FF493A"/>
                </a:solidFill>
                <a:latin typeface="Gill Sans MT"/>
                <a:cs typeface="Gill Sans MT"/>
              </a:rPr>
              <a:t> </a:t>
            </a:r>
            <a:r>
              <a:rPr sz="2800" b="1" spc="-495" dirty="0">
                <a:solidFill>
                  <a:srgbClr val="FF493A"/>
                </a:solidFill>
                <a:latin typeface="Gill Sans MT"/>
                <a:cs typeface="Gill Sans MT"/>
              </a:rPr>
              <a:t>O</a:t>
            </a:r>
            <a:r>
              <a:rPr sz="2800" b="1" spc="-10" dirty="0">
                <a:solidFill>
                  <a:srgbClr val="FF493A"/>
                </a:solidFill>
                <a:latin typeface="Gill Sans MT"/>
                <a:cs typeface="Gill Sans MT"/>
              </a:rPr>
              <a:t>P</a:t>
            </a:r>
            <a:r>
              <a:rPr sz="2800" b="1" spc="-95" dirty="0">
                <a:solidFill>
                  <a:srgbClr val="FF493A"/>
                </a:solidFill>
                <a:latin typeface="Gill Sans MT"/>
                <a:cs typeface="Gill Sans MT"/>
              </a:rPr>
              <a:t>I</a:t>
            </a:r>
            <a:r>
              <a:rPr sz="2800" b="1" spc="-495" dirty="0">
                <a:solidFill>
                  <a:srgbClr val="FF493A"/>
                </a:solidFill>
                <a:latin typeface="Gill Sans MT"/>
                <a:cs typeface="Gill Sans MT"/>
              </a:rPr>
              <a:t>O</a:t>
            </a:r>
            <a:r>
              <a:rPr sz="2800" b="1" spc="-95" dirty="0">
                <a:solidFill>
                  <a:srgbClr val="FF493A"/>
                </a:solidFill>
                <a:latin typeface="Gill Sans MT"/>
                <a:cs typeface="Gill Sans MT"/>
              </a:rPr>
              <a:t>I</a:t>
            </a:r>
            <a:r>
              <a:rPr sz="2800" b="1" spc="-405" dirty="0">
                <a:solidFill>
                  <a:srgbClr val="FF493A"/>
                </a:solidFill>
                <a:latin typeface="Gill Sans MT"/>
                <a:cs typeface="Gill Sans MT"/>
              </a:rPr>
              <a:t>D</a:t>
            </a:r>
            <a:r>
              <a:rPr sz="2800" b="1" spc="340" dirty="0">
                <a:solidFill>
                  <a:srgbClr val="FF493A"/>
                </a:solidFill>
                <a:latin typeface="Gill Sans MT"/>
                <a:cs typeface="Gill Sans MT"/>
              </a:rPr>
              <a:t>?</a:t>
            </a:r>
            <a:endParaRPr sz="2800" dirty="0">
              <a:latin typeface="Gill Sans MT"/>
              <a:cs typeface="Gill Sans MT"/>
            </a:endParaRPr>
          </a:p>
          <a:p>
            <a:pPr marL="12700" marR="5080" algn="ctr">
              <a:spcBef>
                <a:spcPts val="60"/>
              </a:spcBef>
            </a:pPr>
            <a:r>
              <a:rPr sz="2800" spc="110" dirty="0">
                <a:solidFill>
                  <a:srgbClr val="ECE6E1"/>
                </a:solidFill>
                <a:latin typeface="Gill Sans MT"/>
                <a:cs typeface="Gill Sans MT"/>
              </a:rPr>
              <a:t>Everything </a:t>
            </a:r>
            <a:r>
              <a:rPr sz="2800" spc="155" dirty="0">
                <a:solidFill>
                  <a:srgbClr val="ECE6E1"/>
                </a:solidFill>
                <a:latin typeface="Gill Sans MT"/>
                <a:cs typeface="Gill Sans MT"/>
              </a:rPr>
              <a:t>else. </a:t>
            </a:r>
            <a:r>
              <a:rPr sz="2800" spc="160" dirty="0">
                <a:solidFill>
                  <a:srgbClr val="ECE6E1"/>
                </a:solidFill>
                <a:latin typeface="Gill Sans MT"/>
                <a:cs typeface="Gill Sans MT"/>
              </a:rPr>
              <a:t>Methamphetamines, </a:t>
            </a:r>
            <a:r>
              <a:rPr sz="2800" spc="170" dirty="0">
                <a:solidFill>
                  <a:srgbClr val="ECE6E1"/>
                </a:solidFill>
                <a:latin typeface="Gill Sans MT"/>
                <a:cs typeface="Gill Sans MT"/>
              </a:rPr>
              <a:t>ecstasy, </a:t>
            </a:r>
            <a:r>
              <a:rPr sz="2800" spc="175" dirty="0">
                <a:solidFill>
                  <a:srgbClr val="ECE6E1"/>
                </a:solidFill>
                <a:latin typeface="Gill Sans MT"/>
                <a:cs typeface="Gill Sans MT"/>
              </a:rPr>
              <a:t> </a:t>
            </a:r>
            <a:r>
              <a:rPr sz="2800" spc="50" dirty="0">
                <a:solidFill>
                  <a:srgbClr val="ECE6E1"/>
                </a:solidFill>
                <a:latin typeface="Gill Sans MT"/>
                <a:cs typeface="Gill Sans MT"/>
              </a:rPr>
              <a:t>LSD,</a:t>
            </a:r>
            <a:r>
              <a:rPr sz="2800" spc="-25" dirty="0">
                <a:solidFill>
                  <a:srgbClr val="ECE6E1"/>
                </a:solidFill>
                <a:latin typeface="Gill Sans MT"/>
                <a:cs typeface="Gill Sans MT"/>
              </a:rPr>
              <a:t> </a:t>
            </a:r>
            <a:r>
              <a:rPr sz="2800" spc="140" dirty="0">
                <a:solidFill>
                  <a:srgbClr val="ECE6E1"/>
                </a:solidFill>
                <a:latin typeface="Gill Sans MT"/>
                <a:cs typeface="Gill Sans MT"/>
              </a:rPr>
              <a:t>cocaine,</a:t>
            </a:r>
            <a:r>
              <a:rPr sz="2800" spc="-25" dirty="0">
                <a:solidFill>
                  <a:srgbClr val="ECE6E1"/>
                </a:solidFill>
                <a:latin typeface="Gill Sans MT"/>
                <a:cs typeface="Gill Sans MT"/>
              </a:rPr>
              <a:t> </a:t>
            </a:r>
            <a:r>
              <a:rPr sz="2800" spc="120" dirty="0">
                <a:solidFill>
                  <a:srgbClr val="ECE6E1"/>
                </a:solidFill>
                <a:latin typeface="Gill Sans MT"/>
                <a:cs typeface="Gill Sans MT"/>
              </a:rPr>
              <a:t>ketamine,</a:t>
            </a:r>
            <a:r>
              <a:rPr sz="2800" spc="-25" dirty="0">
                <a:solidFill>
                  <a:srgbClr val="ECE6E1"/>
                </a:solidFill>
                <a:latin typeface="Gill Sans MT"/>
                <a:cs typeface="Gill Sans MT"/>
              </a:rPr>
              <a:t> </a:t>
            </a:r>
            <a:r>
              <a:rPr sz="2800" spc="114" dirty="0" err="1">
                <a:solidFill>
                  <a:srgbClr val="ECE6E1"/>
                </a:solidFill>
                <a:latin typeface="Gill Sans MT"/>
                <a:cs typeface="Gill Sans MT"/>
              </a:rPr>
              <a:t>xanax</a:t>
            </a:r>
            <a:r>
              <a:rPr sz="2800" spc="114" dirty="0">
                <a:solidFill>
                  <a:srgbClr val="ECE6E1"/>
                </a:solidFill>
                <a:latin typeface="Gill Sans MT"/>
                <a:cs typeface="Gill Sans MT"/>
              </a:rPr>
              <a:t>,</a:t>
            </a:r>
            <a:r>
              <a:rPr sz="2800" spc="-25" dirty="0">
                <a:solidFill>
                  <a:srgbClr val="ECE6E1"/>
                </a:solidFill>
                <a:latin typeface="Gill Sans MT"/>
                <a:cs typeface="Gill Sans MT"/>
              </a:rPr>
              <a:t> </a:t>
            </a:r>
            <a:r>
              <a:rPr sz="2800" spc="190" dirty="0">
                <a:solidFill>
                  <a:srgbClr val="ECE6E1"/>
                </a:solidFill>
                <a:latin typeface="Gill Sans MT"/>
                <a:cs typeface="Gill Sans MT"/>
              </a:rPr>
              <a:t>and</a:t>
            </a:r>
            <a:r>
              <a:rPr sz="2800" spc="-25" dirty="0">
                <a:solidFill>
                  <a:srgbClr val="ECE6E1"/>
                </a:solidFill>
                <a:latin typeface="Gill Sans MT"/>
                <a:cs typeface="Gill Sans MT"/>
              </a:rPr>
              <a:t> </a:t>
            </a:r>
            <a:r>
              <a:rPr sz="2800" spc="200" dirty="0">
                <a:solidFill>
                  <a:srgbClr val="ECE6E1"/>
                </a:solidFill>
                <a:latin typeface="Gill Sans MT"/>
                <a:cs typeface="Gill Sans MT"/>
              </a:rPr>
              <a:t>many</a:t>
            </a:r>
            <a:r>
              <a:rPr sz="2800" spc="-25" dirty="0">
                <a:solidFill>
                  <a:srgbClr val="ECE6E1"/>
                </a:solidFill>
                <a:latin typeface="Gill Sans MT"/>
                <a:cs typeface="Gill Sans MT"/>
              </a:rPr>
              <a:t> </a:t>
            </a:r>
            <a:r>
              <a:rPr sz="2800" spc="40" dirty="0">
                <a:solidFill>
                  <a:srgbClr val="ECE6E1"/>
                </a:solidFill>
                <a:latin typeface="Gill Sans MT"/>
                <a:cs typeface="Gill Sans MT"/>
              </a:rPr>
              <a:t>other </a:t>
            </a:r>
            <a:r>
              <a:rPr sz="2800" spc="-655" dirty="0">
                <a:solidFill>
                  <a:srgbClr val="ECE6E1"/>
                </a:solidFill>
                <a:latin typeface="Gill Sans MT"/>
                <a:cs typeface="Gill Sans MT"/>
              </a:rPr>
              <a:t> </a:t>
            </a:r>
            <a:r>
              <a:rPr sz="2800" spc="165" dirty="0">
                <a:solidFill>
                  <a:srgbClr val="ECE6E1"/>
                </a:solidFill>
                <a:latin typeface="Gill Sans MT"/>
                <a:cs typeface="Gill Sans MT"/>
              </a:rPr>
              <a:t>drugs </a:t>
            </a:r>
            <a:r>
              <a:rPr sz="2800" spc="100" dirty="0">
                <a:solidFill>
                  <a:srgbClr val="ECE6E1"/>
                </a:solidFill>
                <a:latin typeface="Gill Sans MT"/>
                <a:cs typeface="Gill Sans MT"/>
              </a:rPr>
              <a:t>are </a:t>
            </a:r>
            <a:r>
              <a:rPr sz="2800" spc="60" dirty="0">
                <a:solidFill>
                  <a:srgbClr val="ECE6E1"/>
                </a:solidFill>
                <a:latin typeface="Gill Sans MT"/>
                <a:cs typeface="Gill Sans MT"/>
              </a:rPr>
              <a:t>not </a:t>
            </a:r>
            <a:r>
              <a:rPr sz="2800" spc="105" dirty="0">
                <a:solidFill>
                  <a:srgbClr val="ECE6E1"/>
                </a:solidFill>
                <a:latin typeface="Gill Sans MT"/>
                <a:cs typeface="Gill Sans MT"/>
              </a:rPr>
              <a:t>opioids, </a:t>
            </a:r>
            <a:r>
              <a:rPr sz="2800" spc="135" dirty="0">
                <a:solidFill>
                  <a:srgbClr val="ECE6E1"/>
                </a:solidFill>
                <a:latin typeface="Gill Sans MT"/>
                <a:cs typeface="Gill Sans MT"/>
              </a:rPr>
              <a:t>though </a:t>
            </a:r>
            <a:r>
              <a:rPr sz="2800" spc="90" dirty="0">
                <a:solidFill>
                  <a:srgbClr val="ECE6E1"/>
                </a:solidFill>
                <a:latin typeface="Gill Sans MT"/>
                <a:cs typeface="Gill Sans MT"/>
              </a:rPr>
              <a:t>they </a:t>
            </a:r>
            <a:r>
              <a:rPr sz="2800" spc="215" dirty="0">
                <a:solidFill>
                  <a:srgbClr val="ECE6E1"/>
                </a:solidFill>
                <a:latin typeface="Gill Sans MT"/>
                <a:cs typeface="Gill Sans MT"/>
              </a:rPr>
              <a:t>may </a:t>
            </a:r>
            <a:r>
              <a:rPr sz="2800" spc="140" dirty="0">
                <a:solidFill>
                  <a:srgbClr val="ECE6E1"/>
                </a:solidFill>
                <a:latin typeface="Gill Sans MT"/>
                <a:cs typeface="Gill Sans MT"/>
              </a:rPr>
              <a:t>be </a:t>
            </a:r>
            <a:r>
              <a:rPr sz="2800" spc="145" dirty="0">
                <a:solidFill>
                  <a:srgbClr val="ECE6E1"/>
                </a:solidFill>
                <a:latin typeface="Gill Sans MT"/>
                <a:cs typeface="Gill Sans MT"/>
              </a:rPr>
              <a:t> </a:t>
            </a:r>
            <a:r>
              <a:rPr sz="2800" spc="165" dirty="0">
                <a:solidFill>
                  <a:srgbClr val="ECE6E1"/>
                </a:solidFill>
                <a:latin typeface="Gill Sans MT"/>
                <a:cs typeface="Gill Sans MT"/>
              </a:rPr>
              <a:t>mistaken</a:t>
            </a:r>
            <a:r>
              <a:rPr sz="2800" spc="-30" dirty="0">
                <a:solidFill>
                  <a:srgbClr val="ECE6E1"/>
                </a:solidFill>
                <a:latin typeface="Gill Sans MT"/>
                <a:cs typeface="Gill Sans MT"/>
              </a:rPr>
              <a:t> </a:t>
            </a:r>
            <a:r>
              <a:rPr sz="2800" spc="305" dirty="0">
                <a:solidFill>
                  <a:srgbClr val="ECE6E1"/>
                </a:solidFill>
                <a:latin typeface="Gill Sans MT"/>
                <a:cs typeface="Gill Sans MT"/>
              </a:rPr>
              <a:t>as</a:t>
            </a:r>
            <a:r>
              <a:rPr sz="2800" spc="-25" dirty="0">
                <a:solidFill>
                  <a:srgbClr val="ECE6E1"/>
                </a:solidFill>
                <a:latin typeface="Gill Sans MT"/>
                <a:cs typeface="Gill Sans MT"/>
              </a:rPr>
              <a:t> </a:t>
            </a:r>
            <a:r>
              <a:rPr sz="2800" spc="130" dirty="0">
                <a:solidFill>
                  <a:srgbClr val="ECE6E1"/>
                </a:solidFill>
                <a:latin typeface="Gill Sans MT"/>
                <a:cs typeface="Gill Sans MT"/>
              </a:rPr>
              <a:t>them.</a:t>
            </a:r>
            <a:endParaRPr sz="2800" dirty="0">
              <a:latin typeface="Gill Sans MT"/>
              <a:cs typeface="Gill Sans MT"/>
            </a:endParaRPr>
          </a:p>
        </p:txBody>
      </p:sp>
      <p:sp>
        <p:nvSpPr>
          <p:cNvPr id="22" name="TextBox 21">
            <a:extLst>
              <a:ext uri="{FF2B5EF4-FFF2-40B4-BE49-F238E27FC236}">
                <a16:creationId xmlns:a16="http://schemas.microsoft.com/office/drawing/2014/main" id="{6025DEFC-A71A-4706-95BD-969FE4D6246B}"/>
              </a:ext>
            </a:extLst>
          </p:cNvPr>
          <p:cNvSpPr txBox="1"/>
          <p:nvPr/>
        </p:nvSpPr>
        <p:spPr>
          <a:xfrm>
            <a:off x="3558323" y="-67661"/>
            <a:ext cx="11506199" cy="1323439"/>
          </a:xfrm>
          <a:prstGeom prst="rect">
            <a:avLst/>
          </a:prstGeom>
          <a:noFill/>
        </p:spPr>
        <p:txBody>
          <a:bodyPr wrap="square" rtlCol="0">
            <a:spAutoFit/>
          </a:bodyPr>
          <a:lstStyle/>
          <a:p>
            <a:r>
              <a:rPr lang="en-US" sz="8000" b="1" spc="50" dirty="0">
                <a:ln w="0"/>
                <a:solidFill>
                  <a:schemeClr val="bg2"/>
                </a:solidFill>
                <a:effectLst>
                  <a:innerShdw blurRad="63500" dist="50800" dir="13500000">
                    <a:srgbClr val="000000">
                      <a:alpha val="50000"/>
                    </a:srgbClr>
                  </a:innerShdw>
                </a:effectLst>
              </a:rPr>
              <a:t>Examples of Illicit Opioids</a:t>
            </a:r>
          </a:p>
        </p:txBody>
      </p:sp>
      <p:sp>
        <p:nvSpPr>
          <p:cNvPr id="23" name="Content Placeholder 2">
            <a:extLst>
              <a:ext uri="{FF2B5EF4-FFF2-40B4-BE49-F238E27FC236}">
                <a16:creationId xmlns:a16="http://schemas.microsoft.com/office/drawing/2014/main" id="{004777D6-9A90-4E6A-ACDB-FEFD50001570}"/>
              </a:ext>
            </a:extLst>
          </p:cNvPr>
          <p:cNvSpPr txBox="1">
            <a:spLocks/>
          </p:cNvSpPr>
          <p:nvPr/>
        </p:nvSpPr>
        <p:spPr>
          <a:xfrm>
            <a:off x="9112624" y="1869447"/>
            <a:ext cx="8229600" cy="8211783"/>
          </a:xfrm>
          <a:prstGeom prst="rect">
            <a:avLst/>
          </a:prstGeom>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spcAft>
                <a:spcPts val="600"/>
              </a:spcAft>
              <a:buFont typeface="Arial" panose="020B0604020202020204" pitchFamily="34" charset="0"/>
              <a:buChar char="•"/>
            </a:pPr>
            <a:r>
              <a:rPr lang="en-US" sz="4000" kern="0" dirty="0">
                <a:solidFill>
                  <a:schemeClr val="bg1"/>
                </a:solidFill>
              </a:rPr>
              <a:t>Heroin</a:t>
            </a:r>
          </a:p>
          <a:p>
            <a:pPr marL="571500" indent="-571500">
              <a:spcAft>
                <a:spcPts val="600"/>
              </a:spcAft>
              <a:buFont typeface="Arial" panose="020B0604020202020204" pitchFamily="34" charset="0"/>
              <a:buChar char="•"/>
            </a:pPr>
            <a:r>
              <a:rPr lang="en-US" sz="4000" kern="0" dirty="0">
                <a:solidFill>
                  <a:schemeClr val="bg1"/>
                </a:solidFill>
              </a:rPr>
              <a:t>Non-pharmaceutical fentanyl (Illicitly produced, synthetic drug)</a:t>
            </a:r>
          </a:p>
          <a:p>
            <a:pPr marL="1028700" lvl="1" indent="-571500">
              <a:spcAft>
                <a:spcPts val="600"/>
              </a:spcAft>
              <a:buFont typeface="Arial" panose="020B0604020202020204" pitchFamily="34" charset="0"/>
              <a:buChar char="•"/>
            </a:pPr>
            <a:r>
              <a:rPr lang="en-US" sz="4000" kern="0" dirty="0">
                <a:solidFill>
                  <a:schemeClr val="bg1"/>
                </a:solidFill>
              </a:rPr>
              <a:t>Pill form packaged to look like prescription medications</a:t>
            </a:r>
          </a:p>
          <a:p>
            <a:pPr marL="1028700" lvl="1" indent="-571500">
              <a:spcAft>
                <a:spcPts val="600"/>
              </a:spcAft>
              <a:buFont typeface="Arial" panose="020B0604020202020204" pitchFamily="34" charset="0"/>
              <a:buChar char="•"/>
            </a:pPr>
            <a:r>
              <a:rPr lang="en-US" sz="4000" kern="0" dirty="0">
                <a:solidFill>
                  <a:schemeClr val="bg1"/>
                </a:solidFill>
              </a:rPr>
              <a:t>Powder form looks similar to heroin</a:t>
            </a:r>
          </a:p>
          <a:p>
            <a:pPr marL="1028700" lvl="1" indent="-571500">
              <a:spcAft>
                <a:spcPts val="600"/>
              </a:spcAft>
              <a:buFont typeface="Arial" panose="020B0604020202020204" pitchFamily="34" charset="0"/>
              <a:buChar char="•"/>
            </a:pPr>
            <a:r>
              <a:rPr lang="en-US" sz="4000" kern="0" dirty="0">
                <a:solidFill>
                  <a:schemeClr val="bg1"/>
                </a:solidFill>
              </a:rPr>
              <a:t>May be hundreds of times more potent than heroin</a:t>
            </a:r>
          </a:p>
          <a:p>
            <a:pPr lvl="1"/>
            <a:endParaRPr lang="en-US" sz="4000" kern="0" dirty="0">
              <a:solidFill>
                <a:schemeClr val="bg1"/>
              </a:solidFill>
            </a:endParaRPr>
          </a:p>
          <a:p>
            <a:pPr marL="0" lvl="1" algn="ctr"/>
            <a:r>
              <a:rPr lang="en-US" sz="4000" b="1" kern="0" dirty="0">
                <a:solidFill>
                  <a:srgbClr val="FF493A"/>
                </a:solidFill>
              </a:rPr>
              <a:t>Fentanyl can be extremely deadly!</a:t>
            </a:r>
          </a:p>
          <a:p>
            <a:pPr marL="231775" lvl="1"/>
            <a:endParaRPr lang="en-US" sz="4000" kern="0" dirty="0">
              <a:solidFill>
                <a:schemeClr val="bg1"/>
              </a:solidFill>
            </a:endParaRPr>
          </a:p>
        </p:txBody>
      </p:sp>
    </p:spTree>
    <p:extLst>
      <p:ext uri="{BB962C8B-B14F-4D97-AF65-F5344CB8AC3E}">
        <p14:creationId xmlns:p14="http://schemas.microsoft.com/office/powerpoint/2010/main" val="231647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56580" y="962689"/>
            <a:ext cx="14787880" cy="1000760"/>
          </a:xfrm>
          <a:prstGeom prst="rect">
            <a:avLst/>
          </a:prstGeom>
        </p:spPr>
        <p:txBody>
          <a:bodyPr vert="horz" wrap="square" lIns="0" tIns="12700" rIns="0" bIns="0" rtlCol="0">
            <a:spAutoFit/>
          </a:bodyPr>
          <a:lstStyle/>
          <a:p>
            <a:pPr marL="12700">
              <a:lnSpc>
                <a:spcPct val="100000"/>
              </a:lnSpc>
              <a:spcBef>
                <a:spcPts val="100"/>
              </a:spcBef>
            </a:pPr>
            <a:r>
              <a:rPr sz="6400" spc="-620" dirty="0"/>
              <a:t>H</a:t>
            </a:r>
            <a:r>
              <a:rPr sz="6400" spc="-994" dirty="0"/>
              <a:t>O</a:t>
            </a:r>
            <a:r>
              <a:rPr sz="6400" spc="-1875" dirty="0"/>
              <a:t>W</a:t>
            </a:r>
            <a:r>
              <a:rPr sz="6400" spc="195" dirty="0"/>
              <a:t> </a:t>
            </a:r>
            <a:r>
              <a:rPr sz="6400" spc="-994" dirty="0"/>
              <a:t>O</a:t>
            </a:r>
            <a:r>
              <a:rPr sz="6400" spc="-229" dirty="0"/>
              <a:t>V</a:t>
            </a:r>
            <a:r>
              <a:rPr sz="6400" spc="-275" dirty="0"/>
              <a:t>E</a:t>
            </a:r>
            <a:r>
              <a:rPr sz="6400" spc="-60" dirty="0"/>
              <a:t>R</a:t>
            </a:r>
            <a:r>
              <a:rPr sz="6400" spc="-785" dirty="0"/>
              <a:t>D</a:t>
            </a:r>
            <a:r>
              <a:rPr sz="6400" spc="-994" dirty="0"/>
              <a:t>O</a:t>
            </a:r>
            <a:r>
              <a:rPr sz="6400" spc="254" dirty="0"/>
              <a:t>S</a:t>
            </a:r>
            <a:r>
              <a:rPr sz="6400" spc="-465" dirty="0"/>
              <a:t>E</a:t>
            </a:r>
            <a:r>
              <a:rPr sz="6400" spc="195" dirty="0"/>
              <a:t> </a:t>
            </a:r>
            <a:r>
              <a:rPr sz="6400" spc="-600" dirty="0"/>
              <a:t>&amp;</a:t>
            </a:r>
            <a:r>
              <a:rPr sz="6400" spc="195" dirty="0"/>
              <a:t> </a:t>
            </a:r>
            <a:r>
              <a:rPr sz="6400" spc="-60" dirty="0"/>
              <a:t>R</a:t>
            </a:r>
            <a:r>
              <a:rPr sz="6400" spc="-275" dirty="0"/>
              <a:t>E</a:t>
            </a:r>
            <a:r>
              <a:rPr sz="6400" spc="-229" dirty="0"/>
              <a:t>V</a:t>
            </a:r>
            <a:r>
              <a:rPr sz="6400" spc="-275" dirty="0"/>
              <a:t>E</a:t>
            </a:r>
            <a:r>
              <a:rPr sz="6400" spc="-60" dirty="0"/>
              <a:t>R</a:t>
            </a:r>
            <a:r>
              <a:rPr sz="6400" spc="254" dirty="0"/>
              <a:t>S</a:t>
            </a:r>
            <a:r>
              <a:rPr sz="6400" spc="-505" dirty="0"/>
              <a:t>A</a:t>
            </a:r>
            <a:r>
              <a:rPr sz="6400" spc="-475" dirty="0"/>
              <a:t>L</a:t>
            </a:r>
            <a:r>
              <a:rPr sz="6400" spc="195" dirty="0"/>
              <a:t> </a:t>
            </a:r>
            <a:r>
              <a:rPr sz="6400" spc="-1685" dirty="0"/>
              <a:t>W</a:t>
            </a:r>
            <a:r>
              <a:rPr sz="6400" spc="-994" dirty="0"/>
              <a:t>O</a:t>
            </a:r>
            <a:r>
              <a:rPr sz="6400" spc="-60" dirty="0"/>
              <a:t>R</a:t>
            </a:r>
            <a:r>
              <a:rPr sz="6400" spc="-355" dirty="0"/>
              <a:t>K</a:t>
            </a:r>
            <a:r>
              <a:rPr sz="6400" spc="65" dirty="0"/>
              <a:t>S</a:t>
            </a:r>
            <a:endParaRPr sz="6400"/>
          </a:p>
        </p:txBody>
      </p:sp>
      <p:sp>
        <p:nvSpPr>
          <p:cNvPr id="3" name="object 3"/>
          <p:cNvSpPr/>
          <p:nvPr/>
        </p:nvSpPr>
        <p:spPr>
          <a:xfrm>
            <a:off x="7246107" y="0"/>
            <a:ext cx="3800475" cy="542925"/>
          </a:xfrm>
          <a:custGeom>
            <a:avLst/>
            <a:gdLst/>
            <a:ahLst/>
            <a:cxnLst/>
            <a:rect l="l" t="t" r="r" b="b"/>
            <a:pathLst>
              <a:path w="3800475" h="542925">
                <a:moveTo>
                  <a:pt x="3800475" y="542925"/>
                </a:moveTo>
                <a:lnTo>
                  <a:pt x="0" y="542925"/>
                </a:lnTo>
                <a:lnTo>
                  <a:pt x="0" y="0"/>
                </a:lnTo>
                <a:lnTo>
                  <a:pt x="3800475" y="0"/>
                </a:lnTo>
                <a:lnTo>
                  <a:pt x="3800475" y="542925"/>
                </a:lnTo>
                <a:close/>
              </a:path>
            </a:pathLst>
          </a:custGeom>
          <a:solidFill>
            <a:srgbClr val="FF493A"/>
          </a:solidFill>
        </p:spPr>
        <p:txBody>
          <a:bodyPr wrap="square" lIns="0" tIns="0" rIns="0" bIns="0" rtlCol="0"/>
          <a:lstStyle/>
          <a:p>
            <a:endParaRPr/>
          </a:p>
        </p:txBody>
      </p:sp>
      <p:sp>
        <p:nvSpPr>
          <p:cNvPr id="4" name="object 4"/>
          <p:cNvSpPr/>
          <p:nvPr/>
        </p:nvSpPr>
        <p:spPr>
          <a:xfrm>
            <a:off x="7246107" y="9739746"/>
            <a:ext cx="3800475" cy="542925"/>
          </a:xfrm>
          <a:custGeom>
            <a:avLst/>
            <a:gdLst/>
            <a:ahLst/>
            <a:cxnLst/>
            <a:rect l="l" t="t" r="r" b="b"/>
            <a:pathLst>
              <a:path w="3800475" h="542925">
                <a:moveTo>
                  <a:pt x="3800475" y="542925"/>
                </a:moveTo>
                <a:lnTo>
                  <a:pt x="0" y="542925"/>
                </a:lnTo>
                <a:lnTo>
                  <a:pt x="0" y="0"/>
                </a:lnTo>
                <a:lnTo>
                  <a:pt x="3800475" y="0"/>
                </a:lnTo>
                <a:lnTo>
                  <a:pt x="3800475" y="542925"/>
                </a:lnTo>
                <a:close/>
              </a:path>
            </a:pathLst>
          </a:custGeom>
          <a:solidFill>
            <a:srgbClr val="FF493A"/>
          </a:solidFill>
        </p:spPr>
        <p:txBody>
          <a:bodyPr wrap="square" lIns="0" tIns="0" rIns="0" bIns="0" rtlCol="0"/>
          <a:lstStyle/>
          <a:p>
            <a:endParaRPr/>
          </a:p>
        </p:txBody>
      </p:sp>
      <p:sp>
        <p:nvSpPr>
          <p:cNvPr id="5" name="object 5"/>
          <p:cNvSpPr txBox="1"/>
          <p:nvPr/>
        </p:nvSpPr>
        <p:spPr>
          <a:xfrm>
            <a:off x="1271776" y="2640098"/>
            <a:ext cx="15850235" cy="513080"/>
          </a:xfrm>
          <a:prstGeom prst="rect">
            <a:avLst/>
          </a:prstGeom>
        </p:spPr>
        <p:txBody>
          <a:bodyPr vert="horz" wrap="square" lIns="0" tIns="12700" rIns="0" bIns="0" rtlCol="0">
            <a:spAutoFit/>
          </a:bodyPr>
          <a:lstStyle/>
          <a:p>
            <a:pPr marL="12700">
              <a:lnSpc>
                <a:spcPct val="100000"/>
              </a:lnSpc>
              <a:spcBef>
                <a:spcPts val="100"/>
              </a:spcBef>
              <a:tabLst>
                <a:tab pos="11646535" algn="l"/>
              </a:tabLst>
            </a:pPr>
            <a:r>
              <a:rPr sz="3200" b="1" spc="-200" dirty="0">
                <a:solidFill>
                  <a:srgbClr val="FF493A"/>
                </a:solidFill>
                <a:latin typeface="Gill Sans MT"/>
                <a:cs typeface="Gill Sans MT"/>
              </a:rPr>
              <a:t>OPIOID</a:t>
            </a:r>
            <a:r>
              <a:rPr sz="3200" b="1" spc="229" dirty="0">
                <a:solidFill>
                  <a:srgbClr val="FF493A"/>
                </a:solidFill>
                <a:latin typeface="Gill Sans MT"/>
                <a:cs typeface="Gill Sans MT"/>
              </a:rPr>
              <a:t> </a:t>
            </a:r>
            <a:r>
              <a:rPr sz="3200" b="1" spc="-170" dirty="0">
                <a:solidFill>
                  <a:srgbClr val="FF493A"/>
                </a:solidFill>
                <a:latin typeface="Gill Sans MT"/>
                <a:cs typeface="Gill Sans MT"/>
              </a:rPr>
              <a:t>OVERDOSE	</a:t>
            </a:r>
            <a:r>
              <a:rPr sz="3200" b="1" spc="-300" dirty="0">
                <a:solidFill>
                  <a:srgbClr val="FF493A"/>
                </a:solidFill>
                <a:latin typeface="Gill Sans MT"/>
                <a:cs typeface="Gill Sans MT"/>
              </a:rPr>
              <a:t>NALOXONE</a:t>
            </a:r>
            <a:r>
              <a:rPr sz="3200" b="1" spc="180" dirty="0">
                <a:solidFill>
                  <a:srgbClr val="FF493A"/>
                </a:solidFill>
                <a:latin typeface="Gill Sans MT"/>
                <a:cs typeface="Gill Sans MT"/>
              </a:rPr>
              <a:t> </a:t>
            </a:r>
            <a:r>
              <a:rPr sz="3200" b="1" spc="-80" dirty="0">
                <a:solidFill>
                  <a:srgbClr val="FF493A"/>
                </a:solidFill>
                <a:latin typeface="Gill Sans MT"/>
                <a:cs typeface="Gill Sans MT"/>
              </a:rPr>
              <a:t>EFFECTS</a:t>
            </a:r>
            <a:endParaRPr sz="3200">
              <a:latin typeface="Gill Sans MT"/>
              <a:cs typeface="Gill Sans MT"/>
            </a:endParaRPr>
          </a:p>
        </p:txBody>
      </p:sp>
      <p:sp>
        <p:nvSpPr>
          <p:cNvPr id="6" name="object 6"/>
          <p:cNvSpPr txBox="1"/>
          <p:nvPr/>
        </p:nvSpPr>
        <p:spPr>
          <a:xfrm>
            <a:off x="12757793" y="3666244"/>
            <a:ext cx="4624705" cy="493395"/>
          </a:xfrm>
          <a:prstGeom prst="rect">
            <a:avLst/>
          </a:prstGeom>
        </p:spPr>
        <p:txBody>
          <a:bodyPr vert="horz" wrap="square" lIns="0" tIns="15240" rIns="0" bIns="0" rtlCol="0">
            <a:spAutoFit/>
          </a:bodyPr>
          <a:lstStyle/>
          <a:p>
            <a:pPr marL="12700">
              <a:lnSpc>
                <a:spcPct val="100000"/>
              </a:lnSpc>
              <a:spcBef>
                <a:spcPts val="120"/>
              </a:spcBef>
            </a:pPr>
            <a:r>
              <a:rPr sz="3050" spc="225" dirty="0">
                <a:solidFill>
                  <a:srgbClr val="ECE6E1"/>
                </a:solidFill>
                <a:latin typeface="Gill Sans MT"/>
                <a:cs typeface="Gill Sans MT"/>
              </a:rPr>
              <a:t>Fast-acting</a:t>
            </a:r>
            <a:r>
              <a:rPr sz="3050" spc="-70" dirty="0">
                <a:solidFill>
                  <a:srgbClr val="ECE6E1"/>
                </a:solidFill>
                <a:latin typeface="Gill Sans MT"/>
                <a:cs typeface="Gill Sans MT"/>
              </a:rPr>
              <a:t> </a:t>
            </a:r>
            <a:r>
              <a:rPr sz="3050" spc="135" dirty="0">
                <a:solidFill>
                  <a:srgbClr val="ECE6E1"/>
                </a:solidFill>
                <a:latin typeface="Gill Sans MT"/>
                <a:cs typeface="Gill Sans MT"/>
              </a:rPr>
              <a:t>but</a:t>
            </a:r>
            <a:r>
              <a:rPr sz="3050" spc="-70" dirty="0">
                <a:solidFill>
                  <a:srgbClr val="ECE6E1"/>
                </a:solidFill>
                <a:latin typeface="Gill Sans MT"/>
                <a:cs typeface="Gill Sans MT"/>
              </a:rPr>
              <a:t> </a:t>
            </a:r>
            <a:r>
              <a:rPr sz="3050" spc="114" dirty="0">
                <a:solidFill>
                  <a:srgbClr val="ECE6E1"/>
                </a:solidFill>
                <a:latin typeface="Gill Sans MT"/>
                <a:cs typeface="Gill Sans MT"/>
              </a:rPr>
              <a:t>short-lived</a:t>
            </a:r>
            <a:endParaRPr sz="3050">
              <a:latin typeface="Gill Sans MT"/>
              <a:cs typeface="Gill Sans MT"/>
            </a:endParaRPr>
          </a:p>
        </p:txBody>
      </p:sp>
      <p:sp>
        <p:nvSpPr>
          <p:cNvPr id="7" name="object 7"/>
          <p:cNvSpPr txBox="1"/>
          <p:nvPr/>
        </p:nvSpPr>
        <p:spPr>
          <a:xfrm>
            <a:off x="12792254" y="4816958"/>
            <a:ext cx="4556125" cy="493395"/>
          </a:xfrm>
          <a:prstGeom prst="rect">
            <a:avLst/>
          </a:prstGeom>
        </p:spPr>
        <p:txBody>
          <a:bodyPr vert="horz" wrap="square" lIns="0" tIns="15240" rIns="0" bIns="0" rtlCol="0">
            <a:spAutoFit/>
          </a:bodyPr>
          <a:lstStyle/>
          <a:p>
            <a:pPr marL="12700">
              <a:lnSpc>
                <a:spcPct val="100000"/>
              </a:lnSpc>
              <a:spcBef>
                <a:spcPts val="120"/>
              </a:spcBef>
            </a:pPr>
            <a:r>
              <a:rPr sz="3050" spc="215" dirty="0">
                <a:solidFill>
                  <a:srgbClr val="ECE6E1"/>
                </a:solidFill>
                <a:latin typeface="Gill Sans MT"/>
                <a:cs typeface="Gill Sans MT"/>
              </a:rPr>
              <a:t>Displaces</a:t>
            </a:r>
            <a:r>
              <a:rPr sz="3050" spc="-50" dirty="0">
                <a:solidFill>
                  <a:srgbClr val="ECE6E1"/>
                </a:solidFill>
                <a:latin typeface="Gill Sans MT"/>
                <a:cs typeface="Gill Sans MT"/>
              </a:rPr>
              <a:t> </a:t>
            </a:r>
            <a:r>
              <a:rPr sz="3050" spc="175" dirty="0">
                <a:solidFill>
                  <a:srgbClr val="ECE6E1"/>
                </a:solidFill>
                <a:latin typeface="Gill Sans MT"/>
                <a:cs typeface="Gill Sans MT"/>
              </a:rPr>
              <a:t>opioids</a:t>
            </a:r>
            <a:r>
              <a:rPr sz="3050" spc="-45" dirty="0">
                <a:solidFill>
                  <a:srgbClr val="ECE6E1"/>
                </a:solidFill>
                <a:latin typeface="Gill Sans MT"/>
                <a:cs typeface="Gill Sans MT"/>
              </a:rPr>
              <a:t> </a:t>
            </a:r>
            <a:r>
              <a:rPr sz="3050" spc="135" dirty="0">
                <a:solidFill>
                  <a:srgbClr val="ECE6E1"/>
                </a:solidFill>
                <a:latin typeface="Gill Sans MT"/>
                <a:cs typeface="Gill Sans MT"/>
              </a:rPr>
              <a:t>in</a:t>
            </a:r>
            <a:r>
              <a:rPr sz="3050" spc="-50" dirty="0">
                <a:solidFill>
                  <a:srgbClr val="ECE6E1"/>
                </a:solidFill>
                <a:latin typeface="Gill Sans MT"/>
                <a:cs typeface="Gill Sans MT"/>
              </a:rPr>
              <a:t> </a:t>
            </a:r>
            <a:r>
              <a:rPr sz="3050" spc="150" dirty="0">
                <a:solidFill>
                  <a:srgbClr val="ECE6E1"/>
                </a:solidFill>
                <a:latin typeface="Gill Sans MT"/>
                <a:cs typeface="Gill Sans MT"/>
              </a:rPr>
              <a:t>brain</a:t>
            </a:r>
            <a:endParaRPr sz="3050">
              <a:latin typeface="Gill Sans MT"/>
              <a:cs typeface="Gill Sans MT"/>
            </a:endParaRPr>
          </a:p>
        </p:txBody>
      </p:sp>
      <p:sp>
        <p:nvSpPr>
          <p:cNvPr id="8" name="object 8"/>
          <p:cNvSpPr txBox="1"/>
          <p:nvPr/>
        </p:nvSpPr>
        <p:spPr>
          <a:xfrm>
            <a:off x="13242394" y="5860162"/>
            <a:ext cx="3555365" cy="1176655"/>
          </a:xfrm>
          <a:prstGeom prst="rect">
            <a:avLst/>
          </a:prstGeom>
        </p:spPr>
        <p:txBody>
          <a:bodyPr vert="horz" wrap="square" lIns="0" tIns="12065" rIns="0" bIns="0" rtlCol="0">
            <a:spAutoFit/>
          </a:bodyPr>
          <a:lstStyle/>
          <a:p>
            <a:pPr marL="448945" marR="5080" indent="-436880">
              <a:lnSpc>
                <a:spcPct val="123800"/>
              </a:lnSpc>
              <a:spcBef>
                <a:spcPts val="95"/>
              </a:spcBef>
            </a:pPr>
            <a:r>
              <a:rPr sz="3050" spc="210" dirty="0">
                <a:solidFill>
                  <a:srgbClr val="ECE6E1"/>
                </a:solidFill>
                <a:latin typeface="Gill Sans MT"/>
                <a:cs typeface="Gill Sans MT"/>
              </a:rPr>
              <a:t>Blocks</a:t>
            </a:r>
            <a:r>
              <a:rPr sz="3050" spc="-60" dirty="0">
                <a:solidFill>
                  <a:srgbClr val="ECE6E1"/>
                </a:solidFill>
                <a:latin typeface="Gill Sans MT"/>
                <a:cs typeface="Gill Sans MT"/>
              </a:rPr>
              <a:t> </a:t>
            </a:r>
            <a:r>
              <a:rPr sz="3050" spc="175" dirty="0">
                <a:solidFill>
                  <a:srgbClr val="ECE6E1"/>
                </a:solidFill>
                <a:latin typeface="Gill Sans MT"/>
                <a:cs typeface="Gill Sans MT"/>
              </a:rPr>
              <a:t>opioids</a:t>
            </a:r>
            <a:r>
              <a:rPr sz="3050" spc="-60" dirty="0">
                <a:solidFill>
                  <a:srgbClr val="ECE6E1"/>
                </a:solidFill>
                <a:latin typeface="Gill Sans MT"/>
                <a:cs typeface="Gill Sans MT"/>
              </a:rPr>
              <a:t> </a:t>
            </a:r>
            <a:r>
              <a:rPr sz="3050" spc="155" dirty="0">
                <a:solidFill>
                  <a:srgbClr val="ECE6E1"/>
                </a:solidFill>
                <a:latin typeface="Gill Sans MT"/>
                <a:cs typeface="Gill Sans MT"/>
              </a:rPr>
              <a:t>from </a:t>
            </a:r>
            <a:r>
              <a:rPr sz="3050" spc="-830" dirty="0">
                <a:solidFill>
                  <a:srgbClr val="ECE6E1"/>
                </a:solidFill>
                <a:latin typeface="Gill Sans MT"/>
                <a:cs typeface="Gill Sans MT"/>
              </a:rPr>
              <a:t> </a:t>
            </a:r>
            <a:r>
              <a:rPr sz="3050" spc="195" dirty="0">
                <a:solidFill>
                  <a:srgbClr val="ECE6E1"/>
                </a:solidFill>
                <a:latin typeface="Gill Sans MT"/>
                <a:cs typeface="Gill Sans MT"/>
              </a:rPr>
              <a:t>filling</a:t>
            </a:r>
            <a:r>
              <a:rPr sz="3050" spc="-45" dirty="0">
                <a:solidFill>
                  <a:srgbClr val="ECE6E1"/>
                </a:solidFill>
                <a:latin typeface="Gill Sans MT"/>
                <a:cs typeface="Gill Sans MT"/>
              </a:rPr>
              <a:t> </a:t>
            </a:r>
            <a:r>
              <a:rPr sz="3050" spc="125" dirty="0">
                <a:solidFill>
                  <a:srgbClr val="ECE6E1"/>
                </a:solidFill>
                <a:latin typeface="Gill Sans MT"/>
                <a:cs typeface="Gill Sans MT"/>
              </a:rPr>
              <a:t>receptors</a:t>
            </a:r>
            <a:endParaRPr sz="3050">
              <a:latin typeface="Gill Sans MT"/>
              <a:cs typeface="Gill Sans MT"/>
            </a:endParaRPr>
          </a:p>
        </p:txBody>
      </p:sp>
      <p:sp>
        <p:nvSpPr>
          <p:cNvPr id="9" name="object 9"/>
          <p:cNvSpPr txBox="1"/>
          <p:nvPr/>
        </p:nvSpPr>
        <p:spPr>
          <a:xfrm>
            <a:off x="12727399" y="7586206"/>
            <a:ext cx="4685665" cy="1176655"/>
          </a:xfrm>
          <a:prstGeom prst="rect">
            <a:avLst/>
          </a:prstGeom>
        </p:spPr>
        <p:txBody>
          <a:bodyPr vert="horz" wrap="square" lIns="0" tIns="12065" rIns="0" bIns="0" rtlCol="0">
            <a:spAutoFit/>
          </a:bodyPr>
          <a:lstStyle/>
          <a:p>
            <a:pPr marL="12700" marR="5080" indent="605155">
              <a:lnSpc>
                <a:spcPct val="123800"/>
              </a:lnSpc>
              <a:spcBef>
                <a:spcPts val="95"/>
              </a:spcBef>
            </a:pPr>
            <a:r>
              <a:rPr sz="3050" spc="260" dirty="0">
                <a:solidFill>
                  <a:srgbClr val="ECE6E1"/>
                </a:solidFill>
                <a:latin typeface="Gill Sans MT"/>
                <a:cs typeface="Gill Sans MT"/>
              </a:rPr>
              <a:t>Effects </a:t>
            </a:r>
            <a:r>
              <a:rPr sz="3050" spc="195" dirty="0">
                <a:solidFill>
                  <a:srgbClr val="ECE6E1"/>
                </a:solidFill>
                <a:latin typeface="Gill Sans MT"/>
                <a:cs typeface="Gill Sans MT"/>
              </a:rPr>
              <a:t>of </a:t>
            </a:r>
            <a:r>
              <a:rPr sz="3050" spc="150" dirty="0">
                <a:solidFill>
                  <a:srgbClr val="ECE6E1"/>
                </a:solidFill>
                <a:latin typeface="Gill Sans MT"/>
                <a:cs typeface="Gill Sans MT"/>
              </a:rPr>
              <a:t>overdose </a:t>
            </a:r>
            <a:r>
              <a:rPr sz="3050" spc="155" dirty="0">
                <a:solidFill>
                  <a:srgbClr val="ECE6E1"/>
                </a:solidFill>
                <a:latin typeface="Gill Sans MT"/>
                <a:cs typeface="Gill Sans MT"/>
              </a:rPr>
              <a:t> </a:t>
            </a:r>
            <a:r>
              <a:rPr sz="3050" spc="114" dirty="0">
                <a:solidFill>
                  <a:srgbClr val="ECE6E1"/>
                </a:solidFill>
                <a:latin typeface="Gill Sans MT"/>
                <a:cs typeface="Gill Sans MT"/>
              </a:rPr>
              <a:t>reversed,</a:t>
            </a:r>
            <a:r>
              <a:rPr sz="3050" spc="-40" dirty="0">
                <a:solidFill>
                  <a:srgbClr val="ECE6E1"/>
                </a:solidFill>
                <a:latin typeface="Gill Sans MT"/>
                <a:cs typeface="Gill Sans MT"/>
              </a:rPr>
              <a:t> </a:t>
            </a:r>
            <a:r>
              <a:rPr sz="3050" spc="254" dirty="0">
                <a:solidFill>
                  <a:srgbClr val="ECE6E1"/>
                </a:solidFill>
                <a:latin typeface="Gill Sans MT"/>
                <a:cs typeface="Gill Sans MT"/>
              </a:rPr>
              <a:t>and</a:t>
            </a:r>
            <a:r>
              <a:rPr sz="3050" spc="-35" dirty="0">
                <a:solidFill>
                  <a:srgbClr val="ECE6E1"/>
                </a:solidFill>
                <a:latin typeface="Gill Sans MT"/>
                <a:cs typeface="Gill Sans MT"/>
              </a:rPr>
              <a:t> </a:t>
            </a:r>
            <a:r>
              <a:rPr sz="3050" spc="175" dirty="0">
                <a:solidFill>
                  <a:srgbClr val="ECE6E1"/>
                </a:solidFill>
                <a:latin typeface="Gill Sans MT"/>
                <a:cs typeface="Gill Sans MT"/>
              </a:rPr>
              <a:t>life</a:t>
            </a:r>
            <a:r>
              <a:rPr sz="3050" spc="-40" dirty="0">
                <a:solidFill>
                  <a:srgbClr val="ECE6E1"/>
                </a:solidFill>
                <a:latin typeface="Gill Sans MT"/>
                <a:cs typeface="Gill Sans MT"/>
              </a:rPr>
              <a:t> </a:t>
            </a:r>
            <a:r>
              <a:rPr sz="3050" spc="254" dirty="0">
                <a:solidFill>
                  <a:srgbClr val="ECE6E1"/>
                </a:solidFill>
                <a:latin typeface="Gill Sans MT"/>
                <a:cs typeface="Gill Sans MT"/>
              </a:rPr>
              <a:t>is</a:t>
            </a:r>
            <a:r>
              <a:rPr sz="3050" spc="-35" dirty="0">
                <a:solidFill>
                  <a:srgbClr val="ECE6E1"/>
                </a:solidFill>
                <a:latin typeface="Gill Sans MT"/>
                <a:cs typeface="Gill Sans MT"/>
              </a:rPr>
              <a:t> </a:t>
            </a:r>
            <a:r>
              <a:rPr sz="3050" spc="225" dirty="0">
                <a:solidFill>
                  <a:srgbClr val="ECE6E1"/>
                </a:solidFill>
                <a:latin typeface="Gill Sans MT"/>
                <a:cs typeface="Gill Sans MT"/>
              </a:rPr>
              <a:t>saved!</a:t>
            </a:r>
            <a:endParaRPr sz="3050">
              <a:latin typeface="Gill Sans MT"/>
              <a:cs typeface="Gill Sans MT"/>
            </a:endParaRPr>
          </a:p>
        </p:txBody>
      </p:sp>
      <p:sp>
        <p:nvSpPr>
          <p:cNvPr id="10" name="object 10"/>
          <p:cNvSpPr txBox="1"/>
          <p:nvPr/>
        </p:nvSpPr>
        <p:spPr>
          <a:xfrm>
            <a:off x="1454413" y="3678834"/>
            <a:ext cx="3570604" cy="478790"/>
          </a:xfrm>
          <a:prstGeom prst="rect">
            <a:avLst/>
          </a:prstGeom>
        </p:spPr>
        <p:txBody>
          <a:bodyPr vert="horz" wrap="square" lIns="0" tIns="15240" rIns="0" bIns="0" rtlCol="0">
            <a:spAutoFit/>
          </a:bodyPr>
          <a:lstStyle/>
          <a:p>
            <a:pPr marL="12700">
              <a:lnSpc>
                <a:spcPct val="100000"/>
              </a:lnSpc>
              <a:spcBef>
                <a:spcPts val="120"/>
              </a:spcBef>
            </a:pPr>
            <a:r>
              <a:rPr sz="2950" spc="105" dirty="0">
                <a:solidFill>
                  <a:srgbClr val="ECE6E1"/>
                </a:solidFill>
                <a:latin typeface="Gill Sans MT"/>
                <a:cs typeface="Gill Sans MT"/>
              </a:rPr>
              <a:t>Opioids</a:t>
            </a:r>
            <a:r>
              <a:rPr sz="2950" spc="-60" dirty="0">
                <a:solidFill>
                  <a:srgbClr val="ECE6E1"/>
                </a:solidFill>
                <a:latin typeface="Gill Sans MT"/>
                <a:cs typeface="Gill Sans MT"/>
              </a:rPr>
              <a:t> </a:t>
            </a:r>
            <a:r>
              <a:rPr sz="2950" spc="145" dirty="0">
                <a:solidFill>
                  <a:srgbClr val="ECE6E1"/>
                </a:solidFill>
                <a:latin typeface="Gill Sans MT"/>
                <a:cs typeface="Gill Sans MT"/>
              </a:rPr>
              <a:t>fill</a:t>
            </a:r>
            <a:r>
              <a:rPr sz="2950" spc="-55" dirty="0">
                <a:solidFill>
                  <a:srgbClr val="ECE6E1"/>
                </a:solidFill>
                <a:latin typeface="Gill Sans MT"/>
                <a:cs typeface="Gill Sans MT"/>
              </a:rPr>
              <a:t> </a:t>
            </a:r>
            <a:r>
              <a:rPr sz="2950" spc="120" dirty="0">
                <a:solidFill>
                  <a:srgbClr val="ECE6E1"/>
                </a:solidFill>
                <a:latin typeface="Gill Sans MT"/>
                <a:cs typeface="Gill Sans MT"/>
              </a:rPr>
              <a:t>receptors</a:t>
            </a:r>
            <a:endParaRPr sz="2950">
              <a:latin typeface="Gill Sans MT"/>
              <a:cs typeface="Gill Sans MT"/>
            </a:endParaRPr>
          </a:p>
        </p:txBody>
      </p:sp>
      <p:sp>
        <p:nvSpPr>
          <p:cNvPr id="11" name="object 11"/>
          <p:cNvSpPr txBox="1"/>
          <p:nvPr/>
        </p:nvSpPr>
        <p:spPr>
          <a:xfrm>
            <a:off x="1325120" y="4692418"/>
            <a:ext cx="3732529" cy="1147445"/>
          </a:xfrm>
          <a:prstGeom prst="rect">
            <a:avLst/>
          </a:prstGeom>
        </p:spPr>
        <p:txBody>
          <a:bodyPr vert="horz" wrap="square" lIns="0" tIns="12065" rIns="0" bIns="0" rtlCol="0">
            <a:spAutoFit/>
          </a:bodyPr>
          <a:lstStyle/>
          <a:p>
            <a:pPr marL="454659" marR="5080" indent="-442595">
              <a:lnSpc>
                <a:spcPct val="124700"/>
              </a:lnSpc>
              <a:spcBef>
                <a:spcPts val="95"/>
              </a:spcBef>
            </a:pPr>
            <a:r>
              <a:rPr sz="2950" spc="140" dirty="0">
                <a:solidFill>
                  <a:srgbClr val="ECE6E1"/>
                </a:solidFill>
                <a:latin typeface="Gill Sans MT"/>
                <a:cs typeface="Gill Sans MT"/>
              </a:rPr>
              <a:t>Activate</a:t>
            </a:r>
            <a:r>
              <a:rPr sz="2950" spc="-70" dirty="0">
                <a:solidFill>
                  <a:srgbClr val="ECE6E1"/>
                </a:solidFill>
                <a:latin typeface="Gill Sans MT"/>
                <a:cs typeface="Gill Sans MT"/>
              </a:rPr>
              <a:t> </a:t>
            </a:r>
            <a:r>
              <a:rPr sz="2950" spc="275" dirty="0">
                <a:solidFill>
                  <a:srgbClr val="ECE6E1"/>
                </a:solidFill>
                <a:latin typeface="Gill Sans MT"/>
                <a:cs typeface="Gill Sans MT"/>
              </a:rPr>
              <a:t>systems</a:t>
            </a:r>
            <a:r>
              <a:rPr sz="2950" spc="-65" dirty="0">
                <a:solidFill>
                  <a:srgbClr val="ECE6E1"/>
                </a:solidFill>
                <a:latin typeface="Gill Sans MT"/>
                <a:cs typeface="Gill Sans MT"/>
              </a:rPr>
              <a:t> </a:t>
            </a:r>
            <a:r>
              <a:rPr sz="2950" spc="140" dirty="0">
                <a:solidFill>
                  <a:srgbClr val="ECE6E1"/>
                </a:solidFill>
                <a:latin typeface="Gill Sans MT"/>
                <a:cs typeface="Gill Sans MT"/>
              </a:rPr>
              <a:t>that </a:t>
            </a:r>
            <a:r>
              <a:rPr sz="2950" spc="-805" dirty="0">
                <a:solidFill>
                  <a:srgbClr val="ECE6E1"/>
                </a:solidFill>
                <a:latin typeface="Gill Sans MT"/>
                <a:cs typeface="Gill Sans MT"/>
              </a:rPr>
              <a:t> </a:t>
            </a:r>
            <a:r>
              <a:rPr sz="2950" spc="85" dirty="0">
                <a:solidFill>
                  <a:srgbClr val="ECE6E1"/>
                </a:solidFill>
                <a:latin typeface="Gill Sans MT"/>
                <a:cs typeface="Gill Sans MT"/>
              </a:rPr>
              <a:t>control</a:t>
            </a:r>
            <a:r>
              <a:rPr sz="2950" spc="-50" dirty="0">
                <a:solidFill>
                  <a:srgbClr val="ECE6E1"/>
                </a:solidFill>
                <a:latin typeface="Gill Sans MT"/>
                <a:cs typeface="Gill Sans MT"/>
              </a:rPr>
              <a:t> </a:t>
            </a:r>
            <a:r>
              <a:rPr sz="2950" spc="170" dirty="0">
                <a:solidFill>
                  <a:srgbClr val="ECE6E1"/>
                </a:solidFill>
                <a:latin typeface="Gill Sans MT"/>
                <a:cs typeface="Gill Sans MT"/>
              </a:rPr>
              <a:t>breathing</a:t>
            </a:r>
            <a:endParaRPr sz="2950">
              <a:latin typeface="Gill Sans MT"/>
              <a:cs typeface="Gill Sans MT"/>
            </a:endParaRPr>
          </a:p>
        </p:txBody>
      </p:sp>
      <p:sp>
        <p:nvSpPr>
          <p:cNvPr id="12" name="object 12"/>
          <p:cNvSpPr txBox="1"/>
          <p:nvPr/>
        </p:nvSpPr>
        <p:spPr>
          <a:xfrm>
            <a:off x="1259289" y="6482558"/>
            <a:ext cx="3961129" cy="478790"/>
          </a:xfrm>
          <a:prstGeom prst="rect">
            <a:avLst/>
          </a:prstGeom>
        </p:spPr>
        <p:txBody>
          <a:bodyPr vert="horz" wrap="square" lIns="0" tIns="15240" rIns="0" bIns="0" rtlCol="0">
            <a:spAutoFit/>
          </a:bodyPr>
          <a:lstStyle/>
          <a:p>
            <a:pPr marL="12700">
              <a:lnSpc>
                <a:spcPct val="100000"/>
              </a:lnSpc>
              <a:spcBef>
                <a:spcPts val="120"/>
              </a:spcBef>
            </a:pPr>
            <a:r>
              <a:rPr sz="2950" spc="120" dirty="0">
                <a:solidFill>
                  <a:srgbClr val="ECE6E1"/>
                </a:solidFill>
                <a:latin typeface="Gill Sans MT"/>
                <a:cs typeface="Gill Sans MT"/>
              </a:rPr>
              <a:t>Respiratory</a:t>
            </a:r>
            <a:r>
              <a:rPr sz="2950" spc="-70" dirty="0">
                <a:solidFill>
                  <a:srgbClr val="ECE6E1"/>
                </a:solidFill>
                <a:latin typeface="Gill Sans MT"/>
                <a:cs typeface="Gill Sans MT"/>
              </a:rPr>
              <a:t> </a:t>
            </a:r>
            <a:r>
              <a:rPr sz="2950" spc="180" dirty="0">
                <a:solidFill>
                  <a:srgbClr val="ECE6E1"/>
                </a:solidFill>
                <a:latin typeface="Gill Sans MT"/>
                <a:cs typeface="Gill Sans MT"/>
              </a:rPr>
              <a:t>depression</a:t>
            </a:r>
            <a:endParaRPr sz="2950">
              <a:latin typeface="Gill Sans MT"/>
              <a:cs typeface="Gill Sans MT"/>
            </a:endParaRPr>
          </a:p>
        </p:txBody>
      </p:sp>
      <p:sp>
        <p:nvSpPr>
          <p:cNvPr id="13" name="object 13"/>
          <p:cNvSpPr txBox="1"/>
          <p:nvPr/>
        </p:nvSpPr>
        <p:spPr>
          <a:xfrm>
            <a:off x="1533979" y="7496142"/>
            <a:ext cx="3314700" cy="1147445"/>
          </a:xfrm>
          <a:prstGeom prst="rect">
            <a:avLst/>
          </a:prstGeom>
        </p:spPr>
        <p:txBody>
          <a:bodyPr vert="horz" wrap="square" lIns="0" tIns="12065" rIns="0" bIns="0" rtlCol="0">
            <a:spAutoFit/>
          </a:bodyPr>
          <a:lstStyle/>
          <a:p>
            <a:pPr marL="414655" marR="5080" indent="-402590">
              <a:lnSpc>
                <a:spcPct val="124700"/>
              </a:lnSpc>
              <a:spcBef>
                <a:spcPts val="95"/>
              </a:spcBef>
            </a:pPr>
            <a:r>
              <a:rPr sz="2950" spc="-50" dirty="0">
                <a:solidFill>
                  <a:srgbClr val="ECE6E1"/>
                </a:solidFill>
                <a:latin typeface="Gill Sans MT"/>
                <a:cs typeface="Gill Sans MT"/>
              </a:rPr>
              <a:t>No </a:t>
            </a:r>
            <a:r>
              <a:rPr sz="2950" spc="170" dirty="0">
                <a:solidFill>
                  <a:srgbClr val="ECE6E1"/>
                </a:solidFill>
                <a:latin typeface="Gill Sans MT"/>
                <a:cs typeface="Gill Sans MT"/>
              </a:rPr>
              <a:t>oxygen</a:t>
            </a:r>
            <a:r>
              <a:rPr sz="2950" spc="-45" dirty="0">
                <a:solidFill>
                  <a:srgbClr val="ECE6E1"/>
                </a:solidFill>
                <a:latin typeface="Gill Sans MT"/>
                <a:cs typeface="Gill Sans MT"/>
              </a:rPr>
              <a:t> </a:t>
            </a:r>
            <a:r>
              <a:rPr sz="2950" spc="40" dirty="0">
                <a:solidFill>
                  <a:srgbClr val="ECE6E1"/>
                </a:solidFill>
                <a:latin typeface="Gill Sans MT"/>
                <a:cs typeface="Gill Sans MT"/>
              </a:rPr>
              <a:t>to</a:t>
            </a:r>
            <a:r>
              <a:rPr sz="2950" spc="-45" dirty="0">
                <a:solidFill>
                  <a:srgbClr val="ECE6E1"/>
                </a:solidFill>
                <a:latin typeface="Gill Sans MT"/>
                <a:cs typeface="Gill Sans MT"/>
              </a:rPr>
              <a:t> </a:t>
            </a:r>
            <a:r>
              <a:rPr sz="2950" spc="110" dirty="0">
                <a:solidFill>
                  <a:srgbClr val="ECE6E1"/>
                </a:solidFill>
                <a:latin typeface="Gill Sans MT"/>
                <a:cs typeface="Gill Sans MT"/>
              </a:rPr>
              <a:t>brain, </a:t>
            </a:r>
            <a:r>
              <a:rPr sz="2950" spc="-805" dirty="0">
                <a:solidFill>
                  <a:srgbClr val="ECE6E1"/>
                </a:solidFill>
                <a:latin typeface="Gill Sans MT"/>
                <a:cs typeface="Gill Sans MT"/>
              </a:rPr>
              <a:t> </a:t>
            </a:r>
            <a:r>
              <a:rPr sz="2950" spc="140" dirty="0">
                <a:solidFill>
                  <a:srgbClr val="ECE6E1"/>
                </a:solidFill>
                <a:latin typeface="Gill Sans MT"/>
                <a:cs typeface="Gill Sans MT"/>
              </a:rPr>
              <a:t>life-threatening</a:t>
            </a:r>
            <a:endParaRPr sz="2950">
              <a:latin typeface="Gill Sans MT"/>
              <a:cs typeface="Gill Sans MT"/>
            </a:endParaRPr>
          </a:p>
        </p:txBody>
      </p:sp>
      <p:sp>
        <p:nvSpPr>
          <p:cNvPr id="14" name="object 14"/>
          <p:cNvSpPr/>
          <p:nvPr/>
        </p:nvSpPr>
        <p:spPr>
          <a:xfrm>
            <a:off x="2996780" y="4301955"/>
            <a:ext cx="364490" cy="512445"/>
          </a:xfrm>
          <a:custGeom>
            <a:avLst/>
            <a:gdLst/>
            <a:ahLst/>
            <a:cxnLst/>
            <a:rect l="l" t="t" r="r" b="b"/>
            <a:pathLst>
              <a:path w="364489" h="512445">
                <a:moveTo>
                  <a:pt x="0" y="337629"/>
                </a:moveTo>
                <a:lnTo>
                  <a:pt x="0" y="322236"/>
                </a:lnTo>
                <a:lnTo>
                  <a:pt x="2933" y="314535"/>
                </a:lnTo>
                <a:lnTo>
                  <a:pt x="8810" y="308658"/>
                </a:lnTo>
                <a:lnTo>
                  <a:pt x="18766" y="302052"/>
                </a:lnTo>
                <a:lnTo>
                  <a:pt x="30089" y="299850"/>
                </a:lnTo>
                <a:lnTo>
                  <a:pt x="41410" y="302052"/>
                </a:lnTo>
                <a:lnTo>
                  <a:pt x="51360" y="308658"/>
                </a:lnTo>
                <a:lnTo>
                  <a:pt x="152680" y="409977"/>
                </a:lnTo>
                <a:lnTo>
                  <a:pt x="152680" y="30092"/>
                </a:lnTo>
                <a:lnTo>
                  <a:pt x="155045" y="18378"/>
                </a:lnTo>
                <a:lnTo>
                  <a:pt x="161495" y="8813"/>
                </a:lnTo>
                <a:lnTo>
                  <a:pt x="171060" y="2364"/>
                </a:lnTo>
                <a:lnTo>
                  <a:pt x="182770" y="0"/>
                </a:lnTo>
                <a:lnTo>
                  <a:pt x="194484" y="2364"/>
                </a:lnTo>
                <a:lnTo>
                  <a:pt x="204049" y="8813"/>
                </a:lnTo>
                <a:lnTo>
                  <a:pt x="210496" y="18377"/>
                </a:lnTo>
                <a:lnTo>
                  <a:pt x="212860" y="30090"/>
                </a:lnTo>
                <a:lnTo>
                  <a:pt x="212860" y="408383"/>
                </a:lnTo>
                <a:lnTo>
                  <a:pt x="312587" y="308656"/>
                </a:lnTo>
                <a:lnTo>
                  <a:pt x="322541" y="302050"/>
                </a:lnTo>
                <a:lnTo>
                  <a:pt x="333862" y="299848"/>
                </a:lnTo>
                <a:lnTo>
                  <a:pt x="345183" y="302050"/>
                </a:lnTo>
                <a:lnTo>
                  <a:pt x="355137" y="308656"/>
                </a:lnTo>
                <a:lnTo>
                  <a:pt x="361749" y="318612"/>
                </a:lnTo>
                <a:lnTo>
                  <a:pt x="363953" y="329935"/>
                </a:lnTo>
                <a:lnTo>
                  <a:pt x="361749" y="341256"/>
                </a:lnTo>
                <a:lnTo>
                  <a:pt x="355137" y="351206"/>
                </a:lnTo>
                <a:lnTo>
                  <a:pt x="203244" y="503092"/>
                </a:lnTo>
                <a:lnTo>
                  <a:pt x="193294" y="509703"/>
                </a:lnTo>
                <a:lnTo>
                  <a:pt x="181972" y="511907"/>
                </a:lnTo>
                <a:lnTo>
                  <a:pt x="170649" y="509703"/>
                </a:lnTo>
                <a:lnTo>
                  <a:pt x="160694" y="503092"/>
                </a:lnTo>
                <a:lnTo>
                  <a:pt x="2933" y="345331"/>
                </a:lnTo>
                <a:lnTo>
                  <a:pt x="0" y="337629"/>
                </a:lnTo>
                <a:close/>
              </a:path>
            </a:pathLst>
          </a:custGeom>
          <a:solidFill>
            <a:srgbClr val="EF4522"/>
          </a:solidFill>
        </p:spPr>
        <p:txBody>
          <a:bodyPr wrap="square" lIns="0" tIns="0" rIns="0" bIns="0" rtlCol="0"/>
          <a:lstStyle/>
          <a:p>
            <a:endParaRPr/>
          </a:p>
        </p:txBody>
      </p:sp>
      <p:sp>
        <p:nvSpPr>
          <p:cNvPr id="15" name="object 15"/>
          <p:cNvSpPr/>
          <p:nvPr/>
        </p:nvSpPr>
        <p:spPr>
          <a:xfrm>
            <a:off x="2996780" y="6010291"/>
            <a:ext cx="364490" cy="512445"/>
          </a:xfrm>
          <a:custGeom>
            <a:avLst/>
            <a:gdLst/>
            <a:ahLst/>
            <a:cxnLst/>
            <a:rect l="l" t="t" r="r" b="b"/>
            <a:pathLst>
              <a:path w="364489" h="512445">
                <a:moveTo>
                  <a:pt x="0" y="337629"/>
                </a:moveTo>
                <a:lnTo>
                  <a:pt x="0" y="322236"/>
                </a:lnTo>
                <a:lnTo>
                  <a:pt x="2933" y="314535"/>
                </a:lnTo>
                <a:lnTo>
                  <a:pt x="8810" y="308658"/>
                </a:lnTo>
                <a:lnTo>
                  <a:pt x="18766" y="302052"/>
                </a:lnTo>
                <a:lnTo>
                  <a:pt x="30089" y="299850"/>
                </a:lnTo>
                <a:lnTo>
                  <a:pt x="41410" y="302052"/>
                </a:lnTo>
                <a:lnTo>
                  <a:pt x="51360" y="308658"/>
                </a:lnTo>
                <a:lnTo>
                  <a:pt x="152680" y="409977"/>
                </a:lnTo>
                <a:lnTo>
                  <a:pt x="152680" y="30092"/>
                </a:lnTo>
                <a:lnTo>
                  <a:pt x="155045" y="18378"/>
                </a:lnTo>
                <a:lnTo>
                  <a:pt x="161495" y="8813"/>
                </a:lnTo>
                <a:lnTo>
                  <a:pt x="171060" y="2364"/>
                </a:lnTo>
                <a:lnTo>
                  <a:pt x="182770" y="0"/>
                </a:lnTo>
                <a:lnTo>
                  <a:pt x="194484" y="2364"/>
                </a:lnTo>
                <a:lnTo>
                  <a:pt x="204049" y="8813"/>
                </a:lnTo>
                <a:lnTo>
                  <a:pt x="210496" y="18377"/>
                </a:lnTo>
                <a:lnTo>
                  <a:pt x="212860" y="30090"/>
                </a:lnTo>
                <a:lnTo>
                  <a:pt x="212860" y="408383"/>
                </a:lnTo>
                <a:lnTo>
                  <a:pt x="312587" y="308656"/>
                </a:lnTo>
                <a:lnTo>
                  <a:pt x="322541" y="302050"/>
                </a:lnTo>
                <a:lnTo>
                  <a:pt x="333862" y="299848"/>
                </a:lnTo>
                <a:lnTo>
                  <a:pt x="345183" y="302050"/>
                </a:lnTo>
                <a:lnTo>
                  <a:pt x="355137" y="308656"/>
                </a:lnTo>
                <a:lnTo>
                  <a:pt x="361749" y="318612"/>
                </a:lnTo>
                <a:lnTo>
                  <a:pt x="363953" y="329935"/>
                </a:lnTo>
                <a:lnTo>
                  <a:pt x="361749" y="341256"/>
                </a:lnTo>
                <a:lnTo>
                  <a:pt x="355137" y="351206"/>
                </a:lnTo>
                <a:lnTo>
                  <a:pt x="203244" y="503092"/>
                </a:lnTo>
                <a:lnTo>
                  <a:pt x="193294" y="509703"/>
                </a:lnTo>
                <a:lnTo>
                  <a:pt x="181972" y="511907"/>
                </a:lnTo>
                <a:lnTo>
                  <a:pt x="170649" y="509703"/>
                </a:lnTo>
                <a:lnTo>
                  <a:pt x="160694" y="503092"/>
                </a:lnTo>
                <a:lnTo>
                  <a:pt x="2933" y="345331"/>
                </a:lnTo>
                <a:lnTo>
                  <a:pt x="0" y="337629"/>
                </a:lnTo>
                <a:close/>
              </a:path>
            </a:pathLst>
          </a:custGeom>
          <a:solidFill>
            <a:srgbClr val="EF4522"/>
          </a:solidFill>
        </p:spPr>
        <p:txBody>
          <a:bodyPr wrap="square" lIns="0" tIns="0" rIns="0" bIns="0" rtlCol="0"/>
          <a:lstStyle/>
          <a:p>
            <a:endParaRPr/>
          </a:p>
        </p:txBody>
      </p:sp>
      <p:sp>
        <p:nvSpPr>
          <p:cNvPr id="16" name="object 16"/>
          <p:cNvSpPr/>
          <p:nvPr/>
        </p:nvSpPr>
        <p:spPr>
          <a:xfrm>
            <a:off x="2996780" y="7160497"/>
            <a:ext cx="364490" cy="512445"/>
          </a:xfrm>
          <a:custGeom>
            <a:avLst/>
            <a:gdLst/>
            <a:ahLst/>
            <a:cxnLst/>
            <a:rect l="l" t="t" r="r" b="b"/>
            <a:pathLst>
              <a:path w="364489" h="512445">
                <a:moveTo>
                  <a:pt x="0" y="337629"/>
                </a:moveTo>
                <a:lnTo>
                  <a:pt x="0" y="322236"/>
                </a:lnTo>
                <a:lnTo>
                  <a:pt x="2933" y="314535"/>
                </a:lnTo>
                <a:lnTo>
                  <a:pt x="8810" y="308658"/>
                </a:lnTo>
                <a:lnTo>
                  <a:pt x="18766" y="302052"/>
                </a:lnTo>
                <a:lnTo>
                  <a:pt x="30089" y="299850"/>
                </a:lnTo>
                <a:lnTo>
                  <a:pt x="41410" y="302052"/>
                </a:lnTo>
                <a:lnTo>
                  <a:pt x="51360" y="308658"/>
                </a:lnTo>
                <a:lnTo>
                  <a:pt x="152680" y="409977"/>
                </a:lnTo>
                <a:lnTo>
                  <a:pt x="152680" y="30092"/>
                </a:lnTo>
                <a:lnTo>
                  <a:pt x="155045" y="18378"/>
                </a:lnTo>
                <a:lnTo>
                  <a:pt x="161495" y="8813"/>
                </a:lnTo>
                <a:lnTo>
                  <a:pt x="171060" y="2364"/>
                </a:lnTo>
                <a:lnTo>
                  <a:pt x="182770" y="0"/>
                </a:lnTo>
                <a:lnTo>
                  <a:pt x="194484" y="2364"/>
                </a:lnTo>
                <a:lnTo>
                  <a:pt x="204049" y="8813"/>
                </a:lnTo>
                <a:lnTo>
                  <a:pt x="210496" y="18377"/>
                </a:lnTo>
                <a:lnTo>
                  <a:pt x="212860" y="30090"/>
                </a:lnTo>
                <a:lnTo>
                  <a:pt x="212860" y="408383"/>
                </a:lnTo>
                <a:lnTo>
                  <a:pt x="312587" y="308656"/>
                </a:lnTo>
                <a:lnTo>
                  <a:pt x="322541" y="302050"/>
                </a:lnTo>
                <a:lnTo>
                  <a:pt x="333862" y="299848"/>
                </a:lnTo>
                <a:lnTo>
                  <a:pt x="345183" y="302050"/>
                </a:lnTo>
                <a:lnTo>
                  <a:pt x="355137" y="308656"/>
                </a:lnTo>
                <a:lnTo>
                  <a:pt x="361749" y="318612"/>
                </a:lnTo>
                <a:lnTo>
                  <a:pt x="363953" y="329935"/>
                </a:lnTo>
                <a:lnTo>
                  <a:pt x="361749" y="341256"/>
                </a:lnTo>
                <a:lnTo>
                  <a:pt x="355137" y="351206"/>
                </a:lnTo>
                <a:lnTo>
                  <a:pt x="203244" y="503092"/>
                </a:lnTo>
                <a:lnTo>
                  <a:pt x="193294" y="509703"/>
                </a:lnTo>
                <a:lnTo>
                  <a:pt x="181972" y="511907"/>
                </a:lnTo>
                <a:lnTo>
                  <a:pt x="170649" y="509703"/>
                </a:lnTo>
                <a:lnTo>
                  <a:pt x="160694" y="503092"/>
                </a:lnTo>
                <a:lnTo>
                  <a:pt x="2933" y="345331"/>
                </a:lnTo>
                <a:lnTo>
                  <a:pt x="0" y="337629"/>
                </a:lnTo>
                <a:close/>
              </a:path>
            </a:pathLst>
          </a:custGeom>
          <a:solidFill>
            <a:srgbClr val="EF4522"/>
          </a:solidFill>
        </p:spPr>
        <p:txBody>
          <a:bodyPr wrap="square" lIns="0" tIns="0" rIns="0" bIns="0" rtlCol="0"/>
          <a:lstStyle/>
          <a:p>
            <a:endParaRPr/>
          </a:p>
        </p:txBody>
      </p:sp>
      <p:sp>
        <p:nvSpPr>
          <p:cNvPr id="17" name="object 17"/>
          <p:cNvSpPr/>
          <p:nvPr/>
        </p:nvSpPr>
        <p:spPr>
          <a:xfrm>
            <a:off x="14869548" y="4301955"/>
            <a:ext cx="364490" cy="512445"/>
          </a:xfrm>
          <a:custGeom>
            <a:avLst/>
            <a:gdLst/>
            <a:ahLst/>
            <a:cxnLst/>
            <a:rect l="l" t="t" r="r" b="b"/>
            <a:pathLst>
              <a:path w="364490" h="512445">
                <a:moveTo>
                  <a:pt x="0" y="337629"/>
                </a:moveTo>
                <a:lnTo>
                  <a:pt x="0" y="322236"/>
                </a:lnTo>
                <a:lnTo>
                  <a:pt x="2933" y="314535"/>
                </a:lnTo>
                <a:lnTo>
                  <a:pt x="8810" y="308658"/>
                </a:lnTo>
                <a:lnTo>
                  <a:pt x="18766" y="302052"/>
                </a:lnTo>
                <a:lnTo>
                  <a:pt x="30089" y="299850"/>
                </a:lnTo>
                <a:lnTo>
                  <a:pt x="41410" y="302052"/>
                </a:lnTo>
                <a:lnTo>
                  <a:pt x="51360" y="308658"/>
                </a:lnTo>
                <a:lnTo>
                  <a:pt x="152680" y="409977"/>
                </a:lnTo>
                <a:lnTo>
                  <a:pt x="152680" y="30092"/>
                </a:lnTo>
                <a:lnTo>
                  <a:pt x="155045" y="18378"/>
                </a:lnTo>
                <a:lnTo>
                  <a:pt x="161495" y="8813"/>
                </a:lnTo>
                <a:lnTo>
                  <a:pt x="171060" y="2364"/>
                </a:lnTo>
                <a:lnTo>
                  <a:pt x="182770" y="0"/>
                </a:lnTo>
                <a:lnTo>
                  <a:pt x="194484" y="2364"/>
                </a:lnTo>
                <a:lnTo>
                  <a:pt x="204049" y="8813"/>
                </a:lnTo>
                <a:lnTo>
                  <a:pt x="210496" y="18377"/>
                </a:lnTo>
                <a:lnTo>
                  <a:pt x="212860" y="30090"/>
                </a:lnTo>
                <a:lnTo>
                  <a:pt x="212860" y="408383"/>
                </a:lnTo>
                <a:lnTo>
                  <a:pt x="312587" y="308656"/>
                </a:lnTo>
                <a:lnTo>
                  <a:pt x="322541" y="302050"/>
                </a:lnTo>
                <a:lnTo>
                  <a:pt x="333862" y="299848"/>
                </a:lnTo>
                <a:lnTo>
                  <a:pt x="345183" y="302050"/>
                </a:lnTo>
                <a:lnTo>
                  <a:pt x="355137" y="308656"/>
                </a:lnTo>
                <a:lnTo>
                  <a:pt x="361749" y="318612"/>
                </a:lnTo>
                <a:lnTo>
                  <a:pt x="363953" y="329935"/>
                </a:lnTo>
                <a:lnTo>
                  <a:pt x="361749" y="341256"/>
                </a:lnTo>
                <a:lnTo>
                  <a:pt x="355137" y="351206"/>
                </a:lnTo>
                <a:lnTo>
                  <a:pt x="203244" y="503092"/>
                </a:lnTo>
                <a:lnTo>
                  <a:pt x="193294" y="509703"/>
                </a:lnTo>
                <a:lnTo>
                  <a:pt x="181972" y="511907"/>
                </a:lnTo>
                <a:lnTo>
                  <a:pt x="170649" y="509703"/>
                </a:lnTo>
                <a:lnTo>
                  <a:pt x="160694" y="503092"/>
                </a:lnTo>
                <a:lnTo>
                  <a:pt x="2933" y="345331"/>
                </a:lnTo>
                <a:lnTo>
                  <a:pt x="0" y="337629"/>
                </a:lnTo>
                <a:close/>
              </a:path>
            </a:pathLst>
          </a:custGeom>
          <a:solidFill>
            <a:srgbClr val="EF4522"/>
          </a:solidFill>
        </p:spPr>
        <p:txBody>
          <a:bodyPr wrap="square" lIns="0" tIns="0" rIns="0" bIns="0" rtlCol="0"/>
          <a:lstStyle/>
          <a:p>
            <a:endParaRPr/>
          </a:p>
        </p:txBody>
      </p:sp>
      <p:sp>
        <p:nvSpPr>
          <p:cNvPr id="18" name="object 18"/>
          <p:cNvSpPr/>
          <p:nvPr/>
        </p:nvSpPr>
        <p:spPr>
          <a:xfrm>
            <a:off x="14869548" y="5466052"/>
            <a:ext cx="364490" cy="512445"/>
          </a:xfrm>
          <a:custGeom>
            <a:avLst/>
            <a:gdLst/>
            <a:ahLst/>
            <a:cxnLst/>
            <a:rect l="l" t="t" r="r" b="b"/>
            <a:pathLst>
              <a:path w="364490" h="512445">
                <a:moveTo>
                  <a:pt x="0" y="337629"/>
                </a:moveTo>
                <a:lnTo>
                  <a:pt x="0" y="322236"/>
                </a:lnTo>
                <a:lnTo>
                  <a:pt x="2933" y="314535"/>
                </a:lnTo>
                <a:lnTo>
                  <a:pt x="8810" y="308658"/>
                </a:lnTo>
                <a:lnTo>
                  <a:pt x="18766" y="302052"/>
                </a:lnTo>
                <a:lnTo>
                  <a:pt x="30089" y="299850"/>
                </a:lnTo>
                <a:lnTo>
                  <a:pt x="41410" y="302052"/>
                </a:lnTo>
                <a:lnTo>
                  <a:pt x="51360" y="308658"/>
                </a:lnTo>
                <a:lnTo>
                  <a:pt x="152680" y="409977"/>
                </a:lnTo>
                <a:lnTo>
                  <a:pt x="152680" y="30092"/>
                </a:lnTo>
                <a:lnTo>
                  <a:pt x="155045" y="18378"/>
                </a:lnTo>
                <a:lnTo>
                  <a:pt x="161495" y="8813"/>
                </a:lnTo>
                <a:lnTo>
                  <a:pt x="171060" y="2364"/>
                </a:lnTo>
                <a:lnTo>
                  <a:pt x="182770" y="0"/>
                </a:lnTo>
                <a:lnTo>
                  <a:pt x="194484" y="2364"/>
                </a:lnTo>
                <a:lnTo>
                  <a:pt x="204049" y="8813"/>
                </a:lnTo>
                <a:lnTo>
                  <a:pt x="210496" y="18377"/>
                </a:lnTo>
                <a:lnTo>
                  <a:pt x="212860" y="30090"/>
                </a:lnTo>
                <a:lnTo>
                  <a:pt x="212860" y="408383"/>
                </a:lnTo>
                <a:lnTo>
                  <a:pt x="312587" y="308656"/>
                </a:lnTo>
                <a:lnTo>
                  <a:pt x="322541" y="302050"/>
                </a:lnTo>
                <a:lnTo>
                  <a:pt x="333862" y="299848"/>
                </a:lnTo>
                <a:lnTo>
                  <a:pt x="345183" y="302050"/>
                </a:lnTo>
                <a:lnTo>
                  <a:pt x="355137" y="308656"/>
                </a:lnTo>
                <a:lnTo>
                  <a:pt x="361749" y="318612"/>
                </a:lnTo>
                <a:lnTo>
                  <a:pt x="363953" y="329935"/>
                </a:lnTo>
                <a:lnTo>
                  <a:pt x="361749" y="341256"/>
                </a:lnTo>
                <a:lnTo>
                  <a:pt x="355137" y="351206"/>
                </a:lnTo>
                <a:lnTo>
                  <a:pt x="203244" y="503092"/>
                </a:lnTo>
                <a:lnTo>
                  <a:pt x="193294" y="509703"/>
                </a:lnTo>
                <a:lnTo>
                  <a:pt x="181972" y="511907"/>
                </a:lnTo>
                <a:lnTo>
                  <a:pt x="170649" y="509703"/>
                </a:lnTo>
                <a:lnTo>
                  <a:pt x="160694" y="503092"/>
                </a:lnTo>
                <a:lnTo>
                  <a:pt x="2933" y="345331"/>
                </a:lnTo>
                <a:lnTo>
                  <a:pt x="0" y="337629"/>
                </a:lnTo>
                <a:close/>
              </a:path>
            </a:pathLst>
          </a:custGeom>
          <a:solidFill>
            <a:srgbClr val="EF4522"/>
          </a:solidFill>
        </p:spPr>
        <p:txBody>
          <a:bodyPr wrap="square" lIns="0" tIns="0" rIns="0" bIns="0" rtlCol="0"/>
          <a:lstStyle/>
          <a:p>
            <a:endParaRPr/>
          </a:p>
        </p:txBody>
      </p:sp>
      <p:sp>
        <p:nvSpPr>
          <p:cNvPr id="19" name="object 19"/>
          <p:cNvSpPr/>
          <p:nvPr/>
        </p:nvSpPr>
        <p:spPr>
          <a:xfrm>
            <a:off x="14869548" y="7061812"/>
            <a:ext cx="364490" cy="512445"/>
          </a:xfrm>
          <a:custGeom>
            <a:avLst/>
            <a:gdLst/>
            <a:ahLst/>
            <a:cxnLst/>
            <a:rect l="l" t="t" r="r" b="b"/>
            <a:pathLst>
              <a:path w="364490" h="512445">
                <a:moveTo>
                  <a:pt x="0" y="337629"/>
                </a:moveTo>
                <a:lnTo>
                  <a:pt x="0" y="322236"/>
                </a:lnTo>
                <a:lnTo>
                  <a:pt x="2933" y="314535"/>
                </a:lnTo>
                <a:lnTo>
                  <a:pt x="8810" y="308658"/>
                </a:lnTo>
                <a:lnTo>
                  <a:pt x="18766" y="302052"/>
                </a:lnTo>
                <a:lnTo>
                  <a:pt x="30089" y="299850"/>
                </a:lnTo>
                <a:lnTo>
                  <a:pt x="41410" y="302052"/>
                </a:lnTo>
                <a:lnTo>
                  <a:pt x="51360" y="308658"/>
                </a:lnTo>
                <a:lnTo>
                  <a:pt x="152680" y="409977"/>
                </a:lnTo>
                <a:lnTo>
                  <a:pt x="152680" y="30092"/>
                </a:lnTo>
                <a:lnTo>
                  <a:pt x="155045" y="18378"/>
                </a:lnTo>
                <a:lnTo>
                  <a:pt x="161495" y="8813"/>
                </a:lnTo>
                <a:lnTo>
                  <a:pt x="171060" y="2364"/>
                </a:lnTo>
                <a:lnTo>
                  <a:pt x="182770" y="0"/>
                </a:lnTo>
                <a:lnTo>
                  <a:pt x="194484" y="2364"/>
                </a:lnTo>
                <a:lnTo>
                  <a:pt x="204049" y="8813"/>
                </a:lnTo>
                <a:lnTo>
                  <a:pt x="210496" y="18377"/>
                </a:lnTo>
                <a:lnTo>
                  <a:pt x="212860" y="30090"/>
                </a:lnTo>
                <a:lnTo>
                  <a:pt x="212860" y="408383"/>
                </a:lnTo>
                <a:lnTo>
                  <a:pt x="312587" y="308656"/>
                </a:lnTo>
                <a:lnTo>
                  <a:pt x="322541" y="302050"/>
                </a:lnTo>
                <a:lnTo>
                  <a:pt x="333862" y="299848"/>
                </a:lnTo>
                <a:lnTo>
                  <a:pt x="345183" y="302050"/>
                </a:lnTo>
                <a:lnTo>
                  <a:pt x="355137" y="308656"/>
                </a:lnTo>
                <a:lnTo>
                  <a:pt x="361749" y="318612"/>
                </a:lnTo>
                <a:lnTo>
                  <a:pt x="363953" y="329935"/>
                </a:lnTo>
                <a:lnTo>
                  <a:pt x="361749" y="341256"/>
                </a:lnTo>
                <a:lnTo>
                  <a:pt x="355137" y="351206"/>
                </a:lnTo>
                <a:lnTo>
                  <a:pt x="203244" y="503092"/>
                </a:lnTo>
                <a:lnTo>
                  <a:pt x="193294" y="509703"/>
                </a:lnTo>
                <a:lnTo>
                  <a:pt x="181972" y="511907"/>
                </a:lnTo>
                <a:lnTo>
                  <a:pt x="170649" y="509703"/>
                </a:lnTo>
                <a:lnTo>
                  <a:pt x="160694" y="503092"/>
                </a:lnTo>
                <a:lnTo>
                  <a:pt x="2933" y="345331"/>
                </a:lnTo>
                <a:lnTo>
                  <a:pt x="0" y="337629"/>
                </a:lnTo>
                <a:close/>
              </a:path>
            </a:pathLst>
          </a:custGeom>
          <a:solidFill>
            <a:srgbClr val="EF4522"/>
          </a:solidFill>
        </p:spPr>
        <p:txBody>
          <a:bodyPr wrap="square" lIns="0" tIns="0" rIns="0" bIns="0" rtlCol="0"/>
          <a:lstStyle/>
          <a:p>
            <a:endParaRPr/>
          </a:p>
        </p:txBody>
      </p:sp>
      <p:pic>
        <p:nvPicPr>
          <p:cNvPr id="20" name="object 20"/>
          <p:cNvPicPr/>
          <p:nvPr/>
        </p:nvPicPr>
        <p:blipFill>
          <a:blip r:embed="rId2" cstate="print"/>
          <a:stretch>
            <a:fillRect/>
          </a:stretch>
        </p:blipFill>
        <p:spPr>
          <a:xfrm>
            <a:off x="6605661" y="3173660"/>
            <a:ext cx="5076825" cy="547687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246107" y="0"/>
            <a:ext cx="3800475" cy="542925"/>
          </a:xfrm>
          <a:custGeom>
            <a:avLst/>
            <a:gdLst/>
            <a:ahLst/>
            <a:cxnLst/>
            <a:rect l="l" t="t" r="r" b="b"/>
            <a:pathLst>
              <a:path w="3800475" h="542925">
                <a:moveTo>
                  <a:pt x="3800475" y="542925"/>
                </a:moveTo>
                <a:lnTo>
                  <a:pt x="0" y="542925"/>
                </a:lnTo>
                <a:lnTo>
                  <a:pt x="0" y="0"/>
                </a:lnTo>
                <a:lnTo>
                  <a:pt x="3800475" y="0"/>
                </a:lnTo>
                <a:lnTo>
                  <a:pt x="3800475" y="542925"/>
                </a:lnTo>
                <a:close/>
              </a:path>
            </a:pathLst>
          </a:custGeom>
          <a:solidFill>
            <a:srgbClr val="FF493A"/>
          </a:solidFill>
        </p:spPr>
        <p:txBody>
          <a:bodyPr wrap="square" lIns="0" tIns="0" rIns="0" bIns="0" rtlCol="0"/>
          <a:lstStyle/>
          <a:p>
            <a:endParaRPr/>
          </a:p>
        </p:txBody>
      </p:sp>
      <p:sp>
        <p:nvSpPr>
          <p:cNvPr id="3" name="object 3"/>
          <p:cNvSpPr/>
          <p:nvPr/>
        </p:nvSpPr>
        <p:spPr>
          <a:xfrm>
            <a:off x="7246107" y="9739746"/>
            <a:ext cx="3800475" cy="542925"/>
          </a:xfrm>
          <a:custGeom>
            <a:avLst/>
            <a:gdLst/>
            <a:ahLst/>
            <a:cxnLst/>
            <a:rect l="l" t="t" r="r" b="b"/>
            <a:pathLst>
              <a:path w="3800475" h="542925">
                <a:moveTo>
                  <a:pt x="3800475" y="542925"/>
                </a:moveTo>
                <a:lnTo>
                  <a:pt x="0" y="542925"/>
                </a:lnTo>
                <a:lnTo>
                  <a:pt x="0" y="0"/>
                </a:lnTo>
                <a:lnTo>
                  <a:pt x="3800475" y="0"/>
                </a:lnTo>
                <a:lnTo>
                  <a:pt x="3800475" y="542925"/>
                </a:lnTo>
                <a:close/>
              </a:path>
            </a:pathLst>
          </a:custGeom>
          <a:solidFill>
            <a:srgbClr val="FF493A"/>
          </a:solidFill>
        </p:spPr>
        <p:txBody>
          <a:bodyPr wrap="square" lIns="0" tIns="0" rIns="0" bIns="0" rtlCol="0"/>
          <a:lstStyle/>
          <a:p>
            <a:endParaRPr/>
          </a:p>
        </p:txBody>
      </p:sp>
      <p:sp>
        <p:nvSpPr>
          <p:cNvPr id="5" name="object 5"/>
          <p:cNvSpPr txBox="1"/>
          <p:nvPr/>
        </p:nvSpPr>
        <p:spPr>
          <a:xfrm>
            <a:off x="9448800" y="7803746"/>
            <a:ext cx="8063559" cy="2398395"/>
          </a:xfrm>
          <a:prstGeom prst="rect">
            <a:avLst/>
          </a:prstGeom>
        </p:spPr>
        <p:txBody>
          <a:bodyPr vert="horz" wrap="square" lIns="0" tIns="118745" rIns="0" bIns="0" rtlCol="0">
            <a:spAutoFit/>
          </a:bodyPr>
          <a:lstStyle/>
          <a:p>
            <a:pPr algn="ctr">
              <a:lnSpc>
                <a:spcPct val="100000"/>
              </a:lnSpc>
              <a:spcBef>
                <a:spcPts val="935"/>
              </a:spcBef>
            </a:pPr>
            <a:r>
              <a:rPr sz="2550" b="1" spc="-70" dirty="0">
                <a:solidFill>
                  <a:srgbClr val="FF493A"/>
                </a:solidFill>
                <a:latin typeface="Gill Sans MT"/>
                <a:cs typeface="Gill Sans MT"/>
              </a:rPr>
              <a:t>More</a:t>
            </a:r>
            <a:r>
              <a:rPr sz="2550" b="1" spc="-65" dirty="0">
                <a:solidFill>
                  <a:srgbClr val="FF493A"/>
                </a:solidFill>
                <a:latin typeface="Gill Sans MT"/>
                <a:cs typeface="Gill Sans MT"/>
              </a:rPr>
              <a:t> </a:t>
            </a:r>
            <a:r>
              <a:rPr sz="2550" b="1" spc="-70" dirty="0">
                <a:solidFill>
                  <a:srgbClr val="FF493A"/>
                </a:solidFill>
                <a:latin typeface="Gill Sans MT"/>
                <a:cs typeface="Gill Sans MT"/>
              </a:rPr>
              <a:t>Potent</a:t>
            </a:r>
            <a:endParaRPr sz="2550" dirty="0">
              <a:latin typeface="Gill Sans MT"/>
              <a:cs typeface="Gill Sans MT"/>
            </a:endParaRPr>
          </a:p>
          <a:p>
            <a:pPr marL="12065" marR="5080" algn="ctr">
              <a:lnSpc>
                <a:spcPct val="118600"/>
              </a:lnSpc>
              <a:spcBef>
                <a:spcPts val="270"/>
              </a:spcBef>
            </a:pPr>
            <a:r>
              <a:rPr sz="2550" spc="110" dirty="0">
                <a:solidFill>
                  <a:srgbClr val="FFFFFF"/>
                </a:solidFill>
                <a:latin typeface="Gill Sans MT"/>
                <a:cs typeface="Gill Sans MT"/>
              </a:rPr>
              <a:t>Compared</a:t>
            </a:r>
            <a:r>
              <a:rPr sz="2550" spc="-35" dirty="0">
                <a:solidFill>
                  <a:srgbClr val="FFFFFF"/>
                </a:solidFill>
                <a:latin typeface="Gill Sans MT"/>
                <a:cs typeface="Gill Sans MT"/>
              </a:rPr>
              <a:t> </a:t>
            </a:r>
            <a:r>
              <a:rPr sz="2550" spc="25" dirty="0">
                <a:solidFill>
                  <a:srgbClr val="FFFFFF"/>
                </a:solidFill>
                <a:latin typeface="Gill Sans MT"/>
                <a:cs typeface="Gill Sans MT"/>
              </a:rPr>
              <a:t>to</a:t>
            </a:r>
            <a:r>
              <a:rPr sz="2550" spc="-35" dirty="0">
                <a:solidFill>
                  <a:srgbClr val="FFFFFF"/>
                </a:solidFill>
                <a:latin typeface="Gill Sans MT"/>
                <a:cs typeface="Gill Sans MT"/>
              </a:rPr>
              <a:t> </a:t>
            </a:r>
            <a:r>
              <a:rPr sz="2550" spc="60" dirty="0">
                <a:solidFill>
                  <a:srgbClr val="FFFFFF"/>
                </a:solidFill>
                <a:latin typeface="Gill Sans MT"/>
                <a:cs typeface="Gill Sans MT"/>
              </a:rPr>
              <a:t>heroin,</a:t>
            </a:r>
            <a:r>
              <a:rPr sz="2550" spc="-30" dirty="0">
                <a:solidFill>
                  <a:srgbClr val="FFFFFF"/>
                </a:solidFill>
                <a:latin typeface="Gill Sans MT"/>
                <a:cs typeface="Gill Sans MT"/>
              </a:rPr>
              <a:t> </a:t>
            </a:r>
            <a:r>
              <a:rPr sz="2550" spc="155" dirty="0">
                <a:solidFill>
                  <a:srgbClr val="FFFFFF"/>
                </a:solidFill>
                <a:latin typeface="Gill Sans MT"/>
                <a:cs typeface="Gill Sans MT"/>
              </a:rPr>
              <a:t>fentanyl</a:t>
            </a:r>
            <a:r>
              <a:rPr sz="2550" spc="-35" dirty="0">
                <a:solidFill>
                  <a:srgbClr val="FFFFFF"/>
                </a:solidFill>
                <a:latin typeface="Gill Sans MT"/>
                <a:cs typeface="Gill Sans MT"/>
              </a:rPr>
              <a:t> </a:t>
            </a:r>
            <a:r>
              <a:rPr sz="2550" spc="204" dirty="0">
                <a:solidFill>
                  <a:srgbClr val="FFFFFF"/>
                </a:solidFill>
                <a:latin typeface="Gill Sans MT"/>
                <a:cs typeface="Gill Sans MT"/>
              </a:rPr>
              <a:t>is</a:t>
            </a:r>
            <a:r>
              <a:rPr sz="2550" spc="-35" dirty="0">
                <a:solidFill>
                  <a:srgbClr val="FFFFFF"/>
                </a:solidFill>
                <a:latin typeface="Gill Sans MT"/>
                <a:cs typeface="Gill Sans MT"/>
              </a:rPr>
              <a:t> </a:t>
            </a:r>
            <a:r>
              <a:rPr sz="2550" spc="130" dirty="0">
                <a:solidFill>
                  <a:srgbClr val="FFFFFF"/>
                </a:solidFill>
                <a:latin typeface="Gill Sans MT"/>
                <a:cs typeface="Gill Sans MT"/>
              </a:rPr>
              <a:t>50-100</a:t>
            </a:r>
            <a:r>
              <a:rPr sz="2550" spc="-30" dirty="0">
                <a:solidFill>
                  <a:srgbClr val="FFFFFF"/>
                </a:solidFill>
                <a:latin typeface="Gill Sans MT"/>
                <a:cs typeface="Gill Sans MT"/>
              </a:rPr>
              <a:t> </a:t>
            </a:r>
            <a:r>
              <a:rPr sz="2550" spc="170" dirty="0">
                <a:solidFill>
                  <a:srgbClr val="FFFFFF"/>
                </a:solidFill>
                <a:latin typeface="Gill Sans MT"/>
                <a:cs typeface="Gill Sans MT"/>
              </a:rPr>
              <a:t>times </a:t>
            </a:r>
            <a:r>
              <a:rPr sz="2550" spc="-695" dirty="0">
                <a:solidFill>
                  <a:srgbClr val="FFFFFF"/>
                </a:solidFill>
                <a:latin typeface="Gill Sans MT"/>
                <a:cs typeface="Gill Sans MT"/>
              </a:rPr>
              <a:t> </a:t>
            </a:r>
            <a:r>
              <a:rPr sz="2550" spc="90" dirty="0">
                <a:solidFill>
                  <a:srgbClr val="FFFFFF"/>
                </a:solidFill>
                <a:latin typeface="Gill Sans MT"/>
                <a:cs typeface="Gill Sans MT"/>
              </a:rPr>
              <a:t>more</a:t>
            </a:r>
            <a:r>
              <a:rPr sz="2550" spc="-35" dirty="0">
                <a:solidFill>
                  <a:srgbClr val="FFFFFF"/>
                </a:solidFill>
                <a:latin typeface="Gill Sans MT"/>
                <a:cs typeface="Gill Sans MT"/>
              </a:rPr>
              <a:t> </a:t>
            </a:r>
            <a:r>
              <a:rPr sz="2550" spc="90" dirty="0">
                <a:solidFill>
                  <a:srgbClr val="FFFFFF"/>
                </a:solidFill>
                <a:latin typeface="Gill Sans MT"/>
                <a:cs typeface="Gill Sans MT"/>
              </a:rPr>
              <a:t>potent</a:t>
            </a:r>
            <a:r>
              <a:rPr sz="2550" spc="-30" dirty="0">
                <a:solidFill>
                  <a:srgbClr val="FFFFFF"/>
                </a:solidFill>
                <a:latin typeface="Gill Sans MT"/>
                <a:cs typeface="Gill Sans MT"/>
              </a:rPr>
              <a:t> </a:t>
            </a:r>
            <a:r>
              <a:rPr sz="2550" spc="325" dirty="0">
                <a:solidFill>
                  <a:srgbClr val="FFFFFF"/>
                </a:solidFill>
                <a:latin typeface="Gill Sans MT"/>
                <a:cs typeface="Gill Sans MT"/>
              </a:rPr>
              <a:t>as</a:t>
            </a:r>
            <a:r>
              <a:rPr sz="2550" spc="-30" dirty="0">
                <a:solidFill>
                  <a:srgbClr val="FFFFFF"/>
                </a:solidFill>
                <a:latin typeface="Gill Sans MT"/>
                <a:cs typeface="Gill Sans MT"/>
              </a:rPr>
              <a:t> </a:t>
            </a:r>
            <a:r>
              <a:rPr sz="2550" spc="225" dirty="0">
                <a:solidFill>
                  <a:srgbClr val="FFFFFF"/>
                </a:solidFill>
                <a:latin typeface="Gill Sans MT"/>
                <a:cs typeface="Gill Sans MT"/>
              </a:rPr>
              <a:t>an</a:t>
            </a:r>
            <a:r>
              <a:rPr sz="2550" spc="-30" dirty="0">
                <a:solidFill>
                  <a:srgbClr val="FFFFFF"/>
                </a:solidFill>
                <a:latin typeface="Gill Sans MT"/>
                <a:cs typeface="Gill Sans MT"/>
              </a:rPr>
              <a:t> </a:t>
            </a:r>
            <a:r>
              <a:rPr sz="2550" spc="100" dirty="0">
                <a:solidFill>
                  <a:srgbClr val="FFFFFF"/>
                </a:solidFill>
                <a:latin typeface="Gill Sans MT"/>
                <a:cs typeface="Gill Sans MT"/>
              </a:rPr>
              <a:t>opioid</a:t>
            </a:r>
            <a:endParaRPr sz="2550" dirty="0">
              <a:latin typeface="Gill Sans MT"/>
              <a:cs typeface="Gill Sans MT"/>
            </a:endParaRPr>
          </a:p>
          <a:p>
            <a:pPr marL="173990" marR="166370" algn="ctr">
              <a:lnSpc>
                <a:spcPct val="118600"/>
              </a:lnSpc>
            </a:pPr>
            <a:r>
              <a:rPr sz="2550" spc="140" dirty="0">
                <a:solidFill>
                  <a:srgbClr val="FFFFFF"/>
                </a:solidFill>
                <a:latin typeface="Gill Sans MT"/>
                <a:cs typeface="Gill Sans MT"/>
              </a:rPr>
              <a:t>This</a:t>
            </a:r>
            <a:r>
              <a:rPr sz="2550" spc="-35" dirty="0">
                <a:solidFill>
                  <a:srgbClr val="FFFFFF"/>
                </a:solidFill>
                <a:latin typeface="Gill Sans MT"/>
                <a:cs typeface="Gill Sans MT"/>
              </a:rPr>
              <a:t> </a:t>
            </a:r>
            <a:r>
              <a:rPr sz="2550" spc="185" dirty="0">
                <a:solidFill>
                  <a:srgbClr val="FFFFFF"/>
                </a:solidFill>
                <a:latin typeface="Gill Sans MT"/>
                <a:cs typeface="Gill Sans MT"/>
              </a:rPr>
              <a:t>increases</a:t>
            </a:r>
            <a:r>
              <a:rPr sz="2550" spc="-30" dirty="0">
                <a:solidFill>
                  <a:srgbClr val="FFFFFF"/>
                </a:solidFill>
                <a:latin typeface="Gill Sans MT"/>
                <a:cs typeface="Gill Sans MT"/>
              </a:rPr>
              <a:t> </a:t>
            </a:r>
            <a:r>
              <a:rPr sz="2550" spc="95" dirty="0">
                <a:solidFill>
                  <a:srgbClr val="FFFFFF"/>
                </a:solidFill>
                <a:latin typeface="Gill Sans MT"/>
                <a:cs typeface="Gill Sans MT"/>
              </a:rPr>
              <a:t>the</a:t>
            </a:r>
            <a:r>
              <a:rPr sz="2550" spc="-35" dirty="0">
                <a:solidFill>
                  <a:srgbClr val="FFFFFF"/>
                </a:solidFill>
                <a:latin typeface="Gill Sans MT"/>
                <a:cs typeface="Gill Sans MT"/>
              </a:rPr>
              <a:t> </a:t>
            </a:r>
            <a:r>
              <a:rPr sz="2550" spc="175" dirty="0">
                <a:solidFill>
                  <a:srgbClr val="FFFFFF"/>
                </a:solidFill>
                <a:latin typeface="Gill Sans MT"/>
                <a:cs typeface="Gill Sans MT"/>
              </a:rPr>
              <a:t>margin</a:t>
            </a:r>
            <a:r>
              <a:rPr sz="2550" spc="-30" dirty="0">
                <a:solidFill>
                  <a:srgbClr val="FFFFFF"/>
                </a:solidFill>
                <a:latin typeface="Gill Sans MT"/>
                <a:cs typeface="Gill Sans MT"/>
              </a:rPr>
              <a:t> </a:t>
            </a:r>
            <a:r>
              <a:rPr sz="2550" spc="155" dirty="0">
                <a:solidFill>
                  <a:srgbClr val="FFFFFF"/>
                </a:solidFill>
                <a:latin typeface="Gill Sans MT"/>
                <a:cs typeface="Gill Sans MT"/>
              </a:rPr>
              <a:t>of</a:t>
            </a:r>
            <a:r>
              <a:rPr sz="2550" spc="-35" dirty="0">
                <a:solidFill>
                  <a:srgbClr val="FFFFFF"/>
                </a:solidFill>
                <a:latin typeface="Gill Sans MT"/>
                <a:cs typeface="Gill Sans MT"/>
              </a:rPr>
              <a:t> error</a:t>
            </a:r>
            <a:r>
              <a:rPr sz="2550" spc="-30" dirty="0">
                <a:solidFill>
                  <a:srgbClr val="FFFFFF"/>
                </a:solidFill>
                <a:latin typeface="Gill Sans MT"/>
                <a:cs typeface="Gill Sans MT"/>
              </a:rPr>
              <a:t> </a:t>
            </a:r>
            <a:r>
              <a:rPr sz="2550" spc="120" dirty="0">
                <a:solidFill>
                  <a:srgbClr val="FFFFFF"/>
                </a:solidFill>
                <a:latin typeface="Gill Sans MT"/>
                <a:cs typeface="Gill Sans MT"/>
              </a:rPr>
              <a:t>involved </a:t>
            </a:r>
            <a:r>
              <a:rPr sz="2550" spc="-695" dirty="0">
                <a:solidFill>
                  <a:srgbClr val="FFFFFF"/>
                </a:solidFill>
                <a:latin typeface="Gill Sans MT"/>
                <a:cs typeface="Gill Sans MT"/>
              </a:rPr>
              <a:t> </a:t>
            </a:r>
            <a:r>
              <a:rPr sz="2550" spc="65" dirty="0">
                <a:solidFill>
                  <a:srgbClr val="FFFFFF"/>
                </a:solidFill>
                <a:latin typeface="Gill Sans MT"/>
                <a:cs typeface="Gill Sans MT"/>
              </a:rPr>
              <a:t>for</a:t>
            </a:r>
            <a:r>
              <a:rPr sz="2550" spc="-35" dirty="0">
                <a:solidFill>
                  <a:srgbClr val="FFFFFF"/>
                </a:solidFill>
                <a:latin typeface="Gill Sans MT"/>
                <a:cs typeface="Gill Sans MT"/>
              </a:rPr>
              <a:t> </a:t>
            </a:r>
            <a:r>
              <a:rPr sz="2550" spc="120" dirty="0">
                <a:solidFill>
                  <a:srgbClr val="FFFFFF"/>
                </a:solidFill>
                <a:latin typeface="Gill Sans MT"/>
                <a:cs typeface="Gill Sans MT"/>
              </a:rPr>
              <a:t>overdose</a:t>
            </a:r>
            <a:endParaRPr sz="2550" dirty="0">
              <a:latin typeface="Gill Sans MT"/>
              <a:cs typeface="Gill Sans MT"/>
            </a:endParaRPr>
          </a:p>
        </p:txBody>
      </p:sp>
      <p:sp>
        <p:nvSpPr>
          <p:cNvPr id="6" name="object 6"/>
          <p:cNvSpPr txBox="1"/>
          <p:nvPr/>
        </p:nvSpPr>
        <p:spPr>
          <a:xfrm>
            <a:off x="442287" y="6783899"/>
            <a:ext cx="7272655" cy="2106930"/>
          </a:xfrm>
          <a:prstGeom prst="rect">
            <a:avLst/>
          </a:prstGeom>
        </p:spPr>
        <p:txBody>
          <a:bodyPr vert="horz" wrap="square" lIns="0" tIns="128270" rIns="0" bIns="0" rtlCol="0">
            <a:spAutoFit/>
          </a:bodyPr>
          <a:lstStyle/>
          <a:p>
            <a:pPr algn="ctr">
              <a:lnSpc>
                <a:spcPct val="100000"/>
              </a:lnSpc>
              <a:spcBef>
                <a:spcPts val="1010"/>
              </a:spcBef>
            </a:pPr>
            <a:r>
              <a:rPr sz="2650" b="1" spc="-270" dirty="0">
                <a:solidFill>
                  <a:srgbClr val="FF493A"/>
                </a:solidFill>
                <a:latin typeface="Gill Sans MT"/>
                <a:cs typeface="Gill Sans MT"/>
              </a:rPr>
              <a:t>C</a:t>
            </a:r>
            <a:r>
              <a:rPr sz="2650" b="1" spc="50" dirty="0">
                <a:solidFill>
                  <a:srgbClr val="FF493A"/>
                </a:solidFill>
                <a:latin typeface="Gill Sans MT"/>
                <a:cs typeface="Gill Sans MT"/>
              </a:rPr>
              <a:t>a</a:t>
            </a:r>
            <a:r>
              <a:rPr sz="2650" b="1" spc="-45" dirty="0">
                <a:solidFill>
                  <a:srgbClr val="FF493A"/>
                </a:solidFill>
                <a:latin typeface="Gill Sans MT"/>
                <a:cs typeface="Gill Sans MT"/>
              </a:rPr>
              <a:t>n</a:t>
            </a:r>
            <a:r>
              <a:rPr sz="2650" b="1" spc="-20" dirty="0">
                <a:solidFill>
                  <a:srgbClr val="FF493A"/>
                </a:solidFill>
                <a:latin typeface="Gill Sans MT"/>
                <a:cs typeface="Gill Sans MT"/>
              </a:rPr>
              <a:t> </a:t>
            </a:r>
            <a:r>
              <a:rPr sz="2650" b="1" spc="-120" dirty="0">
                <a:solidFill>
                  <a:srgbClr val="FF493A"/>
                </a:solidFill>
                <a:latin typeface="Gill Sans MT"/>
                <a:cs typeface="Gill Sans MT"/>
              </a:rPr>
              <a:t>B</a:t>
            </a:r>
            <a:r>
              <a:rPr sz="2650" b="1" spc="-15" dirty="0">
                <a:solidFill>
                  <a:srgbClr val="FF493A"/>
                </a:solidFill>
                <a:latin typeface="Gill Sans MT"/>
                <a:cs typeface="Gill Sans MT"/>
              </a:rPr>
              <a:t>e</a:t>
            </a:r>
            <a:r>
              <a:rPr sz="2650" b="1" spc="-20" dirty="0">
                <a:solidFill>
                  <a:srgbClr val="FF493A"/>
                </a:solidFill>
                <a:latin typeface="Gill Sans MT"/>
                <a:cs typeface="Gill Sans MT"/>
              </a:rPr>
              <a:t> </a:t>
            </a:r>
            <a:r>
              <a:rPr sz="2650" b="1" spc="-80" dirty="0">
                <a:solidFill>
                  <a:srgbClr val="FF493A"/>
                </a:solidFill>
                <a:latin typeface="Gill Sans MT"/>
                <a:cs typeface="Gill Sans MT"/>
              </a:rPr>
              <a:t>I</a:t>
            </a:r>
            <a:r>
              <a:rPr sz="2650" b="1" spc="-45" dirty="0">
                <a:solidFill>
                  <a:srgbClr val="FF493A"/>
                </a:solidFill>
                <a:latin typeface="Gill Sans MT"/>
                <a:cs typeface="Gill Sans MT"/>
              </a:rPr>
              <a:t>n</a:t>
            </a:r>
            <a:r>
              <a:rPr sz="2650" b="1" spc="-20" dirty="0">
                <a:solidFill>
                  <a:srgbClr val="FF493A"/>
                </a:solidFill>
                <a:latin typeface="Gill Sans MT"/>
                <a:cs typeface="Gill Sans MT"/>
              </a:rPr>
              <a:t> </a:t>
            </a:r>
            <a:r>
              <a:rPr sz="2650" b="1" spc="-445" dirty="0">
                <a:solidFill>
                  <a:srgbClr val="FF493A"/>
                </a:solidFill>
                <a:latin typeface="Gill Sans MT"/>
                <a:cs typeface="Gill Sans MT"/>
              </a:rPr>
              <a:t>O</a:t>
            </a:r>
            <a:r>
              <a:rPr sz="2650" b="1" spc="-150" dirty="0">
                <a:solidFill>
                  <a:srgbClr val="FF493A"/>
                </a:solidFill>
                <a:latin typeface="Gill Sans MT"/>
                <a:cs typeface="Gill Sans MT"/>
              </a:rPr>
              <a:t>t</a:t>
            </a:r>
            <a:r>
              <a:rPr sz="2650" b="1" spc="-25" dirty="0">
                <a:solidFill>
                  <a:srgbClr val="FF493A"/>
                </a:solidFill>
                <a:latin typeface="Gill Sans MT"/>
                <a:cs typeface="Gill Sans MT"/>
              </a:rPr>
              <a:t>h</a:t>
            </a:r>
            <a:r>
              <a:rPr sz="2650" b="1" spc="10" dirty="0">
                <a:solidFill>
                  <a:srgbClr val="FF493A"/>
                </a:solidFill>
                <a:latin typeface="Gill Sans MT"/>
                <a:cs typeface="Gill Sans MT"/>
              </a:rPr>
              <a:t>e</a:t>
            </a:r>
            <a:r>
              <a:rPr sz="2650" b="1" spc="-215" dirty="0">
                <a:solidFill>
                  <a:srgbClr val="FF493A"/>
                </a:solidFill>
                <a:latin typeface="Gill Sans MT"/>
                <a:cs typeface="Gill Sans MT"/>
              </a:rPr>
              <a:t>r</a:t>
            </a:r>
            <a:r>
              <a:rPr sz="2650" b="1" spc="-20" dirty="0">
                <a:solidFill>
                  <a:srgbClr val="FF493A"/>
                </a:solidFill>
                <a:latin typeface="Gill Sans MT"/>
                <a:cs typeface="Gill Sans MT"/>
              </a:rPr>
              <a:t> </a:t>
            </a:r>
            <a:r>
              <a:rPr sz="2650" b="1" spc="-360" dirty="0">
                <a:solidFill>
                  <a:srgbClr val="FF493A"/>
                </a:solidFill>
                <a:latin typeface="Gill Sans MT"/>
                <a:cs typeface="Gill Sans MT"/>
              </a:rPr>
              <a:t>D</a:t>
            </a:r>
            <a:r>
              <a:rPr sz="2650" b="1" spc="-190" dirty="0">
                <a:solidFill>
                  <a:srgbClr val="FF493A"/>
                </a:solidFill>
                <a:latin typeface="Gill Sans MT"/>
                <a:cs typeface="Gill Sans MT"/>
              </a:rPr>
              <a:t>r</a:t>
            </a:r>
            <a:r>
              <a:rPr sz="2650" b="1" spc="-25" dirty="0">
                <a:solidFill>
                  <a:srgbClr val="FF493A"/>
                </a:solidFill>
                <a:latin typeface="Gill Sans MT"/>
                <a:cs typeface="Gill Sans MT"/>
              </a:rPr>
              <a:t>u</a:t>
            </a:r>
            <a:r>
              <a:rPr sz="2650" b="1" spc="114" dirty="0">
                <a:solidFill>
                  <a:srgbClr val="FF493A"/>
                </a:solidFill>
                <a:latin typeface="Gill Sans MT"/>
                <a:cs typeface="Gill Sans MT"/>
              </a:rPr>
              <a:t>g</a:t>
            </a:r>
            <a:r>
              <a:rPr sz="2650" b="1" spc="245" dirty="0">
                <a:solidFill>
                  <a:srgbClr val="FF493A"/>
                </a:solidFill>
                <a:latin typeface="Gill Sans MT"/>
                <a:cs typeface="Gill Sans MT"/>
              </a:rPr>
              <a:t>s</a:t>
            </a:r>
            <a:endParaRPr sz="2650" dirty="0">
              <a:latin typeface="Gill Sans MT"/>
              <a:cs typeface="Gill Sans MT"/>
            </a:endParaRPr>
          </a:p>
          <a:p>
            <a:pPr marL="12700" marR="5080" indent="-635" algn="ctr">
              <a:lnSpc>
                <a:spcPct val="128800"/>
              </a:lnSpc>
            </a:pPr>
            <a:r>
              <a:rPr sz="2650" spc="170" dirty="0">
                <a:solidFill>
                  <a:srgbClr val="FFFFFF"/>
                </a:solidFill>
                <a:latin typeface="Gill Sans MT"/>
                <a:cs typeface="Gill Sans MT"/>
              </a:rPr>
              <a:t>Fentanyl </a:t>
            </a:r>
            <a:r>
              <a:rPr sz="2650" spc="225" dirty="0">
                <a:solidFill>
                  <a:srgbClr val="FFFFFF"/>
                </a:solidFill>
                <a:latin typeface="Gill Sans MT"/>
                <a:cs typeface="Gill Sans MT"/>
              </a:rPr>
              <a:t>is </a:t>
            </a:r>
            <a:r>
              <a:rPr sz="2650" spc="145" dirty="0">
                <a:solidFill>
                  <a:srgbClr val="FFFFFF"/>
                </a:solidFill>
                <a:latin typeface="Gill Sans MT"/>
                <a:cs typeface="Gill Sans MT"/>
              </a:rPr>
              <a:t>often </a:t>
            </a:r>
            <a:r>
              <a:rPr sz="2650" spc="175" dirty="0">
                <a:solidFill>
                  <a:srgbClr val="FFFFFF"/>
                </a:solidFill>
                <a:latin typeface="Gill Sans MT"/>
                <a:cs typeface="Gill Sans MT"/>
              </a:rPr>
              <a:t>found </a:t>
            </a:r>
            <a:r>
              <a:rPr sz="2650" spc="120" dirty="0">
                <a:solidFill>
                  <a:srgbClr val="FFFFFF"/>
                </a:solidFill>
                <a:latin typeface="Gill Sans MT"/>
                <a:cs typeface="Gill Sans MT"/>
              </a:rPr>
              <a:t>in </a:t>
            </a:r>
            <a:r>
              <a:rPr sz="2650" spc="100" dirty="0">
                <a:solidFill>
                  <a:srgbClr val="FFFFFF"/>
                </a:solidFill>
                <a:latin typeface="Gill Sans MT"/>
                <a:cs typeface="Gill Sans MT"/>
              </a:rPr>
              <a:t>street </a:t>
            </a:r>
            <a:r>
              <a:rPr sz="2650" spc="210" dirty="0">
                <a:solidFill>
                  <a:srgbClr val="FFFFFF"/>
                </a:solidFill>
                <a:latin typeface="Gill Sans MT"/>
                <a:cs typeface="Gill Sans MT"/>
              </a:rPr>
              <a:t>supplies </a:t>
            </a:r>
            <a:r>
              <a:rPr sz="2650" spc="175" dirty="0">
                <a:solidFill>
                  <a:srgbClr val="FFFFFF"/>
                </a:solidFill>
                <a:latin typeface="Gill Sans MT"/>
                <a:cs typeface="Gill Sans MT"/>
              </a:rPr>
              <a:t>of </a:t>
            </a:r>
            <a:r>
              <a:rPr sz="2650" spc="180" dirty="0">
                <a:solidFill>
                  <a:srgbClr val="FFFFFF"/>
                </a:solidFill>
                <a:latin typeface="Gill Sans MT"/>
                <a:cs typeface="Gill Sans MT"/>
              </a:rPr>
              <a:t> </a:t>
            </a:r>
            <a:r>
              <a:rPr sz="2650" spc="90" dirty="0">
                <a:solidFill>
                  <a:srgbClr val="FFFFFF"/>
                </a:solidFill>
                <a:latin typeface="Gill Sans MT"/>
                <a:cs typeface="Gill Sans MT"/>
              </a:rPr>
              <a:t>heroin</a:t>
            </a:r>
            <a:r>
              <a:rPr sz="2650" spc="-25" dirty="0">
                <a:solidFill>
                  <a:srgbClr val="FFFFFF"/>
                </a:solidFill>
                <a:latin typeface="Gill Sans MT"/>
                <a:cs typeface="Gill Sans MT"/>
              </a:rPr>
              <a:t> </a:t>
            </a:r>
            <a:r>
              <a:rPr sz="2650" spc="120" dirty="0">
                <a:solidFill>
                  <a:srgbClr val="FFFFFF"/>
                </a:solidFill>
                <a:latin typeface="Gill Sans MT"/>
                <a:cs typeface="Gill Sans MT"/>
              </a:rPr>
              <a:t>in</a:t>
            </a:r>
            <a:r>
              <a:rPr sz="2650" spc="-20" dirty="0">
                <a:solidFill>
                  <a:srgbClr val="FFFFFF"/>
                </a:solidFill>
                <a:latin typeface="Gill Sans MT"/>
                <a:cs typeface="Gill Sans MT"/>
              </a:rPr>
              <a:t> </a:t>
            </a:r>
            <a:r>
              <a:rPr sz="2650" spc="240" dirty="0">
                <a:solidFill>
                  <a:srgbClr val="FFFFFF"/>
                </a:solidFill>
                <a:latin typeface="Gill Sans MT"/>
                <a:cs typeface="Gill Sans MT"/>
              </a:rPr>
              <a:t>many</a:t>
            </a:r>
            <a:r>
              <a:rPr sz="2650" spc="-20" dirty="0">
                <a:solidFill>
                  <a:srgbClr val="FFFFFF"/>
                </a:solidFill>
                <a:latin typeface="Gill Sans MT"/>
                <a:cs typeface="Gill Sans MT"/>
              </a:rPr>
              <a:t> </a:t>
            </a:r>
            <a:r>
              <a:rPr sz="2650" spc="135" dirty="0">
                <a:solidFill>
                  <a:srgbClr val="FFFFFF"/>
                </a:solidFill>
                <a:latin typeface="Gill Sans MT"/>
                <a:cs typeface="Gill Sans MT"/>
              </a:rPr>
              <a:t>cities,</a:t>
            </a:r>
            <a:r>
              <a:rPr sz="2650" spc="-15" dirty="0">
                <a:solidFill>
                  <a:srgbClr val="FFFFFF"/>
                </a:solidFill>
                <a:latin typeface="Gill Sans MT"/>
                <a:cs typeface="Gill Sans MT"/>
              </a:rPr>
              <a:t> </a:t>
            </a:r>
            <a:r>
              <a:rPr sz="2650" spc="225" dirty="0">
                <a:solidFill>
                  <a:srgbClr val="FFFFFF"/>
                </a:solidFill>
                <a:latin typeface="Gill Sans MT"/>
                <a:cs typeface="Gill Sans MT"/>
              </a:rPr>
              <a:t>and</a:t>
            </a:r>
            <a:r>
              <a:rPr sz="2650" spc="-20" dirty="0">
                <a:solidFill>
                  <a:srgbClr val="FFFFFF"/>
                </a:solidFill>
                <a:latin typeface="Gill Sans MT"/>
                <a:cs typeface="Gill Sans MT"/>
              </a:rPr>
              <a:t> </a:t>
            </a:r>
            <a:r>
              <a:rPr sz="2650" spc="254" dirty="0">
                <a:solidFill>
                  <a:srgbClr val="FFFFFF"/>
                </a:solidFill>
                <a:latin typeface="Gill Sans MT"/>
                <a:cs typeface="Gill Sans MT"/>
              </a:rPr>
              <a:t>can</a:t>
            </a:r>
            <a:r>
              <a:rPr sz="2650" spc="-20" dirty="0">
                <a:solidFill>
                  <a:srgbClr val="FFFFFF"/>
                </a:solidFill>
                <a:latin typeface="Gill Sans MT"/>
                <a:cs typeface="Gill Sans MT"/>
              </a:rPr>
              <a:t> </a:t>
            </a:r>
            <a:r>
              <a:rPr sz="2650" spc="175" dirty="0">
                <a:solidFill>
                  <a:srgbClr val="FFFFFF"/>
                </a:solidFill>
                <a:latin typeface="Gill Sans MT"/>
                <a:cs typeface="Gill Sans MT"/>
              </a:rPr>
              <a:t>be</a:t>
            </a:r>
            <a:r>
              <a:rPr sz="2650" spc="-20" dirty="0">
                <a:solidFill>
                  <a:srgbClr val="FFFFFF"/>
                </a:solidFill>
                <a:latin typeface="Gill Sans MT"/>
                <a:cs typeface="Gill Sans MT"/>
              </a:rPr>
              <a:t> </a:t>
            </a:r>
            <a:r>
              <a:rPr sz="2650" spc="175" dirty="0">
                <a:solidFill>
                  <a:srgbClr val="FFFFFF"/>
                </a:solidFill>
                <a:latin typeface="Gill Sans MT"/>
                <a:cs typeface="Gill Sans MT"/>
              </a:rPr>
              <a:t>found</a:t>
            </a:r>
            <a:r>
              <a:rPr sz="2650" spc="-20" dirty="0">
                <a:solidFill>
                  <a:srgbClr val="FFFFFF"/>
                </a:solidFill>
                <a:latin typeface="Gill Sans MT"/>
                <a:cs typeface="Gill Sans MT"/>
              </a:rPr>
              <a:t> </a:t>
            </a:r>
            <a:r>
              <a:rPr sz="2650" spc="120" dirty="0">
                <a:solidFill>
                  <a:srgbClr val="FFFFFF"/>
                </a:solidFill>
                <a:latin typeface="Gill Sans MT"/>
                <a:cs typeface="Gill Sans MT"/>
              </a:rPr>
              <a:t>in</a:t>
            </a:r>
            <a:r>
              <a:rPr sz="2650" spc="-20" dirty="0">
                <a:solidFill>
                  <a:srgbClr val="FFFFFF"/>
                </a:solidFill>
                <a:latin typeface="Gill Sans MT"/>
                <a:cs typeface="Gill Sans MT"/>
              </a:rPr>
              <a:t> </a:t>
            </a:r>
            <a:r>
              <a:rPr sz="2650" spc="130" dirty="0">
                <a:solidFill>
                  <a:srgbClr val="FFFFFF"/>
                </a:solidFill>
                <a:latin typeface="Gill Sans MT"/>
                <a:cs typeface="Gill Sans MT"/>
              </a:rPr>
              <a:t>trace </a:t>
            </a:r>
            <a:r>
              <a:rPr sz="2650" spc="-720" dirty="0">
                <a:solidFill>
                  <a:srgbClr val="FFFFFF"/>
                </a:solidFill>
                <a:latin typeface="Gill Sans MT"/>
                <a:cs typeface="Gill Sans MT"/>
              </a:rPr>
              <a:t> </a:t>
            </a:r>
            <a:r>
              <a:rPr sz="2650" spc="215" dirty="0">
                <a:solidFill>
                  <a:srgbClr val="FFFFFF"/>
                </a:solidFill>
                <a:latin typeface="Gill Sans MT"/>
                <a:cs typeface="Gill Sans MT"/>
              </a:rPr>
              <a:t>amounts</a:t>
            </a:r>
            <a:r>
              <a:rPr sz="2650" spc="-30" dirty="0">
                <a:solidFill>
                  <a:srgbClr val="FFFFFF"/>
                </a:solidFill>
                <a:latin typeface="Gill Sans MT"/>
                <a:cs typeface="Gill Sans MT"/>
              </a:rPr>
              <a:t> </a:t>
            </a:r>
            <a:r>
              <a:rPr sz="2650" spc="120" dirty="0">
                <a:solidFill>
                  <a:srgbClr val="FFFFFF"/>
                </a:solidFill>
                <a:latin typeface="Gill Sans MT"/>
                <a:cs typeface="Gill Sans MT"/>
              </a:rPr>
              <a:t>in</a:t>
            </a:r>
            <a:r>
              <a:rPr sz="2650" spc="-25" dirty="0">
                <a:solidFill>
                  <a:srgbClr val="FFFFFF"/>
                </a:solidFill>
                <a:latin typeface="Gill Sans MT"/>
                <a:cs typeface="Gill Sans MT"/>
              </a:rPr>
              <a:t> </a:t>
            </a:r>
            <a:r>
              <a:rPr sz="2650" spc="60" dirty="0">
                <a:solidFill>
                  <a:srgbClr val="FFFFFF"/>
                </a:solidFill>
                <a:latin typeface="Gill Sans MT"/>
                <a:cs typeface="Gill Sans MT"/>
              </a:rPr>
              <a:t>other</a:t>
            </a:r>
            <a:r>
              <a:rPr sz="2650" spc="-30" dirty="0">
                <a:solidFill>
                  <a:srgbClr val="FFFFFF"/>
                </a:solidFill>
                <a:latin typeface="Gill Sans MT"/>
                <a:cs typeface="Gill Sans MT"/>
              </a:rPr>
              <a:t> </a:t>
            </a:r>
            <a:r>
              <a:rPr sz="2650" spc="150" dirty="0">
                <a:solidFill>
                  <a:srgbClr val="FFFFFF"/>
                </a:solidFill>
                <a:latin typeface="Gill Sans MT"/>
                <a:cs typeface="Gill Sans MT"/>
              </a:rPr>
              <a:t>drug</a:t>
            </a:r>
            <a:r>
              <a:rPr sz="2650" spc="-25" dirty="0">
                <a:solidFill>
                  <a:srgbClr val="FFFFFF"/>
                </a:solidFill>
                <a:latin typeface="Gill Sans MT"/>
                <a:cs typeface="Gill Sans MT"/>
              </a:rPr>
              <a:t> </a:t>
            </a:r>
            <a:r>
              <a:rPr sz="2650" spc="210" dirty="0">
                <a:solidFill>
                  <a:srgbClr val="FFFFFF"/>
                </a:solidFill>
                <a:latin typeface="Gill Sans MT"/>
                <a:cs typeface="Gill Sans MT"/>
              </a:rPr>
              <a:t>supplies</a:t>
            </a:r>
            <a:r>
              <a:rPr sz="2650" spc="-25" dirty="0">
                <a:solidFill>
                  <a:srgbClr val="FFFFFF"/>
                </a:solidFill>
                <a:latin typeface="Gill Sans MT"/>
                <a:cs typeface="Gill Sans MT"/>
              </a:rPr>
              <a:t> </a:t>
            </a:r>
            <a:r>
              <a:rPr sz="2650" spc="355" dirty="0">
                <a:solidFill>
                  <a:srgbClr val="FFFFFF"/>
                </a:solidFill>
                <a:latin typeface="Gill Sans MT"/>
                <a:cs typeface="Gill Sans MT"/>
              </a:rPr>
              <a:t>as</a:t>
            </a:r>
            <a:r>
              <a:rPr sz="2650" spc="-30" dirty="0">
                <a:solidFill>
                  <a:srgbClr val="FFFFFF"/>
                </a:solidFill>
                <a:latin typeface="Gill Sans MT"/>
                <a:cs typeface="Gill Sans MT"/>
              </a:rPr>
              <a:t> </a:t>
            </a:r>
            <a:r>
              <a:rPr sz="2650" spc="114" dirty="0">
                <a:solidFill>
                  <a:srgbClr val="FFFFFF"/>
                </a:solidFill>
                <a:latin typeface="Gill Sans MT"/>
                <a:cs typeface="Gill Sans MT"/>
              </a:rPr>
              <a:t>well</a:t>
            </a:r>
            <a:endParaRPr sz="2650" dirty="0">
              <a:latin typeface="Gill Sans MT"/>
              <a:cs typeface="Gill Sans MT"/>
            </a:endParaRPr>
          </a:p>
        </p:txBody>
      </p:sp>
      <p:sp>
        <p:nvSpPr>
          <p:cNvPr id="7" name="object 7"/>
          <p:cNvSpPr txBox="1"/>
          <p:nvPr/>
        </p:nvSpPr>
        <p:spPr>
          <a:xfrm>
            <a:off x="533400" y="2189487"/>
            <a:ext cx="7089775" cy="4302760"/>
          </a:xfrm>
          <a:prstGeom prst="rect">
            <a:avLst/>
          </a:prstGeom>
        </p:spPr>
        <p:txBody>
          <a:bodyPr vert="horz" wrap="square" lIns="0" tIns="128270" rIns="0" bIns="0" rtlCol="0">
            <a:spAutoFit/>
          </a:bodyPr>
          <a:lstStyle/>
          <a:p>
            <a:pPr algn="ctr">
              <a:lnSpc>
                <a:spcPct val="100000"/>
              </a:lnSpc>
              <a:spcBef>
                <a:spcPts val="1010"/>
              </a:spcBef>
            </a:pPr>
            <a:r>
              <a:rPr sz="2650" b="1" spc="-725" dirty="0">
                <a:solidFill>
                  <a:srgbClr val="FF493A"/>
                </a:solidFill>
                <a:latin typeface="Gill Sans MT"/>
                <a:cs typeface="Gill Sans MT"/>
              </a:rPr>
              <a:t>W</a:t>
            </a:r>
            <a:r>
              <a:rPr sz="2650" b="1" spc="-25" dirty="0">
                <a:solidFill>
                  <a:srgbClr val="FF493A"/>
                </a:solidFill>
                <a:latin typeface="Gill Sans MT"/>
                <a:cs typeface="Gill Sans MT"/>
              </a:rPr>
              <a:t>h</a:t>
            </a:r>
            <a:r>
              <a:rPr sz="2650" b="1" spc="50" dirty="0">
                <a:solidFill>
                  <a:srgbClr val="FF493A"/>
                </a:solidFill>
                <a:latin typeface="Gill Sans MT"/>
                <a:cs typeface="Gill Sans MT"/>
              </a:rPr>
              <a:t>a</a:t>
            </a:r>
            <a:r>
              <a:rPr sz="2650" b="1" spc="-175" dirty="0">
                <a:solidFill>
                  <a:srgbClr val="FF493A"/>
                </a:solidFill>
                <a:latin typeface="Gill Sans MT"/>
                <a:cs typeface="Gill Sans MT"/>
              </a:rPr>
              <a:t>t</a:t>
            </a:r>
            <a:r>
              <a:rPr sz="2650" b="1" spc="-20" dirty="0">
                <a:solidFill>
                  <a:srgbClr val="FF493A"/>
                </a:solidFill>
                <a:latin typeface="Gill Sans MT"/>
                <a:cs typeface="Gill Sans MT"/>
              </a:rPr>
              <a:t> </a:t>
            </a:r>
            <a:r>
              <a:rPr sz="2650" b="1" spc="15" dirty="0">
                <a:solidFill>
                  <a:srgbClr val="FF493A"/>
                </a:solidFill>
                <a:latin typeface="Gill Sans MT"/>
                <a:cs typeface="Gill Sans MT"/>
              </a:rPr>
              <a:t>i</a:t>
            </a:r>
            <a:r>
              <a:rPr sz="2650" b="1" spc="245" dirty="0">
                <a:solidFill>
                  <a:srgbClr val="FF493A"/>
                </a:solidFill>
                <a:latin typeface="Gill Sans MT"/>
                <a:cs typeface="Gill Sans MT"/>
              </a:rPr>
              <a:t>s</a:t>
            </a:r>
            <a:r>
              <a:rPr sz="2650" b="1" spc="-20" dirty="0">
                <a:solidFill>
                  <a:srgbClr val="FF493A"/>
                </a:solidFill>
                <a:latin typeface="Gill Sans MT"/>
                <a:cs typeface="Gill Sans MT"/>
              </a:rPr>
              <a:t> </a:t>
            </a:r>
            <a:r>
              <a:rPr sz="2650" b="1" spc="-110" dirty="0">
                <a:solidFill>
                  <a:srgbClr val="FF493A"/>
                </a:solidFill>
                <a:latin typeface="Gill Sans MT"/>
                <a:cs typeface="Gill Sans MT"/>
              </a:rPr>
              <a:t>F</a:t>
            </a:r>
            <a:r>
              <a:rPr sz="2650" b="1" spc="10" dirty="0">
                <a:solidFill>
                  <a:srgbClr val="FF493A"/>
                </a:solidFill>
                <a:latin typeface="Gill Sans MT"/>
                <a:cs typeface="Gill Sans MT"/>
              </a:rPr>
              <a:t>e</a:t>
            </a:r>
            <a:r>
              <a:rPr sz="2650" b="1" spc="-20" dirty="0">
                <a:solidFill>
                  <a:srgbClr val="FF493A"/>
                </a:solidFill>
                <a:latin typeface="Gill Sans MT"/>
                <a:cs typeface="Gill Sans MT"/>
              </a:rPr>
              <a:t>n</a:t>
            </a:r>
            <a:r>
              <a:rPr sz="2650" b="1" spc="-150" dirty="0">
                <a:solidFill>
                  <a:srgbClr val="FF493A"/>
                </a:solidFill>
                <a:latin typeface="Gill Sans MT"/>
                <a:cs typeface="Gill Sans MT"/>
              </a:rPr>
              <a:t>t</a:t>
            </a:r>
            <a:r>
              <a:rPr sz="2650" b="1" spc="50" dirty="0">
                <a:solidFill>
                  <a:srgbClr val="FF493A"/>
                </a:solidFill>
                <a:latin typeface="Gill Sans MT"/>
                <a:cs typeface="Gill Sans MT"/>
              </a:rPr>
              <a:t>a</a:t>
            </a:r>
            <a:r>
              <a:rPr sz="2650" b="1" spc="-20" dirty="0">
                <a:solidFill>
                  <a:srgbClr val="FF493A"/>
                </a:solidFill>
                <a:latin typeface="Gill Sans MT"/>
                <a:cs typeface="Gill Sans MT"/>
              </a:rPr>
              <a:t>n</a:t>
            </a:r>
            <a:r>
              <a:rPr sz="2650" b="1" spc="15" dirty="0">
                <a:solidFill>
                  <a:srgbClr val="FF493A"/>
                </a:solidFill>
                <a:latin typeface="Gill Sans MT"/>
                <a:cs typeface="Gill Sans MT"/>
              </a:rPr>
              <a:t>yl</a:t>
            </a:r>
            <a:r>
              <a:rPr sz="2650" b="1" spc="335" dirty="0">
                <a:solidFill>
                  <a:srgbClr val="FF493A"/>
                </a:solidFill>
                <a:latin typeface="Gill Sans MT"/>
                <a:cs typeface="Gill Sans MT"/>
              </a:rPr>
              <a:t>?</a:t>
            </a:r>
            <a:endParaRPr sz="2650" dirty="0">
              <a:latin typeface="Gill Sans MT"/>
              <a:cs typeface="Gill Sans MT"/>
            </a:endParaRPr>
          </a:p>
          <a:p>
            <a:pPr marL="12700" marR="5080" algn="ctr">
              <a:lnSpc>
                <a:spcPct val="128800"/>
              </a:lnSpc>
            </a:pPr>
            <a:r>
              <a:rPr sz="2650" spc="170" dirty="0">
                <a:solidFill>
                  <a:srgbClr val="FFFFFF"/>
                </a:solidFill>
                <a:latin typeface="Gill Sans MT"/>
                <a:cs typeface="Gill Sans MT"/>
              </a:rPr>
              <a:t>Fentanyl</a:t>
            </a:r>
            <a:r>
              <a:rPr sz="2650" spc="-30" dirty="0">
                <a:solidFill>
                  <a:srgbClr val="FFFFFF"/>
                </a:solidFill>
                <a:latin typeface="Gill Sans MT"/>
                <a:cs typeface="Gill Sans MT"/>
              </a:rPr>
              <a:t> </a:t>
            </a:r>
            <a:r>
              <a:rPr sz="2650" spc="225" dirty="0">
                <a:solidFill>
                  <a:srgbClr val="FFFFFF"/>
                </a:solidFill>
                <a:latin typeface="Gill Sans MT"/>
                <a:cs typeface="Gill Sans MT"/>
              </a:rPr>
              <a:t>is</a:t>
            </a:r>
            <a:r>
              <a:rPr sz="2650" spc="-30" dirty="0">
                <a:solidFill>
                  <a:srgbClr val="FFFFFF"/>
                </a:solidFill>
                <a:latin typeface="Gill Sans MT"/>
                <a:cs typeface="Gill Sans MT"/>
              </a:rPr>
              <a:t> </a:t>
            </a:r>
            <a:r>
              <a:rPr sz="2650" spc="325" dirty="0">
                <a:solidFill>
                  <a:srgbClr val="FFFFFF"/>
                </a:solidFill>
                <a:latin typeface="Gill Sans MT"/>
                <a:cs typeface="Gill Sans MT"/>
              </a:rPr>
              <a:t>a</a:t>
            </a:r>
            <a:r>
              <a:rPr sz="2650" spc="-30" dirty="0">
                <a:solidFill>
                  <a:srgbClr val="FFFFFF"/>
                </a:solidFill>
                <a:latin typeface="Gill Sans MT"/>
                <a:cs typeface="Gill Sans MT"/>
              </a:rPr>
              <a:t> </a:t>
            </a:r>
            <a:r>
              <a:rPr sz="2650" spc="155" dirty="0">
                <a:solidFill>
                  <a:srgbClr val="FFFFFF"/>
                </a:solidFill>
                <a:latin typeface="Gill Sans MT"/>
                <a:cs typeface="Gill Sans MT"/>
              </a:rPr>
              <a:t>synthetic</a:t>
            </a:r>
            <a:r>
              <a:rPr sz="2650" spc="-30" dirty="0">
                <a:solidFill>
                  <a:srgbClr val="FFFFFF"/>
                </a:solidFill>
                <a:latin typeface="Gill Sans MT"/>
                <a:cs typeface="Gill Sans MT"/>
              </a:rPr>
              <a:t> </a:t>
            </a:r>
            <a:r>
              <a:rPr sz="2650" spc="120" dirty="0">
                <a:solidFill>
                  <a:srgbClr val="FFFFFF"/>
                </a:solidFill>
                <a:latin typeface="Gill Sans MT"/>
                <a:cs typeface="Gill Sans MT"/>
              </a:rPr>
              <a:t>opioid</a:t>
            </a:r>
            <a:r>
              <a:rPr sz="2650" spc="-35" dirty="0">
                <a:solidFill>
                  <a:srgbClr val="FFFFFF"/>
                </a:solidFill>
                <a:latin typeface="Gill Sans MT"/>
                <a:cs typeface="Gill Sans MT"/>
              </a:rPr>
              <a:t> </a:t>
            </a:r>
            <a:r>
              <a:rPr sz="2650" spc="225" dirty="0">
                <a:solidFill>
                  <a:srgbClr val="FFFFFF"/>
                </a:solidFill>
                <a:latin typeface="Gill Sans MT"/>
                <a:cs typeface="Gill Sans MT"/>
              </a:rPr>
              <a:t>and</a:t>
            </a:r>
            <a:r>
              <a:rPr sz="2650" spc="-30" dirty="0">
                <a:solidFill>
                  <a:srgbClr val="FFFFFF"/>
                </a:solidFill>
                <a:latin typeface="Gill Sans MT"/>
                <a:cs typeface="Gill Sans MT"/>
              </a:rPr>
              <a:t> </a:t>
            </a:r>
            <a:r>
              <a:rPr sz="2650" spc="120" dirty="0">
                <a:solidFill>
                  <a:srgbClr val="FFFFFF"/>
                </a:solidFill>
                <a:latin typeface="Gill Sans MT"/>
                <a:cs typeface="Gill Sans MT"/>
              </a:rPr>
              <a:t>prescription </a:t>
            </a:r>
            <a:r>
              <a:rPr sz="2650" spc="-720" dirty="0">
                <a:solidFill>
                  <a:srgbClr val="FFFFFF"/>
                </a:solidFill>
                <a:latin typeface="Gill Sans MT"/>
                <a:cs typeface="Gill Sans MT"/>
              </a:rPr>
              <a:t> </a:t>
            </a:r>
            <a:r>
              <a:rPr sz="2650" spc="175" dirty="0">
                <a:solidFill>
                  <a:srgbClr val="FFFFFF"/>
                </a:solidFill>
                <a:latin typeface="Gill Sans MT"/>
                <a:cs typeface="Gill Sans MT"/>
              </a:rPr>
              <a:t>medication</a:t>
            </a:r>
            <a:endParaRPr sz="2650" dirty="0">
              <a:latin typeface="Gill Sans MT"/>
              <a:cs typeface="Gill Sans MT"/>
            </a:endParaRPr>
          </a:p>
          <a:p>
            <a:pPr marL="151765" marR="144145" algn="ctr">
              <a:lnSpc>
                <a:spcPct val="128800"/>
              </a:lnSpc>
            </a:pPr>
            <a:r>
              <a:rPr sz="2650" spc="120" dirty="0">
                <a:solidFill>
                  <a:srgbClr val="FFFFFF"/>
                </a:solidFill>
                <a:latin typeface="Gill Sans MT"/>
                <a:cs typeface="Gill Sans MT"/>
              </a:rPr>
              <a:t>In</a:t>
            </a:r>
            <a:r>
              <a:rPr sz="2650" spc="-30" dirty="0">
                <a:solidFill>
                  <a:srgbClr val="FFFFFF"/>
                </a:solidFill>
                <a:latin typeface="Gill Sans MT"/>
                <a:cs typeface="Gill Sans MT"/>
              </a:rPr>
              <a:t> </a:t>
            </a:r>
            <a:r>
              <a:rPr sz="2650" spc="110" dirty="0">
                <a:solidFill>
                  <a:srgbClr val="FFFFFF"/>
                </a:solidFill>
                <a:latin typeface="Gill Sans MT"/>
                <a:cs typeface="Gill Sans MT"/>
              </a:rPr>
              <a:t>recent</a:t>
            </a:r>
            <a:r>
              <a:rPr sz="2650" spc="-30" dirty="0">
                <a:solidFill>
                  <a:srgbClr val="FFFFFF"/>
                </a:solidFill>
                <a:latin typeface="Gill Sans MT"/>
                <a:cs typeface="Gill Sans MT"/>
              </a:rPr>
              <a:t> </a:t>
            </a:r>
            <a:r>
              <a:rPr sz="2650" spc="145" dirty="0">
                <a:solidFill>
                  <a:srgbClr val="FFFFFF"/>
                </a:solidFill>
                <a:latin typeface="Gill Sans MT"/>
                <a:cs typeface="Gill Sans MT"/>
              </a:rPr>
              <a:t>years,</a:t>
            </a:r>
            <a:r>
              <a:rPr sz="2650" spc="-25" dirty="0">
                <a:solidFill>
                  <a:srgbClr val="FFFFFF"/>
                </a:solidFill>
                <a:latin typeface="Gill Sans MT"/>
                <a:cs typeface="Gill Sans MT"/>
              </a:rPr>
              <a:t> </a:t>
            </a:r>
            <a:r>
              <a:rPr sz="2650" spc="40" dirty="0">
                <a:solidFill>
                  <a:srgbClr val="FFFFFF"/>
                </a:solidFill>
                <a:latin typeface="Gill Sans MT"/>
                <a:cs typeface="Gill Sans MT"/>
              </a:rPr>
              <a:t>it</a:t>
            </a:r>
            <a:r>
              <a:rPr sz="2650" spc="-25" dirty="0">
                <a:solidFill>
                  <a:srgbClr val="FFFFFF"/>
                </a:solidFill>
                <a:latin typeface="Gill Sans MT"/>
                <a:cs typeface="Gill Sans MT"/>
              </a:rPr>
              <a:t> </a:t>
            </a:r>
            <a:r>
              <a:rPr sz="2650" spc="295" dirty="0">
                <a:solidFill>
                  <a:srgbClr val="FFFFFF"/>
                </a:solidFill>
                <a:latin typeface="Gill Sans MT"/>
                <a:cs typeface="Gill Sans MT"/>
              </a:rPr>
              <a:t>has</a:t>
            </a:r>
            <a:r>
              <a:rPr sz="2650" spc="-30" dirty="0">
                <a:solidFill>
                  <a:srgbClr val="FFFFFF"/>
                </a:solidFill>
                <a:latin typeface="Gill Sans MT"/>
                <a:cs typeface="Gill Sans MT"/>
              </a:rPr>
              <a:t> </a:t>
            </a:r>
            <a:r>
              <a:rPr sz="2650" spc="200" dirty="0">
                <a:solidFill>
                  <a:srgbClr val="FFFFFF"/>
                </a:solidFill>
                <a:latin typeface="Gill Sans MT"/>
                <a:cs typeface="Gill Sans MT"/>
              </a:rPr>
              <a:t>become</a:t>
            </a:r>
            <a:r>
              <a:rPr sz="2650" spc="-30" dirty="0">
                <a:solidFill>
                  <a:srgbClr val="FFFFFF"/>
                </a:solidFill>
                <a:latin typeface="Gill Sans MT"/>
                <a:cs typeface="Gill Sans MT"/>
              </a:rPr>
              <a:t> </a:t>
            </a:r>
            <a:r>
              <a:rPr sz="2650" spc="204" dirty="0">
                <a:solidFill>
                  <a:srgbClr val="FFFFFF"/>
                </a:solidFill>
                <a:latin typeface="Gill Sans MT"/>
                <a:cs typeface="Gill Sans MT"/>
              </a:rPr>
              <a:t>common</a:t>
            </a:r>
            <a:r>
              <a:rPr sz="2650" spc="-30" dirty="0">
                <a:solidFill>
                  <a:srgbClr val="FFFFFF"/>
                </a:solidFill>
                <a:latin typeface="Gill Sans MT"/>
                <a:cs typeface="Gill Sans MT"/>
              </a:rPr>
              <a:t> </a:t>
            </a:r>
            <a:r>
              <a:rPr sz="2650" spc="355" dirty="0">
                <a:solidFill>
                  <a:srgbClr val="FFFFFF"/>
                </a:solidFill>
                <a:latin typeface="Gill Sans MT"/>
                <a:cs typeface="Gill Sans MT"/>
              </a:rPr>
              <a:t>as</a:t>
            </a:r>
            <a:r>
              <a:rPr sz="2650" spc="-25" dirty="0">
                <a:solidFill>
                  <a:srgbClr val="FFFFFF"/>
                </a:solidFill>
                <a:latin typeface="Gill Sans MT"/>
                <a:cs typeface="Gill Sans MT"/>
              </a:rPr>
              <a:t> </a:t>
            </a:r>
            <a:r>
              <a:rPr sz="2650" spc="325" dirty="0">
                <a:solidFill>
                  <a:srgbClr val="FFFFFF"/>
                </a:solidFill>
                <a:latin typeface="Gill Sans MT"/>
                <a:cs typeface="Gill Sans MT"/>
              </a:rPr>
              <a:t>a </a:t>
            </a:r>
            <a:r>
              <a:rPr sz="2650" spc="-725" dirty="0">
                <a:solidFill>
                  <a:srgbClr val="FFFFFF"/>
                </a:solidFill>
                <a:latin typeface="Gill Sans MT"/>
                <a:cs typeface="Gill Sans MT"/>
              </a:rPr>
              <a:t> </a:t>
            </a:r>
            <a:r>
              <a:rPr sz="2650" spc="150" dirty="0">
                <a:solidFill>
                  <a:srgbClr val="FFFFFF"/>
                </a:solidFill>
                <a:latin typeface="Gill Sans MT"/>
                <a:cs typeface="Gill Sans MT"/>
              </a:rPr>
              <a:t>drug</a:t>
            </a:r>
            <a:r>
              <a:rPr sz="2650" spc="-30" dirty="0">
                <a:solidFill>
                  <a:srgbClr val="FFFFFF"/>
                </a:solidFill>
                <a:latin typeface="Gill Sans MT"/>
                <a:cs typeface="Gill Sans MT"/>
              </a:rPr>
              <a:t> </a:t>
            </a:r>
            <a:r>
              <a:rPr sz="2650" spc="175" dirty="0">
                <a:solidFill>
                  <a:srgbClr val="FFFFFF"/>
                </a:solidFill>
                <a:latin typeface="Gill Sans MT"/>
                <a:cs typeface="Gill Sans MT"/>
              </a:rPr>
              <a:t>of</a:t>
            </a:r>
            <a:r>
              <a:rPr sz="2650" spc="-25" dirty="0">
                <a:solidFill>
                  <a:srgbClr val="FFFFFF"/>
                </a:solidFill>
                <a:latin typeface="Gill Sans MT"/>
                <a:cs typeface="Gill Sans MT"/>
              </a:rPr>
              <a:t> </a:t>
            </a:r>
            <a:r>
              <a:rPr sz="2650" spc="170" dirty="0">
                <a:solidFill>
                  <a:srgbClr val="FFFFFF"/>
                </a:solidFill>
                <a:latin typeface="Gill Sans MT"/>
                <a:cs typeface="Gill Sans MT"/>
              </a:rPr>
              <a:t>choice</a:t>
            </a:r>
            <a:endParaRPr sz="2650" dirty="0">
              <a:latin typeface="Gill Sans MT"/>
              <a:cs typeface="Gill Sans MT"/>
            </a:endParaRPr>
          </a:p>
          <a:p>
            <a:pPr algn="ctr">
              <a:lnSpc>
                <a:spcPct val="100000"/>
              </a:lnSpc>
              <a:spcBef>
                <a:spcPts val="1535"/>
              </a:spcBef>
            </a:pPr>
            <a:r>
              <a:rPr sz="2650" b="1" spc="-90" dirty="0">
                <a:solidFill>
                  <a:srgbClr val="FF493A"/>
                </a:solidFill>
                <a:latin typeface="Gill Sans MT"/>
                <a:cs typeface="Gill Sans MT"/>
              </a:rPr>
              <a:t>Can</a:t>
            </a:r>
            <a:r>
              <a:rPr sz="2650" b="1" spc="-35" dirty="0">
                <a:solidFill>
                  <a:srgbClr val="FF493A"/>
                </a:solidFill>
                <a:latin typeface="Gill Sans MT"/>
                <a:cs typeface="Gill Sans MT"/>
              </a:rPr>
              <a:t> </a:t>
            </a:r>
            <a:r>
              <a:rPr sz="2650" b="1" spc="-70" dirty="0">
                <a:solidFill>
                  <a:srgbClr val="FF493A"/>
                </a:solidFill>
                <a:latin typeface="Gill Sans MT"/>
                <a:cs typeface="Gill Sans MT"/>
              </a:rPr>
              <a:t>Be</a:t>
            </a:r>
            <a:r>
              <a:rPr sz="2650" b="1" spc="-35" dirty="0">
                <a:solidFill>
                  <a:srgbClr val="FF493A"/>
                </a:solidFill>
                <a:latin typeface="Gill Sans MT"/>
                <a:cs typeface="Gill Sans MT"/>
              </a:rPr>
              <a:t> </a:t>
            </a:r>
            <a:r>
              <a:rPr sz="2650" b="1" spc="-40" dirty="0">
                <a:solidFill>
                  <a:srgbClr val="FF493A"/>
                </a:solidFill>
                <a:latin typeface="Gill Sans MT"/>
                <a:cs typeface="Gill Sans MT"/>
              </a:rPr>
              <a:t>Used</a:t>
            </a:r>
            <a:r>
              <a:rPr sz="2650" b="1" spc="-35" dirty="0">
                <a:solidFill>
                  <a:srgbClr val="FF493A"/>
                </a:solidFill>
                <a:latin typeface="Gill Sans MT"/>
                <a:cs typeface="Gill Sans MT"/>
              </a:rPr>
              <a:t> </a:t>
            </a:r>
            <a:r>
              <a:rPr sz="2650" b="1" spc="55" dirty="0">
                <a:solidFill>
                  <a:srgbClr val="FF493A"/>
                </a:solidFill>
                <a:latin typeface="Gill Sans MT"/>
                <a:cs typeface="Gill Sans MT"/>
              </a:rPr>
              <a:t>Safely</a:t>
            </a:r>
            <a:endParaRPr sz="2650" dirty="0">
              <a:latin typeface="Gill Sans MT"/>
              <a:cs typeface="Gill Sans MT"/>
            </a:endParaRPr>
          </a:p>
          <a:p>
            <a:pPr marL="436245" marR="427990" algn="ctr">
              <a:lnSpc>
                <a:spcPct val="133300"/>
              </a:lnSpc>
            </a:pPr>
            <a:r>
              <a:rPr sz="2650" spc="-25" dirty="0">
                <a:solidFill>
                  <a:srgbClr val="FFFFFF"/>
                </a:solidFill>
                <a:latin typeface="Gill Sans MT"/>
                <a:cs typeface="Gill Sans MT"/>
              </a:rPr>
              <a:t>With</a:t>
            </a:r>
            <a:r>
              <a:rPr sz="2650" spc="-30" dirty="0">
                <a:solidFill>
                  <a:srgbClr val="FFFFFF"/>
                </a:solidFill>
                <a:latin typeface="Gill Sans MT"/>
                <a:cs typeface="Gill Sans MT"/>
              </a:rPr>
              <a:t> </a:t>
            </a:r>
            <a:r>
              <a:rPr sz="2650" spc="110" dirty="0">
                <a:solidFill>
                  <a:srgbClr val="FFFFFF"/>
                </a:solidFill>
                <a:latin typeface="Gill Sans MT"/>
                <a:cs typeface="Gill Sans MT"/>
              </a:rPr>
              <a:t>the</a:t>
            </a:r>
            <a:r>
              <a:rPr sz="2650" spc="-30" dirty="0">
                <a:solidFill>
                  <a:srgbClr val="FFFFFF"/>
                </a:solidFill>
                <a:latin typeface="Gill Sans MT"/>
                <a:cs typeface="Gill Sans MT"/>
              </a:rPr>
              <a:t> </a:t>
            </a:r>
            <a:r>
              <a:rPr sz="2650" spc="105" dirty="0">
                <a:solidFill>
                  <a:srgbClr val="FFFFFF"/>
                </a:solidFill>
                <a:latin typeface="Gill Sans MT"/>
                <a:cs typeface="Gill Sans MT"/>
              </a:rPr>
              <a:t>right</a:t>
            </a:r>
            <a:r>
              <a:rPr sz="2650" spc="-25" dirty="0">
                <a:solidFill>
                  <a:srgbClr val="FFFFFF"/>
                </a:solidFill>
                <a:latin typeface="Gill Sans MT"/>
                <a:cs typeface="Gill Sans MT"/>
              </a:rPr>
              <a:t> </a:t>
            </a:r>
            <a:r>
              <a:rPr sz="2650" spc="140" dirty="0">
                <a:solidFill>
                  <a:srgbClr val="FFFFFF"/>
                </a:solidFill>
                <a:latin typeface="Gill Sans MT"/>
                <a:cs typeface="Gill Sans MT"/>
              </a:rPr>
              <a:t>overdose</a:t>
            </a:r>
            <a:r>
              <a:rPr sz="2650" spc="-30" dirty="0">
                <a:solidFill>
                  <a:srgbClr val="FFFFFF"/>
                </a:solidFill>
                <a:latin typeface="Gill Sans MT"/>
                <a:cs typeface="Gill Sans MT"/>
              </a:rPr>
              <a:t> </a:t>
            </a:r>
            <a:r>
              <a:rPr sz="2650" spc="110" dirty="0">
                <a:solidFill>
                  <a:srgbClr val="FFFFFF"/>
                </a:solidFill>
                <a:latin typeface="Gill Sans MT"/>
                <a:cs typeface="Gill Sans MT"/>
              </a:rPr>
              <a:t>prevention</a:t>
            </a:r>
            <a:r>
              <a:rPr sz="2650" spc="-30" dirty="0">
                <a:solidFill>
                  <a:srgbClr val="FFFFFF"/>
                </a:solidFill>
                <a:latin typeface="Gill Sans MT"/>
                <a:cs typeface="Gill Sans MT"/>
              </a:rPr>
              <a:t> </a:t>
            </a:r>
            <a:r>
              <a:rPr sz="2650" spc="100" dirty="0">
                <a:solidFill>
                  <a:srgbClr val="FFFFFF"/>
                </a:solidFill>
                <a:latin typeface="Gill Sans MT"/>
                <a:cs typeface="Gill Sans MT"/>
              </a:rPr>
              <a:t>tools, </a:t>
            </a:r>
            <a:r>
              <a:rPr sz="2650" spc="-720" dirty="0">
                <a:solidFill>
                  <a:srgbClr val="FFFFFF"/>
                </a:solidFill>
                <a:latin typeface="Gill Sans MT"/>
                <a:cs typeface="Gill Sans MT"/>
              </a:rPr>
              <a:t> </a:t>
            </a:r>
            <a:r>
              <a:rPr sz="2650" spc="170" dirty="0">
                <a:solidFill>
                  <a:srgbClr val="FFFFFF"/>
                </a:solidFill>
                <a:latin typeface="Gill Sans MT"/>
                <a:cs typeface="Gill Sans MT"/>
              </a:rPr>
              <a:t>fentanyl</a:t>
            </a:r>
            <a:r>
              <a:rPr sz="2650" spc="-25" dirty="0">
                <a:solidFill>
                  <a:srgbClr val="FFFFFF"/>
                </a:solidFill>
                <a:latin typeface="Gill Sans MT"/>
                <a:cs typeface="Gill Sans MT"/>
              </a:rPr>
              <a:t> </a:t>
            </a:r>
            <a:r>
              <a:rPr sz="2650" spc="254" dirty="0">
                <a:solidFill>
                  <a:srgbClr val="FFFFFF"/>
                </a:solidFill>
                <a:latin typeface="Gill Sans MT"/>
                <a:cs typeface="Gill Sans MT"/>
              </a:rPr>
              <a:t>can</a:t>
            </a:r>
            <a:r>
              <a:rPr sz="2650" spc="-25" dirty="0">
                <a:solidFill>
                  <a:srgbClr val="FFFFFF"/>
                </a:solidFill>
                <a:latin typeface="Gill Sans MT"/>
                <a:cs typeface="Gill Sans MT"/>
              </a:rPr>
              <a:t> </a:t>
            </a:r>
            <a:r>
              <a:rPr sz="2650" spc="225" dirty="0">
                <a:solidFill>
                  <a:srgbClr val="FFFFFF"/>
                </a:solidFill>
                <a:latin typeface="Gill Sans MT"/>
                <a:cs typeface="Gill Sans MT"/>
              </a:rPr>
              <a:t>and</a:t>
            </a:r>
            <a:r>
              <a:rPr sz="2650" spc="-30" dirty="0">
                <a:solidFill>
                  <a:srgbClr val="FFFFFF"/>
                </a:solidFill>
                <a:latin typeface="Gill Sans MT"/>
                <a:cs typeface="Gill Sans MT"/>
              </a:rPr>
              <a:t> </a:t>
            </a:r>
            <a:r>
              <a:rPr sz="2650" spc="225" dirty="0">
                <a:solidFill>
                  <a:srgbClr val="FFFFFF"/>
                </a:solidFill>
                <a:latin typeface="Gill Sans MT"/>
                <a:cs typeface="Gill Sans MT"/>
              </a:rPr>
              <a:t>is</a:t>
            </a:r>
            <a:r>
              <a:rPr sz="2650" spc="-25" dirty="0">
                <a:solidFill>
                  <a:srgbClr val="FFFFFF"/>
                </a:solidFill>
                <a:latin typeface="Gill Sans MT"/>
                <a:cs typeface="Gill Sans MT"/>
              </a:rPr>
              <a:t> </a:t>
            </a:r>
            <a:r>
              <a:rPr sz="2650" spc="145" dirty="0">
                <a:solidFill>
                  <a:srgbClr val="FFFFFF"/>
                </a:solidFill>
                <a:latin typeface="Gill Sans MT"/>
                <a:cs typeface="Gill Sans MT"/>
              </a:rPr>
              <a:t>often</a:t>
            </a:r>
            <a:r>
              <a:rPr sz="2650" spc="-25" dirty="0">
                <a:solidFill>
                  <a:srgbClr val="FFFFFF"/>
                </a:solidFill>
                <a:latin typeface="Gill Sans MT"/>
                <a:cs typeface="Gill Sans MT"/>
              </a:rPr>
              <a:t> </a:t>
            </a:r>
            <a:r>
              <a:rPr sz="2650" spc="220" dirty="0">
                <a:solidFill>
                  <a:srgbClr val="FFFFFF"/>
                </a:solidFill>
                <a:latin typeface="Gill Sans MT"/>
                <a:cs typeface="Gill Sans MT"/>
              </a:rPr>
              <a:t>used</a:t>
            </a:r>
            <a:r>
              <a:rPr sz="2650" spc="-30" dirty="0">
                <a:solidFill>
                  <a:srgbClr val="FFFFFF"/>
                </a:solidFill>
                <a:latin typeface="Gill Sans MT"/>
                <a:cs typeface="Gill Sans MT"/>
              </a:rPr>
              <a:t> </a:t>
            </a:r>
            <a:r>
              <a:rPr sz="2650" spc="200" dirty="0">
                <a:solidFill>
                  <a:srgbClr val="FFFFFF"/>
                </a:solidFill>
                <a:latin typeface="Gill Sans MT"/>
                <a:cs typeface="Gill Sans MT"/>
              </a:rPr>
              <a:t>safely!</a:t>
            </a:r>
            <a:endParaRPr sz="2650" dirty="0">
              <a:latin typeface="Gill Sans MT"/>
              <a:cs typeface="Gill Sans MT"/>
            </a:endParaRPr>
          </a:p>
        </p:txBody>
      </p:sp>
      <p:pic>
        <p:nvPicPr>
          <p:cNvPr id="8" name="object 8"/>
          <p:cNvPicPr/>
          <p:nvPr/>
        </p:nvPicPr>
        <p:blipFill>
          <a:blip r:embed="rId2" cstate="print"/>
          <a:stretch>
            <a:fillRect/>
          </a:stretch>
        </p:blipFill>
        <p:spPr>
          <a:xfrm>
            <a:off x="8816226" y="782724"/>
            <a:ext cx="9248571" cy="6940492"/>
          </a:xfrm>
          <a:prstGeom prst="rect">
            <a:avLst/>
          </a:prstGeom>
        </p:spPr>
      </p:pic>
      <p:sp>
        <p:nvSpPr>
          <p:cNvPr id="4" name="object 4"/>
          <p:cNvSpPr txBox="1">
            <a:spLocks noGrp="1"/>
          </p:cNvSpPr>
          <p:nvPr>
            <p:ph type="title"/>
          </p:nvPr>
        </p:nvSpPr>
        <p:spPr>
          <a:xfrm>
            <a:off x="3215526" y="767319"/>
            <a:ext cx="11201400" cy="1120820"/>
          </a:xfrm>
          <a:prstGeom prst="rect">
            <a:avLst/>
          </a:prstGeom>
        </p:spPr>
        <p:txBody>
          <a:bodyPr vert="horz" wrap="square" lIns="0" tIns="12700" rIns="0" bIns="0" rtlCol="0">
            <a:spAutoFit/>
          </a:bodyPr>
          <a:lstStyle/>
          <a:p>
            <a:pPr marL="12700" algn="ctr">
              <a:lnSpc>
                <a:spcPct val="100000"/>
              </a:lnSpc>
              <a:spcBef>
                <a:spcPts val="100"/>
              </a:spcBef>
            </a:pPr>
            <a:r>
              <a:rPr sz="7200" spc="600" dirty="0">
                <a:ln w="22225">
                  <a:solidFill>
                    <a:schemeClr val="accent2"/>
                  </a:solidFill>
                  <a:prstDash val="solid"/>
                </a:ln>
                <a:solidFill>
                  <a:schemeClr val="accent2">
                    <a:lumMod val="40000"/>
                    <a:lumOff val="60000"/>
                  </a:schemeClr>
                </a:solidFill>
                <a:latin typeface="Le Havre Black" panose="02000503000000020004" pitchFamily="50" charset="0"/>
              </a:rPr>
              <a:t>ALL ABOUT </a:t>
            </a:r>
            <a:r>
              <a:rPr sz="7200" spc="600" dirty="0">
                <a:ln w="22225">
                  <a:solidFill>
                    <a:schemeClr val="accent2"/>
                  </a:solidFill>
                  <a:prstDash val="solid"/>
                </a:ln>
                <a:solidFill>
                  <a:srgbClr val="FF493A"/>
                </a:solidFill>
                <a:latin typeface="Le Havre Black" panose="02000503000000020004" pitchFamily="50" charset="0"/>
              </a:rPr>
              <a:t>FENTANYL</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8288000" cy="542925"/>
          </a:xfrm>
          <a:custGeom>
            <a:avLst/>
            <a:gdLst/>
            <a:ahLst/>
            <a:cxnLst/>
            <a:rect l="l" t="t" r="r" b="b"/>
            <a:pathLst>
              <a:path w="18288000" h="542925">
                <a:moveTo>
                  <a:pt x="0" y="0"/>
                </a:moveTo>
                <a:lnTo>
                  <a:pt x="18288001" y="0"/>
                </a:lnTo>
                <a:lnTo>
                  <a:pt x="18288001" y="542924"/>
                </a:lnTo>
                <a:lnTo>
                  <a:pt x="0" y="542924"/>
                </a:lnTo>
                <a:lnTo>
                  <a:pt x="0" y="0"/>
                </a:lnTo>
                <a:close/>
              </a:path>
            </a:pathLst>
          </a:custGeom>
          <a:solidFill>
            <a:srgbClr val="FF493A"/>
          </a:solidFill>
        </p:spPr>
        <p:txBody>
          <a:bodyPr wrap="square" lIns="0" tIns="0" rIns="0" bIns="0" rtlCol="0"/>
          <a:lstStyle/>
          <a:p>
            <a:endParaRPr/>
          </a:p>
        </p:txBody>
      </p:sp>
      <p:sp>
        <p:nvSpPr>
          <p:cNvPr id="3" name="object 3"/>
          <p:cNvSpPr txBox="1">
            <a:spLocks noGrp="1"/>
          </p:cNvSpPr>
          <p:nvPr>
            <p:ph type="title"/>
          </p:nvPr>
        </p:nvSpPr>
        <p:spPr>
          <a:xfrm>
            <a:off x="973109" y="698928"/>
            <a:ext cx="10410190" cy="1000760"/>
          </a:xfrm>
          <a:prstGeom prst="rect">
            <a:avLst/>
          </a:prstGeom>
        </p:spPr>
        <p:txBody>
          <a:bodyPr vert="horz" wrap="square" lIns="0" tIns="12700" rIns="0" bIns="0" rtlCol="0">
            <a:spAutoFit/>
          </a:bodyPr>
          <a:lstStyle/>
          <a:p>
            <a:pPr marL="12700">
              <a:lnSpc>
                <a:spcPct val="100000"/>
              </a:lnSpc>
              <a:spcBef>
                <a:spcPts val="100"/>
              </a:spcBef>
            </a:pPr>
            <a:r>
              <a:rPr sz="6400" spc="-445" dirty="0"/>
              <a:t>OVERDOSE</a:t>
            </a:r>
            <a:r>
              <a:rPr sz="6400" spc="165" dirty="0"/>
              <a:t> </a:t>
            </a:r>
            <a:r>
              <a:rPr sz="6400" spc="-105" dirty="0"/>
              <a:t>RISK</a:t>
            </a:r>
            <a:r>
              <a:rPr sz="6400" spc="165" dirty="0"/>
              <a:t> </a:t>
            </a:r>
            <a:r>
              <a:rPr sz="6400" spc="-380" dirty="0"/>
              <a:t>FACTORS</a:t>
            </a:r>
            <a:endParaRPr sz="6400"/>
          </a:p>
        </p:txBody>
      </p:sp>
      <p:sp>
        <p:nvSpPr>
          <p:cNvPr id="4" name="object 4"/>
          <p:cNvSpPr txBox="1"/>
          <p:nvPr/>
        </p:nvSpPr>
        <p:spPr>
          <a:xfrm>
            <a:off x="6899168" y="1920275"/>
            <a:ext cx="3728085" cy="2566670"/>
          </a:xfrm>
          <a:prstGeom prst="rect">
            <a:avLst/>
          </a:prstGeom>
        </p:spPr>
        <p:txBody>
          <a:bodyPr vert="horz" wrap="square" lIns="0" tIns="140970" rIns="0" bIns="0" rtlCol="0">
            <a:spAutoFit/>
          </a:bodyPr>
          <a:lstStyle/>
          <a:p>
            <a:pPr marL="12700">
              <a:lnSpc>
                <a:spcPct val="100000"/>
              </a:lnSpc>
              <a:spcBef>
                <a:spcPts val="1110"/>
              </a:spcBef>
            </a:pPr>
            <a:r>
              <a:rPr sz="2800" b="1" dirty="0">
                <a:solidFill>
                  <a:srgbClr val="EF4522"/>
                </a:solidFill>
                <a:latin typeface="Gill Sans MT"/>
                <a:cs typeface="Gill Sans MT"/>
              </a:rPr>
              <a:t>M</a:t>
            </a:r>
            <a:r>
              <a:rPr sz="2800" b="1" spc="-95" dirty="0">
                <a:solidFill>
                  <a:srgbClr val="EF4522"/>
                </a:solidFill>
                <a:latin typeface="Gill Sans MT"/>
                <a:cs typeface="Gill Sans MT"/>
              </a:rPr>
              <a:t>I</a:t>
            </a:r>
            <a:r>
              <a:rPr sz="2800" b="1" spc="-475" dirty="0">
                <a:solidFill>
                  <a:srgbClr val="EF4522"/>
                </a:solidFill>
                <a:latin typeface="Gill Sans MT"/>
                <a:cs typeface="Gill Sans MT"/>
              </a:rPr>
              <a:t>X</a:t>
            </a:r>
            <a:r>
              <a:rPr sz="2800" b="1" spc="-95" dirty="0">
                <a:solidFill>
                  <a:srgbClr val="EF4522"/>
                </a:solidFill>
                <a:latin typeface="Gill Sans MT"/>
                <a:cs typeface="Gill Sans MT"/>
              </a:rPr>
              <a:t>I</a:t>
            </a:r>
            <a:r>
              <a:rPr sz="2800" b="1" spc="-365" dirty="0">
                <a:solidFill>
                  <a:srgbClr val="EF4522"/>
                </a:solidFill>
                <a:latin typeface="Gill Sans MT"/>
                <a:cs typeface="Gill Sans MT"/>
              </a:rPr>
              <a:t>N</a:t>
            </a:r>
            <a:r>
              <a:rPr sz="2800" b="1" spc="-370" dirty="0">
                <a:solidFill>
                  <a:srgbClr val="EF4522"/>
                </a:solidFill>
                <a:latin typeface="Gill Sans MT"/>
                <a:cs typeface="Gill Sans MT"/>
              </a:rPr>
              <a:t>G</a:t>
            </a:r>
            <a:r>
              <a:rPr sz="2800" b="1" spc="-30" dirty="0">
                <a:solidFill>
                  <a:srgbClr val="EF4522"/>
                </a:solidFill>
                <a:latin typeface="Gill Sans MT"/>
                <a:cs typeface="Gill Sans MT"/>
              </a:rPr>
              <a:t> </a:t>
            </a:r>
            <a:r>
              <a:rPr sz="2800" b="1" dirty="0">
                <a:solidFill>
                  <a:srgbClr val="EF4522"/>
                </a:solidFill>
                <a:latin typeface="Gill Sans MT"/>
                <a:cs typeface="Gill Sans MT"/>
              </a:rPr>
              <a:t>M</a:t>
            </a:r>
            <a:r>
              <a:rPr sz="2800" b="1" spc="-440" dirty="0">
                <a:solidFill>
                  <a:srgbClr val="EF4522"/>
                </a:solidFill>
                <a:latin typeface="Gill Sans MT"/>
                <a:cs typeface="Gill Sans MT"/>
              </a:rPr>
              <a:t>U</a:t>
            </a:r>
            <a:r>
              <a:rPr sz="2800" b="1" spc="-185" dirty="0">
                <a:solidFill>
                  <a:srgbClr val="EF4522"/>
                </a:solidFill>
                <a:latin typeface="Gill Sans MT"/>
                <a:cs typeface="Gill Sans MT"/>
              </a:rPr>
              <a:t>L</a:t>
            </a:r>
            <a:r>
              <a:rPr sz="2800" b="1" spc="-260" dirty="0">
                <a:solidFill>
                  <a:srgbClr val="EF4522"/>
                </a:solidFill>
                <a:latin typeface="Gill Sans MT"/>
                <a:cs typeface="Gill Sans MT"/>
              </a:rPr>
              <a:t>T</a:t>
            </a:r>
            <a:r>
              <a:rPr sz="2800" b="1" spc="-95" dirty="0">
                <a:solidFill>
                  <a:srgbClr val="EF4522"/>
                </a:solidFill>
                <a:latin typeface="Gill Sans MT"/>
                <a:cs typeface="Gill Sans MT"/>
              </a:rPr>
              <a:t>I</a:t>
            </a:r>
            <a:r>
              <a:rPr sz="2800" b="1" spc="-10" dirty="0">
                <a:solidFill>
                  <a:srgbClr val="EF4522"/>
                </a:solidFill>
                <a:latin typeface="Gill Sans MT"/>
                <a:cs typeface="Gill Sans MT"/>
              </a:rPr>
              <a:t>P</a:t>
            </a:r>
            <a:r>
              <a:rPr sz="2800" b="1" spc="-185" dirty="0">
                <a:solidFill>
                  <a:srgbClr val="EF4522"/>
                </a:solidFill>
                <a:latin typeface="Gill Sans MT"/>
                <a:cs typeface="Gill Sans MT"/>
              </a:rPr>
              <a:t>L</a:t>
            </a:r>
            <a:r>
              <a:rPr sz="2800" b="1" spc="-204" dirty="0">
                <a:solidFill>
                  <a:srgbClr val="EF4522"/>
                </a:solidFill>
                <a:latin typeface="Gill Sans MT"/>
                <a:cs typeface="Gill Sans MT"/>
              </a:rPr>
              <a:t>E</a:t>
            </a:r>
            <a:endParaRPr sz="2800">
              <a:latin typeface="Gill Sans MT"/>
              <a:cs typeface="Gill Sans MT"/>
            </a:endParaRPr>
          </a:p>
          <a:p>
            <a:pPr marL="12700" marR="5080">
              <a:lnSpc>
                <a:spcPct val="127000"/>
              </a:lnSpc>
              <a:spcBef>
                <a:spcPts val="85"/>
              </a:spcBef>
            </a:pPr>
            <a:r>
              <a:rPr sz="2550" spc="150" dirty="0">
                <a:solidFill>
                  <a:srgbClr val="FFFFFF"/>
                </a:solidFill>
                <a:latin typeface="Gill Sans MT"/>
                <a:cs typeface="Gill Sans MT"/>
              </a:rPr>
              <a:t>Mixing </a:t>
            </a:r>
            <a:r>
              <a:rPr sz="2550" spc="120" dirty="0">
                <a:solidFill>
                  <a:srgbClr val="FFFFFF"/>
                </a:solidFill>
                <a:latin typeface="Gill Sans MT"/>
                <a:cs typeface="Gill Sans MT"/>
              </a:rPr>
              <a:t>multiple </a:t>
            </a:r>
            <a:r>
              <a:rPr sz="2550" spc="150" dirty="0">
                <a:solidFill>
                  <a:srgbClr val="FFFFFF"/>
                </a:solidFill>
                <a:latin typeface="Gill Sans MT"/>
                <a:cs typeface="Gill Sans MT"/>
              </a:rPr>
              <a:t>types </a:t>
            </a:r>
            <a:r>
              <a:rPr sz="2550" spc="-45" dirty="0">
                <a:solidFill>
                  <a:srgbClr val="FFFFFF"/>
                </a:solidFill>
                <a:latin typeface="Gill Sans MT"/>
                <a:cs typeface="Gill Sans MT"/>
              </a:rPr>
              <a:t>or </a:t>
            </a:r>
            <a:r>
              <a:rPr sz="2550" spc="-40" dirty="0">
                <a:solidFill>
                  <a:srgbClr val="FFFFFF"/>
                </a:solidFill>
                <a:latin typeface="Gill Sans MT"/>
                <a:cs typeface="Gill Sans MT"/>
              </a:rPr>
              <a:t> </a:t>
            </a:r>
            <a:r>
              <a:rPr sz="2550" spc="155" dirty="0">
                <a:solidFill>
                  <a:srgbClr val="FFFFFF"/>
                </a:solidFill>
                <a:latin typeface="Gill Sans MT"/>
                <a:cs typeface="Gill Sans MT"/>
              </a:rPr>
              <a:t>categories </a:t>
            </a:r>
            <a:r>
              <a:rPr sz="2550" spc="150" dirty="0">
                <a:solidFill>
                  <a:srgbClr val="FFFFFF"/>
                </a:solidFill>
                <a:latin typeface="Gill Sans MT"/>
                <a:cs typeface="Gill Sans MT"/>
              </a:rPr>
              <a:t>of </a:t>
            </a:r>
            <a:r>
              <a:rPr sz="2550" spc="135" dirty="0">
                <a:solidFill>
                  <a:srgbClr val="FFFFFF"/>
                </a:solidFill>
                <a:latin typeface="Gill Sans MT"/>
                <a:cs typeface="Gill Sans MT"/>
              </a:rPr>
              <a:t>drugs, </a:t>
            </a:r>
            <a:r>
              <a:rPr sz="2550" spc="95" dirty="0">
                <a:solidFill>
                  <a:srgbClr val="FFFFFF"/>
                </a:solidFill>
                <a:latin typeface="Gill Sans MT"/>
                <a:cs typeface="Gill Sans MT"/>
              </a:rPr>
              <a:t>like </a:t>
            </a:r>
            <a:r>
              <a:rPr sz="2550" spc="100" dirty="0">
                <a:solidFill>
                  <a:srgbClr val="FFFFFF"/>
                </a:solidFill>
                <a:latin typeface="Gill Sans MT"/>
                <a:cs typeface="Gill Sans MT"/>
              </a:rPr>
              <a:t> </a:t>
            </a:r>
            <a:r>
              <a:rPr sz="2550" spc="130" dirty="0">
                <a:solidFill>
                  <a:srgbClr val="FFFFFF"/>
                </a:solidFill>
                <a:latin typeface="Gill Sans MT"/>
                <a:cs typeface="Gill Sans MT"/>
              </a:rPr>
              <a:t>opioids</a:t>
            </a:r>
            <a:r>
              <a:rPr sz="2550" spc="-50" dirty="0">
                <a:solidFill>
                  <a:srgbClr val="FFFFFF"/>
                </a:solidFill>
                <a:latin typeface="Gill Sans MT"/>
                <a:cs typeface="Gill Sans MT"/>
              </a:rPr>
              <a:t> </a:t>
            </a:r>
            <a:r>
              <a:rPr sz="2550" spc="195" dirty="0">
                <a:solidFill>
                  <a:srgbClr val="FFFFFF"/>
                </a:solidFill>
                <a:latin typeface="Gill Sans MT"/>
                <a:cs typeface="Gill Sans MT"/>
              </a:rPr>
              <a:t>and</a:t>
            </a:r>
            <a:r>
              <a:rPr sz="2550" spc="-45" dirty="0">
                <a:solidFill>
                  <a:srgbClr val="FFFFFF"/>
                </a:solidFill>
                <a:latin typeface="Gill Sans MT"/>
                <a:cs typeface="Gill Sans MT"/>
              </a:rPr>
              <a:t> </a:t>
            </a:r>
            <a:r>
              <a:rPr sz="2550" spc="175" dirty="0">
                <a:solidFill>
                  <a:srgbClr val="FFFFFF"/>
                </a:solidFill>
                <a:latin typeface="Gill Sans MT"/>
                <a:cs typeface="Gill Sans MT"/>
              </a:rPr>
              <a:t>stimulants</a:t>
            </a:r>
            <a:r>
              <a:rPr sz="2550" spc="-45" dirty="0">
                <a:solidFill>
                  <a:srgbClr val="FFFFFF"/>
                </a:solidFill>
                <a:latin typeface="Gill Sans MT"/>
                <a:cs typeface="Gill Sans MT"/>
              </a:rPr>
              <a:t> </a:t>
            </a:r>
            <a:r>
              <a:rPr sz="2550" spc="145" dirty="0">
                <a:solidFill>
                  <a:srgbClr val="FFFFFF"/>
                </a:solidFill>
                <a:latin typeface="Gill Sans MT"/>
                <a:cs typeface="Gill Sans MT"/>
              </a:rPr>
              <a:t>at </a:t>
            </a:r>
            <a:r>
              <a:rPr sz="2550" spc="-695" dirty="0">
                <a:solidFill>
                  <a:srgbClr val="FFFFFF"/>
                </a:solidFill>
                <a:latin typeface="Gill Sans MT"/>
                <a:cs typeface="Gill Sans MT"/>
              </a:rPr>
              <a:t> </a:t>
            </a:r>
            <a:r>
              <a:rPr sz="2550" spc="90" dirty="0">
                <a:solidFill>
                  <a:srgbClr val="FFFFFF"/>
                </a:solidFill>
                <a:latin typeface="Gill Sans MT"/>
                <a:cs typeface="Gill Sans MT"/>
              </a:rPr>
              <a:t>the</a:t>
            </a:r>
            <a:r>
              <a:rPr sz="2550" spc="-35" dirty="0">
                <a:solidFill>
                  <a:srgbClr val="FFFFFF"/>
                </a:solidFill>
                <a:latin typeface="Gill Sans MT"/>
                <a:cs typeface="Gill Sans MT"/>
              </a:rPr>
              <a:t> </a:t>
            </a:r>
            <a:r>
              <a:rPr sz="2550" spc="265" dirty="0">
                <a:solidFill>
                  <a:srgbClr val="FFFFFF"/>
                </a:solidFill>
                <a:latin typeface="Gill Sans MT"/>
                <a:cs typeface="Gill Sans MT"/>
              </a:rPr>
              <a:t>same</a:t>
            </a:r>
            <a:r>
              <a:rPr sz="2550" spc="-35" dirty="0">
                <a:solidFill>
                  <a:srgbClr val="FFFFFF"/>
                </a:solidFill>
                <a:latin typeface="Gill Sans MT"/>
                <a:cs typeface="Gill Sans MT"/>
              </a:rPr>
              <a:t> </a:t>
            </a:r>
            <a:r>
              <a:rPr sz="2550" spc="120" dirty="0">
                <a:solidFill>
                  <a:srgbClr val="FFFFFF"/>
                </a:solidFill>
                <a:latin typeface="Gill Sans MT"/>
                <a:cs typeface="Gill Sans MT"/>
              </a:rPr>
              <a:t>time</a:t>
            </a:r>
            <a:endParaRPr sz="2550">
              <a:latin typeface="Gill Sans MT"/>
              <a:cs typeface="Gill Sans MT"/>
            </a:endParaRPr>
          </a:p>
        </p:txBody>
      </p:sp>
      <p:sp>
        <p:nvSpPr>
          <p:cNvPr id="5" name="object 5"/>
          <p:cNvSpPr txBox="1"/>
          <p:nvPr/>
        </p:nvSpPr>
        <p:spPr>
          <a:xfrm>
            <a:off x="6936696" y="4834850"/>
            <a:ext cx="4268470" cy="2072639"/>
          </a:xfrm>
          <a:prstGeom prst="rect">
            <a:avLst/>
          </a:prstGeom>
        </p:spPr>
        <p:txBody>
          <a:bodyPr vert="horz" wrap="square" lIns="0" tIns="140970" rIns="0" bIns="0" rtlCol="0">
            <a:spAutoFit/>
          </a:bodyPr>
          <a:lstStyle/>
          <a:p>
            <a:pPr marL="12700">
              <a:lnSpc>
                <a:spcPct val="100000"/>
              </a:lnSpc>
              <a:spcBef>
                <a:spcPts val="1110"/>
              </a:spcBef>
            </a:pPr>
            <a:r>
              <a:rPr sz="2800" b="1" spc="-260" dirty="0">
                <a:solidFill>
                  <a:srgbClr val="FF493A"/>
                </a:solidFill>
                <a:latin typeface="Gill Sans MT"/>
                <a:cs typeface="Gill Sans MT"/>
              </a:rPr>
              <a:t>T</a:t>
            </a:r>
            <a:r>
              <a:rPr sz="2800" b="1" spc="-495" dirty="0">
                <a:solidFill>
                  <a:srgbClr val="FF493A"/>
                </a:solidFill>
                <a:latin typeface="Gill Sans MT"/>
                <a:cs typeface="Gill Sans MT"/>
              </a:rPr>
              <a:t>O</a:t>
            </a:r>
            <a:r>
              <a:rPr sz="2800" b="1" spc="-185" dirty="0">
                <a:solidFill>
                  <a:srgbClr val="FF493A"/>
                </a:solidFill>
                <a:latin typeface="Gill Sans MT"/>
                <a:cs typeface="Gill Sans MT"/>
              </a:rPr>
              <a:t>L</a:t>
            </a:r>
            <a:r>
              <a:rPr sz="2800" b="1" spc="-180" dirty="0">
                <a:solidFill>
                  <a:srgbClr val="FF493A"/>
                </a:solidFill>
                <a:latin typeface="Gill Sans MT"/>
                <a:cs typeface="Gill Sans MT"/>
              </a:rPr>
              <a:t>E</a:t>
            </a:r>
            <a:r>
              <a:rPr sz="2800" b="1" spc="-85" dirty="0">
                <a:solidFill>
                  <a:srgbClr val="FF493A"/>
                </a:solidFill>
                <a:latin typeface="Gill Sans MT"/>
                <a:cs typeface="Gill Sans MT"/>
              </a:rPr>
              <a:t>R</a:t>
            </a:r>
            <a:r>
              <a:rPr sz="2800" b="1" spc="-280" dirty="0">
                <a:solidFill>
                  <a:srgbClr val="FF493A"/>
                </a:solidFill>
                <a:latin typeface="Gill Sans MT"/>
                <a:cs typeface="Gill Sans MT"/>
              </a:rPr>
              <a:t>A</a:t>
            </a:r>
            <a:r>
              <a:rPr sz="2800" b="1" spc="-365" dirty="0">
                <a:solidFill>
                  <a:srgbClr val="FF493A"/>
                </a:solidFill>
                <a:latin typeface="Gill Sans MT"/>
                <a:cs typeface="Gill Sans MT"/>
              </a:rPr>
              <a:t>N</a:t>
            </a:r>
            <a:r>
              <a:rPr sz="2800" b="1" spc="-305" dirty="0">
                <a:solidFill>
                  <a:srgbClr val="FF493A"/>
                </a:solidFill>
                <a:latin typeface="Gill Sans MT"/>
                <a:cs typeface="Gill Sans MT"/>
              </a:rPr>
              <a:t>C</a:t>
            </a:r>
            <a:r>
              <a:rPr sz="2800" b="1" spc="-204" dirty="0">
                <a:solidFill>
                  <a:srgbClr val="FF493A"/>
                </a:solidFill>
                <a:latin typeface="Gill Sans MT"/>
                <a:cs typeface="Gill Sans MT"/>
              </a:rPr>
              <a:t>E</a:t>
            </a:r>
            <a:r>
              <a:rPr sz="2800" b="1" spc="-30" dirty="0">
                <a:solidFill>
                  <a:srgbClr val="FF493A"/>
                </a:solidFill>
                <a:latin typeface="Gill Sans MT"/>
                <a:cs typeface="Gill Sans MT"/>
              </a:rPr>
              <a:t> </a:t>
            </a:r>
            <a:r>
              <a:rPr sz="2800" b="1" spc="-305" dirty="0">
                <a:solidFill>
                  <a:srgbClr val="FF493A"/>
                </a:solidFill>
                <a:latin typeface="Gill Sans MT"/>
                <a:cs typeface="Gill Sans MT"/>
              </a:rPr>
              <a:t>C</a:t>
            </a:r>
            <a:r>
              <a:rPr sz="2800" b="1" spc="-330" dirty="0">
                <a:solidFill>
                  <a:srgbClr val="FF493A"/>
                </a:solidFill>
                <a:latin typeface="Gill Sans MT"/>
                <a:cs typeface="Gill Sans MT"/>
              </a:rPr>
              <a:t>H</a:t>
            </a:r>
            <a:r>
              <a:rPr sz="2800" b="1" spc="-280" dirty="0">
                <a:solidFill>
                  <a:srgbClr val="FF493A"/>
                </a:solidFill>
                <a:latin typeface="Gill Sans MT"/>
                <a:cs typeface="Gill Sans MT"/>
              </a:rPr>
              <a:t>A</a:t>
            </a:r>
            <a:r>
              <a:rPr sz="2800" b="1" spc="-365" dirty="0">
                <a:solidFill>
                  <a:srgbClr val="FF493A"/>
                </a:solidFill>
                <a:latin typeface="Gill Sans MT"/>
                <a:cs typeface="Gill Sans MT"/>
              </a:rPr>
              <a:t>N</a:t>
            </a:r>
            <a:r>
              <a:rPr sz="2800" b="1" spc="-345" dirty="0">
                <a:solidFill>
                  <a:srgbClr val="FF493A"/>
                </a:solidFill>
                <a:latin typeface="Gill Sans MT"/>
                <a:cs typeface="Gill Sans MT"/>
              </a:rPr>
              <a:t>G</a:t>
            </a:r>
            <a:r>
              <a:rPr sz="2800" b="1" spc="-180" dirty="0">
                <a:solidFill>
                  <a:srgbClr val="FF493A"/>
                </a:solidFill>
                <a:latin typeface="Gill Sans MT"/>
                <a:cs typeface="Gill Sans MT"/>
              </a:rPr>
              <a:t>E</a:t>
            </a:r>
            <a:r>
              <a:rPr sz="2800" b="1" spc="30" dirty="0">
                <a:solidFill>
                  <a:srgbClr val="FF493A"/>
                </a:solidFill>
                <a:latin typeface="Gill Sans MT"/>
                <a:cs typeface="Gill Sans MT"/>
              </a:rPr>
              <a:t>S</a:t>
            </a:r>
            <a:endParaRPr sz="2800">
              <a:latin typeface="Gill Sans MT"/>
              <a:cs typeface="Gill Sans MT"/>
            </a:endParaRPr>
          </a:p>
          <a:p>
            <a:pPr marL="12700" marR="5080">
              <a:lnSpc>
                <a:spcPct val="127000"/>
              </a:lnSpc>
              <a:spcBef>
                <a:spcPts val="85"/>
              </a:spcBef>
            </a:pPr>
            <a:r>
              <a:rPr sz="2550" spc="155" dirty="0">
                <a:solidFill>
                  <a:srgbClr val="FFFFFF"/>
                </a:solidFill>
                <a:latin typeface="Gill Sans MT"/>
                <a:cs typeface="Gill Sans MT"/>
              </a:rPr>
              <a:t>Using</a:t>
            </a:r>
            <a:r>
              <a:rPr sz="2550" spc="-45" dirty="0">
                <a:solidFill>
                  <a:srgbClr val="FFFFFF"/>
                </a:solidFill>
                <a:latin typeface="Gill Sans MT"/>
                <a:cs typeface="Gill Sans MT"/>
              </a:rPr>
              <a:t> </a:t>
            </a:r>
            <a:r>
              <a:rPr sz="2550" spc="90" dirty="0">
                <a:solidFill>
                  <a:srgbClr val="FFFFFF"/>
                </a:solidFill>
                <a:latin typeface="Gill Sans MT"/>
                <a:cs typeface="Gill Sans MT"/>
              </a:rPr>
              <a:t>the</a:t>
            </a:r>
            <a:r>
              <a:rPr sz="2550" spc="-45" dirty="0">
                <a:solidFill>
                  <a:srgbClr val="FFFFFF"/>
                </a:solidFill>
                <a:latin typeface="Gill Sans MT"/>
                <a:cs typeface="Gill Sans MT"/>
              </a:rPr>
              <a:t> </a:t>
            </a:r>
            <a:r>
              <a:rPr sz="2550" spc="265" dirty="0">
                <a:solidFill>
                  <a:srgbClr val="FFFFFF"/>
                </a:solidFill>
                <a:latin typeface="Gill Sans MT"/>
                <a:cs typeface="Gill Sans MT"/>
              </a:rPr>
              <a:t>same</a:t>
            </a:r>
            <a:r>
              <a:rPr sz="2550" spc="-40" dirty="0">
                <a:solidFill>
                  <a:srgbClr val="FFFFFF"/>
                </a:solidFill>
                <a:latin typeface="Gill Sans MT"/>
                <a:cs typeface="Gill Sans MT"/>
              </a:rPr>
              <a:t> </a:t>
            </a:r>
            <a:r>
              <a:rPr sz="2550" spc="155" dirty="0">
                <a:solidFill>
                  <a:srgbClr val="FFFFFF"/>
                </a:solidFill>
                <a:latin typeface="Gill Sans MT"/>
                <a:cs typeface="Gill Sans MT"/>
              </a:rPr>
              <a:t>amount</a:t>
            </a:r>
            <a:r>
              <a:rPr sz="2550" spc="-45" dirty="0">
                <a:solidFill>
                  <a:srgbClr val="FFFFFF"/>
                </a:solidFill>
                <a:latin typeface="Gill Sans MT"/>
                <a:cs typeface="Gill Sans MT"/>
              </a:rPr>
              <a:t> </a:t>
            </a:r>
            <a:r>
              <a:rPr sz="2550" spc="114" dirty="0">
                <a:solidFill>
                  <a:srgbClr val="FFFFFF"/>
                </a:solidFill>
                <a:latin typeface="Gill Sans MT"/>
                <a:cs typeface="Gill Sans MT"/>
              </a:rPr>
              <a:t>after </a:t>
            </a:r>
            <a:r>
              <a:rPr sz="2550" spc="-695" dirty="0">
                <a:solidFill>
                  <a:srgbClr val="FFFFFF"/>
                </a:solidFill>
                <a:latin typeface="Gill Sans MT"/>
                <a:cs typeface="Gill Sans MT"/>
              </a:rPr>
              <a:t> </a:t>
            </a:r>
            <a:r>
              <a:rPr sz="2550" spc="160" dirty="0">
                <a:solidFill>
                  <a:srgbClr val="FFFFFF"/>
                </a:solidFill>
                <a:latin typeface="Gill Sans MT"/>
                <a:cs typeface="Gill Sans MT"/>
              </a:rPr>
              <a:t>taking </a:t>
            </a:r>
            <a:r>
              <a:rPr sz="2550" spc="290" dirty="0">
                <a:solidFill>
                  <a:srgbClr val="FFFFFF"/>
                </a:solidFill>
                <a:latin typeface="Gill Sans MT"/>
                <a:cs typeface="Gill Sans MT"/>
              </a:rPr>
              <a:t>a </a:t>
            </a:r>
            <a:r>
              <a:rPr sz="2550" spc="85" dirty="0">
                <a:solidFill>
                  <a:srgbClr val="FFFFFF"/>
                </a:solidFill>
                <a:latin typeface="Gill Sans MT"/>
                <a:cs typeface="Gill Sans MT"/>
              </a:rPr>
              <a:t>break, </a:t>
            </a:r>
            <a:r>
              <a:rPr sz="2550" spc="95" dirty="0">
                <a:solidFill>
                  <a:srgbClr val="FFFFFF"/>
                </a:solidFill>
                <a:latin typeface="Gill Sans MT"/>
                <a:cs typeface="Gill Sans MT"/>
              </a:rPr>
              <a:t>like </a:t>
            </a:r>
            <a:r>
              <a:rPr sz="2550" spc="114" dirty="0">
                <a:solidFill>
                  <a:srgbClr val="FFFFFF"/>
                </a:solidFill>
                <a:latin typeface="Gill Sans MT"/>
                <a:cs typeface="Gill Sans MT"/>
              </a:rPr>
              <a:t>after </a:t>
            </a:r>
            <a:r>
              <a:rPr sz="2550" spc="120" dirty="0">
                <a:solidFill>
                  <a:srgbClr val="FFFFFF"/>
                </a:solidFill>
                <a:latin typeface="Gill Sans MT"/>
                <a:cs typeface="Gill Sans MT"/>
              </a:rPr>
              <a:t> </a:t>
            </a:r>
            <a:r>
              <a:rPr sz="2550" spc="125" dirty="0">
                <a:solidFill>
                  <a:srgbClr val="FFFFFF"/>
                </a:solidFill>
                <a:latin typeface="Gill Sans MT"/>
                <a:cs typeface="Gill Sans MT"/>
              </a:rPr>
              <a:t>hospitalization,</a:t>
            </a:r>
            <a:r>
              <a:rPr sz="2550" spc="-35" dirty="0">
                <a:solidFill>
                  <a:srgbClr val="FFFFFF"/>
                </a:solidFill>
                <a:latin typeface="Gill Sans MT"/>
                <a:cs typeface="Gill Sans MT"/>
              </a:rPr>
              <a:t> </a:t>
            </a:r>
            <a:r>
              <a:rPr sz="2550" spc="95" dirty="0">
                <a:solidFill>
                  <a:srgbClr val="FFFFFF"/>
                </a:solidFill>
                <a:latin typeface="Gill Sans MT"/>
                <a:cs typeface="Gill Sans MT"/>
              </a:rPr>
              <a:t>jail,</a:t>
            </a:r>
            <a:r>
              <a:rPr sz="2550" spc="-30" dirty="0">
                <a:solidFill>
                  <a:srgbClr val="FFFFFF"/>
                </a:solidFill>
                <a:latin typeface="Gill Sans MT"/>
                <a:cs typeface="Gill Sans MT"/>
              </a:rPr>
              <a:t> </a:t>
            </a:r>
            <a:r>
              <a:rPr sz="2550" spc="-45" dirty="0">
                <a:solidFill>
                  <a:srgbClr val="FFFFFF"/>
                </a:solidFill>
                <a:latin typeface="Gill Sans MT"/>
                <a:cs typeface="Gill Sans MT"/>
              </a:rPr>
              <a:t>or</a:t>
            </a:r>
            <a:r>
              <a:rPr sz="2550" spc="-30" dirty="0">
                <a:solidFill>
                  <a:srgbClr val="FFFFFF"/>
                </a:solidFill>
                <a:latin typeface="Gill Sans MT"/>
                <a:cs typeface="Gill Sans MT"/>
              </a:rPr>
              <a:t> </a:t>
            </a:r>
            <a:r>
              <a:rPr sz="2550" spc="70" dirty="0">
                <a:solidFill>
                  <a:srgbClr val="FFFFFF"/>
                </a:solidFill>
                <a:latin typeface="Gill Sans MT"/>
                <a:cs typeface="Gill Sans MT"/>
              </a:rPr>
              <a:t>detox</a:t>
            </a:r>
            <a:endParaRPr sz="2550">
              <a:latin typeface="Gill Sans MT"/>
              <a:cs typeface="Gill Sans MT"/>
            </a:endParaRPr>
          </a:p>
        </p:txBody>
      </p:sp>
      <p:sp>
        <p:nvSpPr>
          <p:cNvPr id="6" name="object 6"/>
          <p:cNvSpPr txBox="1"/>
          <p:nvPr/>
        </p:nvSpPr>
        <p:spPr>
          <a:xfrm>
            <a:off x="6936696" y="7581148"/>
            <a:ext cx="3329304" cy="2032000"/>
          </a:xfrm>
          <a:prstGeom prst="rect">
            <a:avLst/>
          </a:prstGeom>
        </p:spPr>
        <p:txBody>
          <a:bodyPr vert="horz" wrap="square" lIns="0" tIns="156210" rIns="0" bIns="0" rtlCol="0">
            <a:spAutoFit/>
          </a:bodyPr>
          <a:lstStyle/>
          <a:p>
            <a:pPr marL="12700">
              <a:lnSpc>
                <a:spcPct val="100000"/>
              </a:lnSpc>
              <a:spcBef>
                <a:spcPts val="1230"/>
              </a:spcBef>
            </a:pPr>
            <a:r>
              <a:rPr sz="2800" b="1" spc="-145" dirty="0">
                <a:solidFill>
                  <a:srgbClr val="EF4522"/>
                </a:solidFill>
                <a:latin typeface="Gill Sans MT"/>
                <a:cs typeface="Gill Sans MT"/>
              </a:rPr>
              <a:t>B</a:t>
            </a:r>
            <a:r>
              <a:rPr sz="2800" b="1" spc="-180" dirty="0">
                <a:solidFill>
                  <a:srgbClr val="EF4522"/>
                </a:solidFill>
                <a:latin typeface="Gill Sans MT"/>
                <a:cs typeface="Gill Sans MT"/>
              </a:rPr>
              <a:t>E</a:t>
            </a:r>
            <a:r>
              <a:rPr sz="2800" b="1" spc="-95" dirty="0">
                <a:solidFill>
                  <a:srgbClr val="EF4522"/>
                </a:solidFill>
                <a:latin typeface="Gill Sans MT"/>
                <a:cs typeface="Gill Sans MT"/>
              </a:rPr>
              <a:t>I</a:t>
            </a:r>
            <a:r>
              <a:rPr sz="2800" b="1" spc="-365" dirty="0">
                <a:solidFill>
                  <a:srgbClr val="EF4522"/>
                </a:solidFill>
                <a:latin typeface="Gill Sans MT"/>
                <a:cs typeface="Gill Sans MT"/>
              </a:rPr>
              <a:t>N</a:t>
            </a:r>
            <a:r>
              <a:rPr sz="2800" b="1" spc="-370" dirty="0">
                <a:solidFill>
                  <a:srgbClr val="EF4522"/>
                </a:solidFill>
                <a:latin typeface="Gill Sans MT"/>
                <a:cs typeface="Gill Sans MT"/>
              </a:rPr>
              <a:t>G</a:t>
            </a:r>
            <a:r>
              <a:rPr sz="2800" b="1" spc="-30" dirty="0">
                <a:solidFill>
                  <a:srgbClr val="EF4522"/>
                </a:solidFill>
                <a:latin typeface="Gill Sans MT"/>
                <a:cs typeface="Gill Sans MT"/>
              </a:rPr>
              <a:t> </a:t>
            </a:r>
            <a:r>
              <a:rPr sz="2800" b="1" spc="-280" dirty="0">
                <a:solidFill>
                  <a:srgbClr val="EF4522"/>
                </a:solidFill>
                <a:latin typeface="Gill Sans MT"/>
                <a:cs typeface="Gill Sans MT"/>
              </a:rPr>
              <a:t>A</a:t>
            </a:r>
            <a:r>
              <a:rPr sz="2800" b="1" spc="-185" dirty="0">
                <a:solidFill>
                  <a:srgbClr val="EF4522"/>
                </a:solidFill>
                <a:latin typeface="Gill Sans MT"/>
                <a:cs typeface="Gill Sans MT"/>
              </a:rPr>
              <a:t>L</a:t>
            </a:r>
            <a:r>
              <a:rPr sz="2800" b="1" spc="-495" dirty="0">
                <a:solidFill>
                  <a:srgbClr val="EF4522"/>
                </a:solidFill>
                <a:latin typeface="Gill Sans MT"/>
                <a:cs typeface="Gill Sans MT"/>
              </a:rPr>
              <a:t>O</a:t>
            </a:r>
            <a:r>
              <a:rPr sz="2800" b="1" spc="-365" dirty="0">
                <a:solidFill>
                  <a:srgbClr val="EF4522"/>
                </a:solidFill>
                <a:latin typeface="Gill Sans MT"/>
                <a:cs typeface="Gill Sans MT"/>
              </a:rPr>
              <a:t>N</a:t>
            </a:r>
            <a:r>
              <a:rPr sz="2800" b="1" spc="-204" dirty="0">
                <a:solidFill>
                  <a:srgbClr val="EF4522"/>
                </a:solidFill>
                <a:latin typeface="Gill Sans MT"/>
                <a:cs typeface="Gill Sans MT"/>
              </a:rPr>
              <a:t>E</a:t>
            </a:r>
            <a:endParaRPr sz="2800">
              <a:latin typeface="Gill Sans MT"/>
              <a:cs typeface="Gill Sans MT"/>
            </a:endParaRPr>
          </a:p>
          <a:p>
            <a:pPr marL="12700" marR="5080">
              <a:lnSpc>
                <a:spcPct val="128800"/>
              </a:lnSpc>
              <a:spcBef>
                <a:spcPts val="175"/>
              </a:spcBef>
            </a:pPr>
            <a:r>
              <a:rPr sz="2400" spc="160" dirty="0">
                <a:solidFill>
                  <a:srgbClr val="FFFFFF"/>
                </a:solidFill>
                <a:latin typeface="Gill Sans MT"/>
                <a:cs typeface="Gill Sans MT"/>
              </a:rPr>
              <a:t>Using </a:t>
            </a:r>
            <a:r>
              <a:rPr sz="2400" spc="120" dirty="0">
                <a:solidFill>
                  <a:srgbClr val="FFFFFF"/>
                </a:solidFill>
                <a:latin typeface="Gill Sans MT"/>
                <a:cs typeface="Gill Sans MT"/>
              </a:rPr>
              <a:t>alone, </a:t>
            </a:r>
            <a:r>
              <a:rPr sz="2400" spc="-30" dirty="0">
                <a:solidFill>
                  <a:srgbClr val="FFFFFF"/>
                </a:solidFill>
                <a:latin typeface="Gill Sans MT"/>
                <a:cs typeface="Gill Sans MT"/>
              </a:rPr>
              <a:t>or </a:t>
            </a:r>
            <a:r>
              <a:rPr sz="2400" spc="80" dirty="0">
                <a:solidFill>
                  <a:srgbClr val="FFFFFF"/>
                </a:solidFill>
                <a:latin typeface="Gill Sans MT"/>
                <a:cs typeface="Gill Sans MT"/>
              </a:rPr>
              <a:t>without </a:t>
            </a:r>
            <a:r>
              <a:rPr sz="2400" spc="-655" dirty="0">
                <a:solidFill>
                  <a:srgbClr val="FFFFFF"/>
                </a:solidFill>
                <a:latin typeface="Gill Sans MT"/>
                <a:cs typeface="Gill Sans MT"/>
              </a:rPr>
              <a:t> </a:t>
            </a:r>
            <a:r>
              <a:rPr sz="2400" spc="155" dirty="0">
                <a:solidFill>
                  <a:srgbClr val="FFFFFF"/>
                </a:solidFill>
                <a:latin typeface="Gill Sans MT"/>
                <a:cs typeface="Gill Sans MT"/>
              </a:rPr>
              <a:t>anyone</a:t>
            </a:r>
            <a:r>
              <a:rPr sz="2400" spc="-35" dirty="0">
                <a:solidFill>
                  <a:srgbClr val="FFFFFF"/>
                </a:solidFill>
                <a:latin typeface="Gill Sans MT"/>
                <a:cs typeface="Gill Sans MT"/>
              </a:rPr>
              <a:t> </a:t>
            </a:r>
            <a:r>
              <a:rPr sz="2400" spc="145" dirty="0">
                <a:solidFill>
                  <a:srgbClr val="FFFFFF"/>
                </a:solidFill>
                <a:latin typeface="Gill Sans MT"/>
                <a:cs typeface="Gill Sans MT"/>
              </a:rPr>
              <a:t>knowing</a:t>
            </a:r>
            <a:r>
              <a:rPr sz="2400" spc="-30" dirty="0">
                <a:solidFill>
                  <a:srgbClr val="FFFFFF"/>
                </a:solidFill>
                <a:latin typeface="Gill Sans MT"/>
                <a:cs typeface="Gill Sans MT"/>
              </a:rPr>
              <a:t> </a:t>
            </a:r>
            <a:r>
              <a:rPr sz="2400" spc="35" dirty="0">
                <a:solidFill>
                  <a:srgbClr val="FFFFFF"/>
                </a:solidFill>
                <a:latin typeface="Gill Sans MT"/>
                <a:cs typeface="Gill Sans MT"/>
              </a:rPr>
              <a:t>to</a:t>
            </a:r>
            <a:r>
              <a:rPr sz="2400" spc="-35" dirty="0">
                <a:solidFill>
                  <a:srgbClr val="FFFFFF"/>
                </a:solidFill>
                <a:latin typeface="Gill Sans MT"/>
                <a:cs typeface="Gill Sans MT"/>
              </a:rPr>
              <a:t> </a:t>
            </a:r>
            <a:r>
              <a:rPr sz="2400" spc="110" dirty="0">
                <a:solidFill>
                  <a:srgbClr val="FFFFFF"/>
                </a:solidFill>
                <a:latin typeface="Gill Sans MT"/>
                <a:cs typeface="Gill Sans MT"/>
              </a:rPr>
              <a:t>do</a:t>
            </a:r>
            <a:r>
              <a:rPr sz="2400" spc="-30" dirty="0">
                <a:solidFill>
                  <a:srgbClr val="FFFFFF"/>
                </a:solidFill>
                <a:latin typeface="Gill Sans MT"/>
                <a:cs typeface="Gill Sans MT"/>
              </a:rPr>
              <a:t> </a:t>
            </a:r>
            <a:r>
              <a:rPr sz="2400" spc="290" dirty="0">
                <a:solidFill>
                  <a:srgbClr val="FFFFFF"/>
                </a:solidFill>
                <a:latin typeface="Gill Sans MT"/>
                <a:cs typeface="Gill Sans MT"/>
              </a:rPr>
              <a:t>a </a:t>
            </a:r>
            <a:r>
              <a:rPr sz="2400" spc="-655" dirty="0">
                <a:solidFill>
                  <a:srgbClr val="FFFFFF"/>
                </a:solidFill>
                <a:latin typeface="Gill Sans MT"/>
                <a:cs typeface="Gill Sans MT"/>
              </a:rPr>
              <a:t> </a:t>
            </a:r>
            <a:r>
              <a:rPr sz="2400" spc="150" dirty="0">
                <a:solidFill>
                  <a:srgbClr val="FFFFFF"/>
                </a:solidFill>
                <a:latin typeface="Gill Sans MT"/>
                <a:cs typeface="Gill Sans MT"/>
              </a:rPr>
              <a:t>"wellness</a:t>
            </a:r>
            <a:r>
              <a:rPr sz="2400" spc="-30" dirty="0">
                <a:solidFill>
                  <a:srgbClr val="FFFFFF"/>
                </a:solidFill>
                <a:latin typeface="Gill Sans MT"/>
                <a:cs typeface="Gill Sans MT"/>
              </a:rPr>
              <a:t> </a:t>
            </a:r>
            <a:r>
              <a:rPr sz="2400" spc="135" dirty="0">
                <a:solidFill>
                  <a:srgbClr val="FFFFFF"/>
                </a:solidFill>
                <a:latin typeface="Gill Sans MT"/>
                <a:cs typeface="Gill Sans MT"/>
              </a:rPr>
              <a:t>check"</a:t>
            </a:r>
            <a:endParaRPr sz="2400">
              <a:latin typeface="Gill Sans MT"/>
              <a:cs typeface="Gill Sans MT"/>
            </a:endParaRPr>
          </a:p>
        </p:txBody>
      </p:sp>
      <p:sp>
        <p:nvSpPr>
          <p:cNvPr id="7" name="object 7"/>
          <p:cNvSpPr txBox="1"/>
          <p:nvPr/>
        </p:nvSpPr>
        <p:spPr>
          <a:xfrm>
            <a:off x="1980664" y="1988007"/>
            <a:ext cx="3775075" cy="2078355"/>
          </a:xfrm>
          <a:prstGeom prst="rect">
            <a:avLst/>
          </a:prstGeom>
        </p:spPr>
        <p:txBody>
          <a:bodyPr vert="horz" wrap="square" lIns="0" tIns="141605" rIns="0" bIns="0" rtlCol="0">
            <a:spAutoFit/>
          </a:bodyPr>
          <a:lstStyle/>
          <a:p>
            <a:pPr marL="12700">
              <a:lnSpc>
                <a:spcPct val="100000"/>
              </a:lnSpc>
              <a:spcBef>
                <a:spcPts val="1115"/>
              </a:spcBef>
            </a:pPr>
            <a:r>
              <a:rPr sz="2800" b="1" spc="-440" dirty="0">
                <a:solidFill>
                  <a:srgbClr val="EF4522"/>
                </a:solidFill>
                <a:latin typeface="Gill Sans MT"/>
                <a:cs typeface="Gill Sans MT"/>
              </a:rPr>
              <a:t>U</a:t>
            </a:r>
            <a:r>
              <a:rPr sz="2800" b="1" spc="50" dirty="0">
                <a:solidFill>
                  <a:srgbClr val="EF4522"/>
                </a:solidFill>
                <a:latin typeface="Gill Sans MT"/>
                <a:cs typeface="Gill Sans MT"/>
              </a:rPr>
              <a:t>S</a:t>
            </a:r>
            <a:r>
              <a:rPr sz="2800" b="1" spc="-95" dirty="0">
                <a:solidFill>
                  <a:srgbClr val="EF4522"/>
                </a:solidFill>
                <a:latin typeface="Gill Sans MT"/>
                <a:cs typeface="Gill Sans MT"/>
              </a:rPr>
              <a:t>I</a:t>
            </a:r>
            <a:r>
              <a:rPr sz="2800" b="1" spc="-365" dirty="0">
                <a:solidFill>
                  <a:srgbClr val="EF4522"/>
                </a:solidFill>
                <a:latin typeface="Gill Sans MT"/>
                <a:cs typeface="Gill Sans MT"/>
              </a:rPr>
              <a:t>N</a:t>
            </a:r>
            <a:r>
              <a:rPr sz="2800" b="1" spc="-370" dirty="0">
                <a:solidFill>
                  <a:srgbClr val="EF4522"/>
                </a:solidFill>
                <a:latin typeface="Gill Sans MT"/>
                <a:cs typeface="Gill Sans MT"/>
              </a:rPr>
              <a:t>G</a:t>
            </a:r>
            <a:r>
              <a:rPr sz="2800" b="1" spc="-30" dirty="0">
                <a:solidFill>
                  <a:srgbClr val="EF4522"/>
                </a:solidFill>
                <a:latin typeface="Gill Sans MT"/>
                <a:cs typeface="Gill Sans MT"/>
              </a:rPr>
              <a:t> </a:t>
            </a:r>
            <a:r>
              <a:rPr sz="2800" b="1" spc="-135" dirty="0">
                <a:solidFill>
                  <a:srgbClr val="EF4522"/>
                </a:solidFill>
                <a:latin typeface="Gill Sans MT"/>
                <a:cs typeface="Gill Sans MT"/>
              </a:rPr>
              <a:t>F</a:t>
            </a:r>
            <a:r>
              <a:rPr sz="2800" b="1" spc="-280" dirty="0">
                <a:solidFill>
                  <a:srgbClr val="EF4522"/>
                </a:solidFill>
                <a:latin typeface="Gill Sans MT"/>
                <a:cs typeface="Gill Sans MT"/>
              </a:rPr>
              <a:t>A</a:t>
            </a:r>
            <a:r>
              <a:rPr sz="2800" b="1" spc="50" dirty="0">
                <a:solidFill>
                  <a:srgbClr val="EF4522"/>
                </a:solidFill>
                <a:latin typeface="Gill Sans MT"/>
                <a:cs typeface="Gill Sans MT"/>
              </a:rPr>
              <a:t>S</a:t>
            </a:r>
            <a:r>
              <a:rPr sz="2800" b="1" spc="-285" dirty="0">
                <a:solidFill>
                  <a:srgbClr val="EF4522"/>
                </a:solidFill>
                <a:latin typeface="Gill Sans MT"/>
                <a:cs typeface="Gill Sans MT"/>
              </a:rPr>
              <a:t>T</a:t>
            </a:r>
            <a:endParaRPr sz="2800">
              <a:latin typeface="Gill Sans MT"/>
              <a:cs typeface="Gill Sans MT"/>
            </a:endParaRPr>
          </a:p>
          <a:p>
            <a:pPr marL="12700" marR="5080">
              <a:lnSpc>
                <a:spcPct val="127499"/>
              </a:lnSpc>
              <a:spcBef>
                <a:spcPts val="80"/>
              </a:spcBef>
            </a:pPr>
            <a:r>
              <a:rPr sz="2550" spc="160" dirty="0">
                <a:solidFill>
                  <a:srgbClr val="FFFFFF"/>
                </a:solidFill>
                <a:latin typeface="Gill Sans MT"/>
                <a:cs typeface="Gill Sans MT"/>
              </a:rPr>
              <a:t>Using </a:t>
            </a:r>
            <a:r>
              <a:rPr sz="2550" spc="295" dirty="0">
                <a:solidFill>
                  <a:srgbClr val="FFFFFF"/>
                </a:solidFill>
                <a:latin typeface="Gill Sans MT"/>
                <a:cs typeface="Gill Sans MT"/>
              </a:rPr>
              <a:t>a </a:t>
            </a:r>
            <a:r>
              <a:rPr sz="2550" spc="45" dirty="0">
                <a:solidFill>
                  <a:srgbClr val="FFFFFF"/>
                </a:solidFill>
                <a:latin typeface="Gill Sans MT"/>
                <a:cs typeface="Gill Sans MT"/>
              </a:rPr>
              <a:t>lot </a:t>
            </a:r>
            <a:r>
              <a:rPr sz="2550" spc="150" dirty="0">
                <a:solidFill>
                  <a:srgbClr val="FFFFFF"/>
                </a:solidFill>
                <a:latin typeface="Gill Sans MT"/>
                <a:cs typeface="Gill Sans MT"/>
              </a:rPr>
              <a:t>at </a:t>
            </a:r>
            <a:r>
              <a:rPr sz="2550" spc="110" dirty="0">
                <a:solidFill>
                  <a:srgbClr val="FFFFFF"/>
                </a:solidFill>
                <a:latin typeface="Gill Sans MT"/>
                <a:cs typeface="Gill Sans MT"/>
              </a:rPr>
              <a:t>once, </a:t>
            </a:r>
            <a:r>
              <a:rPr sz="2550" spc="95" dirty="0">
                <a:solidFill>
                  <a:srgbClr val="FFFFFF"/>
                </a:solidFill>
                <a:latin typeface="Gill Sans MT"/>
                <a:cs typeface="Gill Sans MT"/>
              </a:rPr>
              <a:t>like </a:t>
            </a:r>
            <a:r>
              <a:rPr sz="2550" spc="100" dirty="0">
                <a:solidFill>
                  <a:srgbClr val="FFFFFF"/>
                </a:solidFill>
                <a:latin typeface="Gill Sans MT"/>
                <a:cs typeface="Gill Sans MT"/>
              </a:rPr>
              <a:t> </a:t>
            </a:r>
            <a:r>
              <a:rPr sz="2550" spc="160" dirty="0">
                <a:solidFill>
                  <a:srgbClr val="FFFFFF"/>
                </a:solidFill>
                <a:latin typeface="Gill Sans MT"/>
                <a:cs typeface="Gill Sans MT"/>
              </a:rPr>
              <a:t>doing</a:t>
            </a:r>
            <a:r>
              <a:rPr sz="2550" spc="-40" dirty="0">
                <a:solidFill>
                  <a:srgbClr val="FFFFFF"/>
                </a:solidFill>
                <a:latin typeface="Gill Sans MT"/>
                <a:cs typeface="Gill Sans MT"/>
              </a:rPr>
              <a:t> </a:t>
            </a:r>
            <a:r>
              <a:rPr sz="2550" spc="295" dirty="0">
                <a:solidFill>
                  <a:srgbClr val="FFFFFF"/>
                </a:solidFill>
                <a:latin typeface="Gill Sans MT"/>
                <a:cs typeface="Gill Sans MT"/>
              </a:rPr>
              <a:t>a</a:t>
            </a:r>
            <a:r>
              <a:rPr sz="2550" spc="-35" dirty="0">
                <a:solidFill>
                  <a:srgbClr val="FFFFFF"/>
                </a:solidFill>
                <a:latin typeface="Gill Sans MT"/>
                <a:cs typeface="Gill Sans MT"/>
              </a:rPr>
              <a:t> </a:t>
            </a:r>
            <a:r>
              <a:rPr sz="2550" spc="140" dirty="0">
                <a:solidFill>
                  <a:srgbClr val="FFFFFF"/>
                </a:solidFill>
                <a:latin typeface="Gill Sans MT"/>
                <a:cs typeface="Gill Sans MT"/>
              </a:rPr>
              <a:t>full</a:t>
            </a:r>
            <a:r>
              <a:rPr sz="2550" spc="-35" dirty="0">
                <a:solidFill>
                  <a:srgbClr val="FFFFFF"/>
                </a:solidFill>
                <a:latin typeface="Gill Sans MT"/>
                <a:cs typeface="Gill Sans MT"/>
              </a:rPr>
              <a:t> </a:t>
            </a:r>
            <a:r>
              <a:rPr sz="2550" spc="140" dirty="0">
                <a:solidFill>
                  <a:srgbClr val="FFFFFF"/>
                </a:solidFill>
                <a:latin typeface="Gill Sans MT"/>
                <a:cs typeface="Gill Sans MT"/>
              </a:rPr>
              <a:t>shot</a:t>
            </a:r>
            <a:r>
              <a:rPr sz="2550" spc="-35" dirty="0">
                <a:solidFill>
                  <a:srgbClr val="FFFFFF"/>
                </a:solidFill>
                <a:latin typeface="Gill Sans MT"/>
                <a:cs typeface="Gill Sans MT"/>
              </a:rPr>
              <a:t> </a:t>
            </a:r>
            <a:r>
              <a:rPr sz="2550" spc="160" dirty="0">
                <a:solidFill>
                  <a:srgbClr val="FFFFFF"/>
                </a:solidFill>
                <a:latin typeface="Gill Sans MT"/>
                <a:cs typeface="Gill Sans MT"/>
              </a:rPr>
              <a:t>of</a:t>
            </a:r>
            <a:r>
              <a:rPr sz="2550" spc="-35" dirty="0">
                <a:solidFill>
                  <a:srgbClr val="FFFFFF"/>
                </a:solidFill>
                <a:latin typeface="Gill Sans MT"/>
                <a:cs typeface="Gill Sans MT"/>
              </a:rPr>
              <a:t> </a:t>
            </a:r>
            <a:r>
              <a:rPr sz="2550" spc="75" dirty="0">
                <a:solidFill>
                  <a:srgbClr val="FFFFFF"/>
                </a:solidFill>
                <a:latin typeface="Gill Sans MT"/>
                <a:cs typeface="Gill Sans MT"/>
              </a:rPr>
              <a:t>heroin </a:t>
            </a:r>
            <a:r>
              <a:rPr sz="2550" spc="-695" dirty="0">
                <a:solidFill>
                  <a:srgbClr val="FFFFFF"/>
                </a:solidFill>
                <a:latin typeface="Gill Sans MT"/>
                <a:cs typeface="Gill Sans MT"/>
              </a:rPr>
              <a:t> </a:t>
            </a:r>
            <a:r>
              <a:rPr sz="2550" spc="150" dirty="0">
                <a:solidFill>
                  <a:srgbClr val="FFFFFF"/>
                </a:solidFill>
                <a:latin typeface="Gill Sans MT"/>
                <a:cs typeface="Gill Sans MT"/>
              </a:rPr>
              <a:t>at</a:t>
            </a:r>
            <a:r>
              <a:rPr sz="2550" spc="-35" dirty="0">
                <a:solidFill>
                  <a:srgbClr val="FFFFFF"/>
                </a:solidFill>
                <a:latin typeface="Gill Sans MT"/>
                <a:cs typeface="Gill Sans MT"/>
              </a:rPr>
              <a:t> </a:t>
            </a:r>
            <a:r>
              <a:rPr sz="2550" spc="114" dirty="0">
                <a:solidFill>
                  <a:srgbClr val="FFFFFF"/>
                </a:solidFill>
                <a:latin typeface="Gill Sans MT"/>
                <a:cs typeface="Gill Sans MT"/>
              </a:rPr>
              <a:t>one</a:t>
            </a:r>
            <a:r>
              <a:rPr sz="2550" spc="-30" dirty="0">
                <a:solidFill>
                  <a:srgbClr val="FFFFFF"/>
                </a:solidFill>
                <a:latin typeface="Gill Sans MT"/>
                <a:cs typeface="Gill Sans MT"/>
              </a:rPr>
              <a:t> </a:t>
            </a:r>
            <a:r>
              <a:rPr sz="2550" spc="125" dirty="0">
                <a:solidFill>
                  <a:srgbClr val="FFFFFF"/>
                </a:solidFill>
                <a:latin typeface="Gill Sans MT"/>
                <a:cs typeface="Gill Sans MT"/>
              </a:rPr>
              <a:t>time</a:t>
            </a:r>
            <a:endParaRPr sz="2550">
              <a:latin typeface="Gill Sans MT"/>
              <a:cs typeface="Gill Sans MT"/>
            </a:endParaRPr>
          </a:p>
        </p:txBody>
      </p:sp>
      <p:sp>
        <p:nvSpPr>
          <p:cNvPr id="8" name="object 8"/>
          <p:cNvSpPr txBox="1"/>
          <p:nvPr/>
        </p:nvSpPr>
        <p:spPr>
          <a:xfrm>
            <a:off x="1856179" y="4571839"/>
            <a:ext cx="4239895" cy="2611755"/>
          </a:xfrm>
          <a:prstGeom prst="rect">
            <a:avLst/>
          </a:prstGeom>
        </p:spPr>
        <p:txBody>
          <a:bodyPr vert="horz" wrap="square" lIns="0" tIns="12700" rIns="0" bIns="0" rtlCol="0">
            <a:spAutoFit/>
          </a:bodyPr>
          <a:lstStyle/>
          <a:p>
            <a:pPr marL="12700" marR="2041525">
              <a:lnSpc>
                <a:spcPct val="130200"/>
              </a:lnSpc>
              <a:spcBef>
                <a:spcPts val="100"/>
              </a:spcBef>
            </a:pPr>
            <a:r>
              <a:rPr sz="2800" b="1" spc="-135" dirty="0">
                <a:solidFill>
                  <a:srgbClr val="EF4522"/>
                </a:solidFill>
                <a:latin typeface="Gill Sans MT"/>
                <a:cs typeface="Gill Sans MT"/>
              </a:rPr>
              <a:t>F</a:t>
            </a:r>
            <a:r>
              <a:rPr sz="2800" b="1" spc="-495" dirty="0">
                <a:solidFill>
                  <a:srgbClr val="EF4522"/>
                </a:solidFill>
                <a:latin typeface="Gill Sans MT"/>
                <a:cs typeface="Gill Sans MT"/>
              </a:rPr>
              <a:t>O</a:t>
            </a:r>
            <a:r>
              <a:rPr sz="2800" b="1" spc="-85" dirty="0">
                <a:solidFill>
                  <a:srgbClr val="EF4522"/>
                </a:solidFill>
                <a:latin typeface="Gill Sans MT"/>
                <a:cs typeface="Gill Sans MT"/>
              </a:rPr>
              <a:t>R</a:t>
            </a:r>
            <a:r>
              <a:rPr sz="2800" b="1" spc="-345" dirty="0">
                <a:solidFill>
                  <a:srgbClr val="EF4522"/>
                </a:solidFill>
                <a:latin typeface="Gill Sans MT"/>
                <a:cs typeface="Gill Sans MT"/>
              </a:rPr>
              <a:t>G</a:t>
            </a:r>
            <a:r>
              <a:rPr sz="2800" b="1" spc="-180" dirty="0">
                <a:solidFill>
                  <a:srgbClr val="EF4522"/>
                </a:solidFill>
                <a:latin typeface="Gill Sans MT"/>
                <a:cs typeface="Gill Sans MT"/>
              </a:rPr>
              <a:t>E</a:t>
            </a:r>
            <a:r>
              <a:rPr sz="2800" b="1" spc="-260" dirty="0">
                <a:solidFill>
                  <a:srgbClr val="EF4522"/>
                </a:solidFill>
                <a:latin typeface="Gill Sans MT"/>
                <a:cs typeface="Gill Sans MT"/>
              </a:rPr>
              <a:t>TT</a:t>
            </a:r>
            <a:r>
              <a:rPr sz="2800" b="1" spc="-95" dirty="0">
                <a:solidFill>
                  <a:srgbClr val="EF4522"/>
                </a:solidFill>
                <a:latin typeface="Gill Sans MT"/>
                <a:cs typeface="Gill Sans MT"/>
              </a:rPr>
              <a:t>I</a:t>
            </a:r>
            <a:r>
              <a:rPr sz="2800" b="1" spc="-365" dirty="0">
                <a:solidFill>
                  <a:srgbClr val="EF4522"/>
                </a:solidFill>
                <a:latin typeface="Gill Sans MT"/>
                <a:cs typeface="Gill Sans MT"/>
              </a:rPr>
              <a:t>N</a:t>
            </a:r>
            <a:r>
              <a:rPr sz="2800" b="1" spc="-210" dirty="0">
                <a:solidFill>
                  <a:srgbClr val="EF4522"/>
                </a:solidFill>
                <a:latin typeface="Gill Sans MT"/>
                <a:cs typeface="Gill Sans MT"/>
              </a:rPr>
              <a:t>G  </a:t>
            </a:r>
            <a:r>
              <a:rPr sz="2800" b="1" spc="-120" dirty="0">
                <a:solidFill>
                  <a:srgbClr val="EF4522"/>
                </a:solidFill>
                <a:latin typeface="Gill Sans MT"/>
                <a:cs typeface="Gill Sans MT"/>
              </a:rPr>
              <a:t>SELF</a:t>
            </a:r>
            <a:r>
              <a:rPr sz="2800" b="1" spc="-40" dirty="0">
                <a:solidFill>
                  <a:srgbClr val="EF4522"/>
                </a:solidFill>
                <a:latin typeface="Gill Sans MT"/>
                <a:cs typeface="Gill Sans MT"/>
              </a:rPr>
              <a:t> </a:t>
            </a:r>
            <a:r>
              <a:rPr sz="2800" b="1" spc="-220" dirty="0">
                <a:solidFill>
                  <a:srgbClr val="EF4522"/>
                </a:solidFill>
                <a:latin typeface="Gill Sans MT"/>
                <a:cs typeface="Gill Sans MT"/>
              </a:rPr>
              <a:t>CARE</a:t>
            </a:r>
            <a:endParaRPr sz="2800">
              <a:latin typeface="Gill Sans MT"/>
              <a:cs typeface="Gill Sans MT"/>
            </a:endParaRPr>
          </a:p>
          <a:p>
            <a:pPr marL="12700" marR="5080">
              <a:lnSpc>
                <a:spcPct val="128200"/>
              </a:lnSpc>
              <a:spcBef>
                <a:spcPts val="70"/>
              </a:spcBef>
            </a:pPr>
            <a:r>
              <a:rPr sz="2500" spc="-30" dirty="0">
                <a:solidFill>
                  <a:srgbClr val="FFFFFF"/>
                </a:solidFill>
                <a:latin typeface="Gill Sans MT"/>
                <a:cs typeface="Gill Sans MT"/>
              </a:rPr>
              <a:t>Not </a:t>
            </a:r>
            <a:r>
              <a:rPr sz="2500" spc="120" dirty="0">
                <a:solidFill>
                  <a:srgbClr val="FFFFFF"/>
                </a:solidFill>
                <a:latin typeface="Gill Sans MT"/>
                <a:cs typeface="Gill Sans MT"/>
              </a:rPr>
              <a:t>drinking </a:t>
            </a:r>
            <a:r>
              <a:rPr sz="2500" spc="90" dirty="0">
                <a:solidFill>
                  <a:srgbClr val="FFFFFF"/>
                </a:solidFill>
                <a:latin typeface="Gill Sans MT"/>
                <a:cs typeface="Gill Sans MT"/>
              </a:rPr>
              <a:t>water </a:t>
            </a:r>
            <a:r>
              <a:rPr sz="2500" spc="-35" dirty="0">
                <a:solidFill>
                  <a:srgbClr val="FFFFFF"/>
                </a:solidFill>
                <a:latin typeface="Gill Sans MT"/>
                <a:cs typeface="Gill Sans MT"/>
              </a:rPr>
              <a:t>or </a:t>
            </a:r>
            <a:r>
              <a:rPr sz="2500" spc="175" dirty="0">
                <a:solidFill>
                  <a:srgbClr val="FFFFFF"/>
                </a:solidFill>
                <a:latin typeface="Gill Sans MT"/>
                <a:cs typeface="Gill Sans MT"/>
              </a:rPr>
              <a:t>eating </a:t>
            </a:r>
            <a:r>
              <a:rPr sz="2500" spc="180" dirty="0">
                <a:solidFill>
                  <a:srgbClr val="FFFFFF"/>
                </a:solidFill>
                <a:latin typeface="Gill Sans MT"/>
                <a:cs typeface="Gill Sans MT"/>
              </a:rPr>
              <a:t> </a:t>
            </a:r>
            <a:r>
              <a:rPr sz="2500" spc="95" dirty="0">
                <a:solidFill>
                  <a:srgbClr val="FFFFFF"/>
                </a:solidFill>
                <a:latin typeface="Gill Sans MT"/>
                <a:cs typeface="Gill Sans MT"/>
              </a:rPr>
              <a:t>regularly,</a:t>
            </a:r>
            <a:r>
              <a:rPr sz="2500" spc="-30" dirty="0">
                <a:solidFill>
                  <a:srgbClr val="FFFFFF"/>
                </a:solidFill>
                <a:latin typeface="Gill Sans MT"/>
                <a:cs typeface="Gill Sans MT"/>
              </a:rPr>
              <a:t> </a:t>
            </a:r>
            <a:r>
              <a:rPr sz="2500" spc="185" dirty="0">
                <a:solidFill>
                  <a:srgbClr val="FFFFFF"/>
                </a:solidFill>
                <a:latin typeface="Gill Sans MT"/>
                <a:cs typeface="Gill Sans MT"/>
              </a:rPr>
              <a:t>sleeping</a:t>
            </a:r>
            <a:r>
              <a:rPr sz="2500" spc="-30" dirty="0">
                <a:solidFill>
                  <a:srgbClr val="FFFFFF"/>
                </a:solidFill>
                <a:latin typeface="Gill Sans MT"/>
                <a:cs typeface="Gill Sans MT"/>
              </a:rPr>
              <a:t> </a:t>
            </a:r>
            <a:r>
              <a:rPr sz="2500" spc="140" dirty="0">
                <a:solidFill>
                  <a:srgbClr val="FFFFFF"/>
                </a:solidFill>
                <a:latin typeface="Gill Sans MT"/>
                <a:cs typeface="Gill Sans MT"/>
              </a:rPr>
              <a:t>enough,</a:t>
            </a:r>
            <a:r>
              <a:rPr sz="2500" spc="-30" dirty="0">
                <a:solidFill>
                  <a:srgbClr val="FFFFFF"/>
                </a:solidFill>
                <a:latin typeface="Gill Sans MT"/>
                <a:cs typeface="Gill Sans MT"/>
              </a:rPr>
              <a:t> </a:t>
            </a:r>
            <a:r>
              <a:rPr sz="2500" spc="-35" dirty="0">
                <a:solidFill>
                  <a:srgbClr val="FFFFFF"/>
                </a:solidFill>
                <a:latin typeface="Gill Sans MT"/>
                <a:cs typeface="Gill Sans MT"/>
              </a:rPr>
              <a:t>or </a:t>
            </a:r>
            <a:r>
              <a:rPr sz="2500" spc="-680" dirty="0">
                <a:solidFill>
                  <a:srgbClr val="FFFFFF"/>
                </a:solidFill>
                <a:latin typeface="Gill Sans MT"/>
                <a:cs typeface="Gill Sans MT"/>
              </a:rPr>
              <a:t> </a:t>
            </a:r>
            <a:r>
              <a:rPr sz="2500" spc="180" dirty="0">
                <a:solidFill>
                  <a:srgbClr val="FFFFFF"/>
                </a:solidFill>
                <a:latin typeface="Gill Sans MT"/>
                <a:cs typeface="Gill Sans MT"/>
              </a:rPr>
              <a:t>being</a:t>
            </a:r>
            <a:r>
              <a:rPr sz="2500" spc="-30" dirty="0">
                <a:solidFill>
                  <a:srgbClr val="FFFFFF"/>
                </a:solidFill>
                <a:latin typeface="Gill Sans MT"/>
                <a:cs typeface="Gill Sans MT"/>
              </a:rPr>
              <a:t> </a:t>
            </a:r>
            <a:r>
              <a:rPr sz="2500" spc="150" dirty="0">
                <a:solidFill>
                  <a:srgbClr val="FFFFFF"/>
                </a:solidFill>
                <a:latin typeface="Gill Sans MT"/>
                <a:cs typeface="Gill Sans MT"/>
              </a:rPr>
              <a:t>aware</a:t>
            </a:r>
            <a:r>
              <a:rPr sz="2500" spc="-30" dirty="0">
                <a:solidFill>
                  <a:srgbClr val="FFFFFF"/>
                </a:solidFill>
                <a:latin typeface="Gill Sans MT"/>
                <a:cs typeface="Gill Sans MT"/>
              </a:rPr>
              <a:t> </a:t>
            </a:r>
            <a:r>
              <a:rPr sz="2500" spc="160" dirty="0">
                <a:solidFill>
                  <a:srgbClr val="FFFFFF"/>
                </a:solidFill>
                <a:latin typeface="Gill Sans MT"/>
                <a:cs typeface="Gill Sans MT"/>
              </a:rPr>
              <a:t>of</a:t>
            </a:r>
            <a:r>
              <a:rPr sz="2500" spc="-25" dirty="0">
                <a:solidFill>
                  <a:srgbClr val="FFFFFF"/>
                </a:solidFill>
                <a:latin typeface="Gill Sans MT"/>
                <a:cs typeface="Gill Sans MT"/>
              </a:rPr>
              <a:t> </a:t>
            </a:r>
            <a:r>
              <a:rPr sz="2500" spc="175" dirty="0">
                <a:solidFill>
                  <a:srgbClr val="FFFFFF"/>
                </a:solidFill>
                <a:latin typeface="Gill Sans MT"/>
                <a:cs typeface="Gill Sans MT"/>
              </a:rPr>
              <a:t>illness</a:t>
            </a:r>
            <a:endParaRPr sz="2500">
              <a:latin typeface="Gill Sans MT"/>
              <a:cs typeface="Gill Sans MT"/>
            </a:endParaRPr>
          </a:p>
        </p:txBody>
      </p:sp>
      <p:sp>
        <p:nvSpPr>
          <p:cNvPr id="9" name="object 9"/>
          <p:cNvSpPr txBox="1"/>
          <p:nvPr/>
        </p:nvSpPr>
        <p:spPr>
          <a:xfrm>
            <a:off x="1856179" y="7471927"/>
            <a:ext cx="4078604" cy="2033270"/>
          </a:xfrm>
          <a:prstGeom prst="rect">
            <a:avLst/>
          </a:prstGeom>
        </p:spPr>
        <p:txBody>
          <a:bodyPr vert="horz" wrap="square" lIns="0" tIns="139065" rIns="0" bIns="0" rtlCol="0">
            <a:spAutoFit/>
          </a:bodyPr>
          <a:lstStyle/>
          <a:p>
            <a:pPr marL="12700">
              <a:lnSpc>
                <a:spcPct val="100000"/>
              </a:lnSpc>
              <a:spcBef>
                <a:spcPts val="1095"/>
              </a:spcBef>
            </a:pPr>
            <a:r>
              <a:rPr sz="2800" b="1" spc="-145" dirty="0">
                <a:solidFill>
                  <a:srgbClr val="EF4522"/>
                </a:solidFill>
                <a:latin typeface="Gill Sans MT"/>
                <a:cs typeface="Gill Sans MT"/>
              </a:rPr>
              <a:t>B</a:t>
            </a:r>
            <a:r>
              <a:rPr sz="2800" b="1" spc="-180" dirty="0">
                <a:solidFill>
                  <a:srgbClr val="EF4522"/>
                </a:solidFill>
                <a:latin typeface="Gill Sans MT"/>
                <a:cs typeface="Gill Sans MT"/>
              </a:rPr>
              <a:t>E</a:t>
            </a:r>
            <a:r>
              <a:rPr sz="2800" b="1" spc="-95" dirty="0">
                <a:solidFill>
                  <a:srgbClr val="EF4522"/>
                </a:solidFill>
                <a:latin typeface="Gill Sans MT"/>
                <a:cs typeface="Gill Sans MT"/>
              </a:rPr>
              <a:t>I</a:t>
            </a:r>
            <a:r>
              <a:rPr sz="2800" b="1" spc="-365" dirty="0">
                <a:solidFill>
                  <a:srgbClr val="EF4522"/>
                </a:solidFill>
                <a:latin typeface="Gill Sans MT"/>
                <a:cs typeface="Gill Sans MT"/>
              </a:rPr>
              <a:t>N</a:t>
            </a:r>
            <a:r>
              <a:rPr sz="2800" b="1" spc="-370" dirty="0">
                <a:solidFill>
                  <a:srgbClr val="EF4522"/>
                </a:solidFill>
                <a:latin typeface="Gill Sans MT"/>
                <a:cs typeface="Gill Sans MT"/>
              </a:rPr>
              <a:t>G</a:t>
            </a:r>
            <a:r>
              <a:rPr sz="2800" b="1" spc="-30" dirty="0">
                <a:solidFill>
                  <a:srgbClr val="EF4522"/>
                </a:solidFill>
                <a:latin typeface="Gill Sans MT"/>
                <a:cs typeface="Gill Sans MT"/>
              </a:rPr>
              <a:t> </a:t>
            </a:r>
            <a:r>
              <a:rPr sz="2800" b="1" spc="-440" dirty="0">
                <a:solidFill>
                  <a:srgbClr val="EF4522"/>
                </a:solidFill>
                <a:latin typeface="Gill Sans MT"/>
                <a:cs typeface="Gill Sans MT"/>
              </a:rPr>
              <a:t>U</a:t>
            </a:r>
            <a:r>
              <a:rPr sz="2800" b="1" spc="-365" dirty="0">
                <a:solidFill>
                  <a:srgbClr val="EF4522"/>
                </a:solidFill>
                <a:latin typeface="Gill Sans MT"/>
                <a:cs typeface="Gill Sans MT"/>
              </a:rPr>
              <a:t>N</a:t>
            </a:r>
            <a:r>
              <a:rPr sz="2800" b="1" spc="-10" dirty="0">
                <a:solidFill>
                  <a:srgbClr val="EF4522"/>
                </a:solidFill>
                <a:latin typeface="Gill Sans MT"/>
                <a:cs typeface="Gill Sans MT"/>
              </a:rPr>
              <a:t>P</a:t>
            </a:r>
            <a:r>
              <a:rPr sz="2800" b="1" spc="-85" dirty="0">
                <a:solidFill>
                  <a:srgbClr val="EF4522"/>
                </a:solidFill>
                <a:latin typeface="Gill Sans MT"/>
                <a:cs typeface="Gill Sans MT"/>
              </a:rPr>
              <a:t>R</a:t>
            </a:r>
            <a:r>
              <a:rPr sz="2800" b="1" spc="-180" dirty="0">
                <a:solidFill>
                  <a:srgbClr val="EF4522"/>
                </a:solidFill>
                <a:latin typeface="Gill Sans MT"/>
                <a:cs typeface="Gill Sans MT"/>
              </a:rPr>
              <a:t>E</a:t>
            </a:r>
            <a:r>
              <a:rPr sz="2800" b="1" spc="-10" dirty="0">
                <a:solidFill>
                  <a:srgbClr val="EF4522"/>
                </a:solidFill>
                <a:latin typeface="Gill Sans MT"/>
                <a:cs typeface="Gill Sans MT"/>
              </a:rPr>
              <a:t>P</a:t>
            </a:r>
            <a:r>
              <a:rPr sz="2800" b="1" spc="-280" dirty="0">
                <a:solidFill>
                  <a:srgbClr val="EF4522"/>
                </a:solidFill>
                <a:latin typeface="Gill Sans MT"/>
                <a:cs typeface="Gill Sans MT"/>
              </a:rPr>
              <a:t>A</a:t>
            </a:r>
            <a:r>
              <a:rPr sz="2800" b="1" spc="-85" dirty="0">
                <a:solidFill>
                  <a:srgbClr val="EF4522"/>
                </a:solidFill>
                <a:latin typeface="Gill Sans MT"/>
                <a:cs typeface="Gill Sans MT"/>
              </a:rPr>
              <a:t>R</a:t>
            </a:r>
            <a:r>
              <a:rPr sz="2800" b="1" spc="-180" dirty="0">
                <a:solidFill>
                  <a:srgbClr val="EF4522"/>
                </a:solidFill>
                <a:latin typeface="Gill Sans MT"/>
                <a:cs typeface="Gill Sans MT"/>
              </a:rPr>
              <a:t>E</a:t>
            </a:r>
            <a:r>
              <a:rPr sz="2800" b="1" spc="-430" dirty="0">
                <a:solidFill>
                  <a:srgbClr val="EF4522"/>
                </a:solidFill>
                <a:latin typeface="Gill Sans MT"/>
                <a:cs typeface="Gill Sans MT"/>
              </a:rPr>
              <a:t>D</a:t>
            </a:r>
            <a:endParaRPr sz="2800">
              <a:latin typeface="Gill Sans MT"/>
              <a:cs typeface="Gill Sans MT"/>
            </a:endParaRPr>
          </a:p>
          <a:p>
            <a:pPr marL="12700" marR="5080">
              <a:lnSpc>
                <a:spcPct val="129099"/>
              </a:lnSpc>
              <a:spcBef>
                <a:spcPts val="60"/>
              </a:spcBef>
            </a:pPr>
            <a:r>
              <a:rPr sz="2450" spc="-20" dirty="0">
                <a:solidFill>
                  <a:srgbClr val="FFFFFF"/>
                </a:solidFill>
                <a:latin typeface="Gill Sans MT"/>
                <a:cs typeface="Gill Sans MT"/>
              </a:rPr>
              <a:t>Not </a:t>
            </a:r>
            <a:r>
              <a:rPr sz="2450" spc="200" dirty="0">
                <a:solidFill>
                  <a:srgbClr val="FFFFFF"/>
                </a:solidFill>
                <a:latin typeface="Gill Sans MT"/>
                <a:cs typeface="Gill Sans MT"/>
              </a:rPr>
              <a:t>having </a:t>
            </a:r>
            <a:r>
              <a:rPr sz="2450" spc="130" dirty="0">
                <a:solidFill>
                  <a:srgbClr val="FFFFFF"/>
                </a:solidFill>
                <a:latin typeface="Gill Sans MT"/>
                <a:cs typeface="Gill Sans MT"/>
              </a:rPr>
              <a:t>naloxone </a:t>
            </a:r>
            <a:r>
              <a:rPr sz="2450" spc="-25" dirty="0">
                <a:solidFill>
                  <a:srgbClr val="FFFFFF"/>
                </a:solidFill>
                <a:latin typeface="Gill Sans MT"/>
                <a:cs typeface="Gill Sans MT"/>
              </a:rPr>
              <a:t>or </a:t>
            </a:r>
            <a:r>
              <a:rPr sz="2450" spc="-20" dirty="0">
                <a:solidFill>
                  <a:srgbClr val="FFFFFF"/>
                </a:solidFill>
                <a:latin typeface="Gill Sans MT"/>
                <a:cs typeface="Gill Sans MT"/>
              </a:rPr>
              <a:t> </a:t>
            </a:r>
            <a:r>
              <a:rPr sz="2450" spc="150" dirty="0">
                <a:solidFill>
                  <a:srgbClr val="FFFFFF"/>
                </a:solidFill>
                <a:latin typeface="Gill Sans MT"/>
                <a:cs typeface="Gill Sans MT"/>
              </a:rPr>
              <a:t>knowing </a:t>
            </a:r>
            <a:r>
              <a:rPr sz="2450" spc="114" dirty="0">
                <a:solidFill>
                  <a:srgbClr val="FFFFFF"/>
                </a:solidFill>
                <a:latin typeface="Gill Sans MT"/>
                <a:cs typeface="Gill Sans MT"/>
              </a:rPr>
              <a:t>how </a:t>
            </a:r>
            <a:r>
              <a:rPr sz="2450" spc="35" dirty="0">
                <a:solidFill>
                  <a:srgbClr val="FFFFFF"/>
                </a:solidFill>
                <a:latin typeface="Gill Sans MT"/>
                <a:cs typeface="Gill Sans MT"/>
              </a:rPr>
              <a:t>to </a:t>
            </a:r>
            <a:r>
              <a:rPr sz="2450" spc="220" dirty="0">
                <a:solidFill>
                  <a:srgbClr val="FFFFFF"/>
                </a:solidFill>
                <a:latin typeface="Gill Sans MT"/>
                <a:cs typeface="Gill Sans MT"/>
              </a:rPr>
              <a:t>use </a:t>
            </a:r>
            <a:r>
              <a:rPr sz="2450" spc="15" dirty="0">
                <a:solidFill>
                  <a:srgbClr val="FFFFFF"/>
                </a:solidFill>
                <a:latin typeface="Gill Sans MT"/>
                <a:cs typeface="Gill Sans MT"/>
              </a:rPr>
              <a:t>it, </a:t>
            </a:r>
            <a:r>
              <a:rPr sz="2450" spc="-25" dirty="0">
                <a:solidFill>
                  <a:srgbClr val="FFFFFF"/>
                </a:solidFill>
                <a:latin typeface="Gill Sans MT"/>
                <a:cs typeface="Gill Sans MT"/>
              </a:rPr>
              <a:t>or </a:t>
            </a:r>
            <a:r>
              <a:rPr sz="2450" spc="-20" dirty="0">
                <a:solidFill>
                  <a:srgbClr val="FFFFFF"/>
                </a:solidFill>
                <a:latin typeface="Gill Sans MT"/>
                <a:cs typeface="Gill Sans MT"/>
              </a:rPr>
              <a:t> </a:t>
            </a:r>
            <a:r>
              <a:rPr sz="2450" spc="220" dirty="0">
                <a:solidFill>
                  <a:srgbClr val="FFFFFF"/>
                </a:solidFill>
                <a:latin typeface="Gill Sans MT"/>
                <a:cs typeface="Gill Sans MT"/>
              </a:rPr>
              <a:t>using</a:t>
            </a:r>
            <a:r>
              <a:rPr sz="2450" spc="-40" dirty="0">
                <a:solidFill>
                  <a:srgbClr val="FFFFFF"/>
                </a:solidFill>
                <a:latin typeface="Gill Sans MT"/>
                <a:cs typeface="Gill Sans MT"/>
              </a:rPr>
              <a:t> </a:t>
            </a:r>
            <a:r>
              <a:rPr sz="2450" spc="90" dirty="0">
                <a:solidFill>
                  <a:srgbClr val="FFFFFF"/>
                </a:solidFill>
                <a:latin typeface="Gill Sans MT"/>
                <a:cs typeface="Gill Sans MT"/>
              </a:rPr>
              <a:t>with</a:t>
            </a:r>
            <a:r>
              <a:rPr sz="2450" spc="-35" dirty="0">
                <a:solidFill>
                  <a:srgbClr val="FFFFFF"/>
                </a:solidFill>
                <a:latin typeface="Gill Sans MT"/>
                <a:cs typeface="Gill Sans MT"/>
              </a:rPr>
              <a:t> </a:t>
            </a:r>
            <a:r>
              <a:rPr sz="2450" spc="140" dirty="0">
                <a:solidFill>
                  <a:srgbClr val="FFFFFF"/>
                </a:solidFill>
                <a:latin typeface="Gill Sans MT"/>
                <a:cs typeface="Gill Sans MT"/>
              </a:rPr>
              <a:t>people</a:t>
            </a:r>
            <a:r>
              <a:rPr sz="2450" spc="-35" dirty="0">
                <a:solidFill>
                  <a:srgbClr val="FFFFFF"/>
                </a:solidFill>
                <a:latin typeface="Gill Sans MT"/>
                <a:cs typeface="Gill Sans MT"/>
              </a:rPr>
              <a:t> </a:t>
            </a:r>
            <a:r>
              <a:rPr sz="2450" spc="114" dirty="0">
                <a:solidFill>
                  <a:srgbClr val="FFFFFF"/>
                </a:solidFill>
                <a:latin typeface="Gill Sans MT"/>
                <a:cs typeface="Gill Sans MT"/>
              </a:rPr>
              <a:t>who</a:t>
            </a:r>
            <a:r>
              <a:rPr sz="2450" spc="-35" dirty="0">
                <a:solidFill>
                  <a:srgbClr val="FFFFFF"/>
                </a:solidFill>
                <a:latin typeface="Gill Sans MT"/>
                <a:cs typeface="Gill Sans MT"/>
              </a:rPr>
              <a:t> </a:t>
            </a:r>
            <a:r>
              <a:rPr sz="2450" spc="65" dirty="0">
                <a:solidFill>
                  <a:srgbClr val="FFFFFF"/>
                </a:solidFill>
                <a:latin typeface="Gill Sans MT"/>
                <a:cs typeface="Gill Sans MT"/>
              </a:rPr>
              <a:t>don't!</a:t>
            </a:r>
            <a:endParaRPr sz="2450">
              <a:latin typeface="Gill Sans MT"/>
              <a:cs typeface="Gill Sans MT"/>
            </a:endParaRPr>
          </a:p>
        </p:txBody>
      </p:sp>
      <p:sp>
        <p:nvSpPr>
          <p:cNvPr id="10" name="object 10"/>
          <p:cNvSpPr/>
          <p:nvPr/>
        </p:nvSpPr>
        <p:spPr>
          <a:xfrm>
            <a:off x="1371625" y="2159850"/>
            <a:ext cx="333375" cy="342900"/>
          </a:xfrm>
          <a:custGeom>
            <a:avLst/>
            <a:gdLst/>
            <a:ahLst/>
            <a:cxnLst/>
            <a:rect l="l" t="t" r="r" b="b"/>
            <a:pathLst>
              <a:path w="333375" h="342900">
                <a:moveTo>
                  <a:pt x="333375" y="0"/>
                </a:moveTo>
                <a:lnTo>
                  <a:pt x="222491" y="0"/>
                </a:lnTo>
                <a:lnTo>
                  <a:pt x="222491" y="109588"/>
                </a:lnTo>
                <a:lnTo>
                  <a:pt x="222491" y="230657"/>
                </a:lnTo>
                <a:lnTo>
                  <a:pt x="108572" y="230657"/>
                </a:lnTo>
                <a:lnTo>
                  <a:pt x="108572" y="109588"/>
                </a:lnTo>
                <a:lnTo>
                  <a:pt x="222491" y="109588"/>
                </a:lnTo>
                <a:lnTo>
                  <a:pt x="222491" y="0"/>
                </a:lnTo>
                <a:lnTo>
                  <a:pt x="0" y="0"/>
                </a:lnTo>
                <a:lnTo>
                  <a:pt x="0" y="109588"/>
                </a:lnTo>
                <a:lnTo>
                  <a:pt x="0" y="230657"/>
                </a:lnTo>
                <a:lnTo>
                  <a:pt x="0" y="342798"/>
                </a:lnTo>
                <a:lnTo>
                  <a:pt x="333375" y="342798"/>
                </a:lnTo>
                <a:lnTo>
                  <a:pt x="333375" y="231190"/>
                </a:lnTo>
                <a:lnTo>
                  <a:pt x="333375" y="230657"/>
                </a:lnTo>
                <a:lnTo>
                  <a:pt x="333375" y="109588"/>
                </a:lnTo>
                <a:lnTo>
                  <a:pt x="333375" y="109321"/>
                </a:lnTo>
                <a:lnTo>
                  <a:pt x="333375" y="0"/>
                </a:lnTo>
                <a:close/>
              </a:path>
            </a:pathLst>
          </a:custGeom>
          <a:solidFill>
            <a:srgbClr val="FF493A"/>
          </a:solidFill>
        </p:spPr>
        <p:txBody>
          <a:bodyPr wrap="square" lIns="0" tIns="0" rIns="0" bIns="0" rtlCol="0"/>
          <a:lstStyle/>
          <a:p>
            <a:endParaRPr/>
          </a:p>
        </p:txBody>
      </p:sp>
      <p:sp>
        <p:nvSpPr>
          <p:cNvPr id="11" name="object 11"/>
          <p:cNvSpPr/>
          <p:nvPr/>
        </p:nvSpPr>
        <p:spPr>
          <a:xfrm>
            <a:off x="6293790" y="2159850"/>
            <a:ext cx="333375" cy="342900"/>
          </a:xfrm>
          <a:custGeom>
            <a:avLst/>
            <a:gdLst/>
            <a:ahLst/>
            <a:cxnLst/>
            <a:rect l="l" t="t" r="r" b="b"/>
            <a:pathLst>
              <a:path w="333375" h="342900">
                <a:moveTo>
                  <a:pt x="333375" y="0"/>
                </a:moveTo>
                <a:lnTo>
                  <a:pt x="222478" y="0"/>
                </a:lnTo>
                <a:lnTo>
                  <a:pt x="222478" y="109588"/>
                </a:lnTo>
                <a:lnTo>
                  <a:pt x="222478" y="230657"/>
                </a:lnTo>
                <a:lnTo>
                  <a:pt x="108572" y="230657"/>
                </a:lnTo>
                <a:lnTo>
                  <a:pt x="108572" y="109588"/>
                </a:lnTo>
                <a:lnTo>
                  <a:pt x="222478" y="109588"/>
                </a:lnTo>
                <a:lnTo>
                  <a:pt x="222478" y="0"/>
                </a:lnTo>
                <a:lnTo>
                  <a:pt x="0" y="0"/>
                </a:lnTo>
                <a:lnTo>
                  <a:pt x="0" y="109588"/>
                </a:lnTo>
                <a:lnTo>
                  <a:pt x="0" y="230657"/>
                </a:lnTo>
                <a:lnTo>
                  <a:pt x="0" y="342798"/>
                </a:lnTo>
                <a:lnTo>
                  <a:pt x="333375" y="342798"/>
                </a:lnTo>
                <a:lnTo>
                  <a:pt x="333375" y="231190"/>
                </a:lnTo>
                <a:lnTo>
                  <a:pt x="333375" y="230657"/>
                </a:lnTo>
                <a:lnTo>
                  <a:pt x="333375" y="109588"/>
                </a:lnTo>
                <a:lnTo>
                  <a:pt x="333375" y="109321"/>
                </a:lnTo>
                <a:lnTo>
                  <a:pt x="333375" y="0"/>
                </a:lnTo>
                <a:close/>
              </a:path>
            </a:pathLst>
          </a:custGeom>
          <a:solidFill>
            <a:srgbClr val="FF493A"/>
          </a:solidFill>
        </p:spPr>
        <p:txBody>
          <a:bodyPr wrap="square" lIns="0" tIns="0" rIns="0" bIns="0" rtlCol="0"/>
          <a:lstStyle/>
          <a:p>
            <a:endParaRPr/>
          </a:p>
        </p:txBody>
      </p:sp>
      <p:sp>
        <p:nvSpPr>
          <p:cNvPr id="12" name="object 12"/>
          <p:cNvSpPr/>
          <p:nvPr/>
        </p:nvSpPr>
        <p:spPr>
          <a:xfrm>
            <a:off x="6293790" y="5007749"/>
            <a:ext cx="333375" cy="342900"/>
          </a:xfrm>
          <a:custGeom>
            <a:avLst/>
            <a:gdLst/>
            <a:ahLst/>
            <a:cxnLst/>
            <a:rect l="l" t="t" r="r" b="b"/>
            <a:pathLst>
              <a:path w="333375" h="342900">
                <a:moveTo>
                  <a:pt x="333375" y="0"/>
                </a:moveTo>
                <a:lnTo>
                  <a:pt x="222478" y="0"/>
                </a:lnTo>
                <a:lnTo>
                  <a:pt x="222478" y="109588"/>
                </a:lnTo>
                <a:lnTo>
                  <a:pt x="222478" y="230657"/>
                </a:lnTo>
                <a:lnTo>
                  <a:pt x="108572" y="230657"/>
                </a:lnTo>
                <a:lnTo>
                  <a:pt x="108572" y="109588"/>
                </a:lnTo>
                <a:lnTo>
                  <a:pt x="222478" y="109588"/>
                </a:lnTo>
                <a:lnTo>
                  <a:pt x="222478" y="0"/>
                </a:lnTo>
                <a:lnTo>
                  <a:pt x="0" y="0"/>
                </a:lnTo>
                <a:lnTo>
                  <a:pt x="0" y="109588"/>
                </a:lnTo>
                <a:lnTo>
                  <a:pt x="0" y="230657"/>
                </a:lnTo>
                <a:lnTo>
                  <a:pt x="0" y="342798"/>
                </a:lnTo>
                <a:lnTo>
                  <a:pt x="333375" y="342798"/>
                </a:lnTo>
                <a:lnTo>
                  <a:pt x="333375" y="231190"/>
                </a:lnTo>
                <a:lnTo>
                  <a:pt x="333375" y="230657"/>
                </a:lnTo>
                <a:lnTo>
                  <a:pt x="333375" y="109588"/>
                </a:lnTo>
                <a:lnTo>
                  <a:pt x="333375" y="109321"/>
                </a:lnTo>
                <a:lnTo>
                  <a:pt x="333375" y="0"/>
                </a:lnTo>
                <a:close/>
              </a:path>
            </a:pathLst>
          </a:custGeom>
          <a:solidFill>
            <a:srgbClr val="FF493A"/>
          </a:solidFill>
        </p:spPr>
        <p:txBody>
          <a:bodyPr wrap="square" lIns="0" tIns="0" rIns="0" bIns="0" rtlCol="0"/>
          <a:lstStyle/>
          <a:p>
            <a:endParaRPr/>
          </a:p>
        </p:txBody>
      </p:sp>
      <p:sp>
        <p:nvSpPr>
          <p:cNvPr id="13" name="object 13"/>
          <p:cNvSpPr/>
          <p:nvPr/>
        </p:nvSpPr>
        <p:spPr>
          <a:xfrm>
            <a:off x="1371625" y="4732603"/>
            <a:ext cx="333375" cy="342900"/>
          </a:xfrm>
          <a:custGeom>
            <a:avLst/>
            <a:gdLst/>
            <a:ahLst/>
            <a:cxnLst/>
            <a:rect l="l" t="t" r="r" b="b"/>
            <a:pathLst>
              <a:path w="333375" h="342900">
                <a:moveTo>
                  <a:pt x="333375" y="0"/>
                </a:moveTo>
                <a:lnTo>
                  <a:pt x="222491" y="0"/>
                </a:lnTo>
                <a:lnTo>
                  <a:pt x="222491" y="109588"/>
                </a:lnTo>
                <a:lnTo>
                  <a:pt x="222491" y="230657"/>
                </a:lnTo>
                <a:lnTo>
                  <a:pt x="108572" y="230657"/>
                </a:lnTo>
                <a:lnTo>
                  <a:pt x="108572" y="109588"/>
                </a:lnTo>
                <a:lnTo>
                  <a:pt x="222491" y="109588"/>
                </a:lnTo>
                <a:lnTo>
                  <a:pt x="222491" y="0"/>
                </a:lnTo>
                <a:lnTo>
                  <a:pt x="0" y="0"/>
                </a:lnTo>
                <a:lnTo>
                  <a:pt x="0" y="109588"/>
                </a:lnTo>
                <a:lnTo>
                  <a:pt x="0" y="230657"/>
                </a:lnTo>
                <a:lnTo>
                  <a:pt x="0" y="342798"/>
                </a:lnTo>
                <a:lnTo>
                  <a:pt x="333375" y="342798"/>
                </a:lnTo>
                <a:lnTo>
                  <a:pt x="333375" y="231190"/>
                </a:lnTo>
                <a:lnTo>
                  <a:pt x="333375" y="230657"/>
                </a:lnTo>
                <a:lnTo>
                  <a:pt x="333375" y="109588"/>
                </a:lnTo>
                <a:lnTo>
                  <a:pt x="333375" y="109321"/>
                </a:lnTo>
                <a:lnTo>
                  <a:pt x="333375" y="0"/>
                </a:lnTo>
                <a:close/>
              </a:path>
            </a:pathLst>
          </a:custGeom>
          <a:solidFill>
            <a:srgbClr val="FF493A"/>
          </a:solidFill>
        </p:spPr>
        <p:txBody>
          <a:bodyPr wrap="square" lIns="0" tIns="0" rIns="0" bIns="0" rtlCol="0"/>
          <a:lstStyle/>
          <a:p>
            <a:endParaRPr/>
          </a:p>
        </p:txBody>
      </p:sp>
      <p:sp>
        <p:nvSpPr>
          <p:cNvPr id="14" name="object 14"/>
          <p:cNvSpPr/>
          <p:nvPr/>
        </p:nvSpPr>
        <p:spPr>
          <a:xfrm>
            <a:off x="1371625" y="7635620"/>
            <a:ext cx="333375" cy="342900"/>
          </a:xfrm>
          <a:custGeom>
            <a:avLst/>
            <a:gdLst/>
            <a:ahLst/>
            <a:cxnLst/>
            <a:rect l="l" t="t" r="r" b="b"/>
            <a:pathLst>
              <a:path w="333375" h="342900">
                <a:moveTo>
                  <a:pt x="333375" y="0"/>
                </a:moveTo>
                <a:lnTo>
                  <a:pt x="222491" y="0"/>
                </a:lnTo>
                <a:lnTo>
                  <a:pt x="222491" y="109588"/>
                </a:lnTo>
                <a:lnTo>
                  <a:pt x="222491" y="230657"/>
                </a:lnTo>
                <a:lnTo>
                  <a:pt x="108572" y="230657"/>
                </a:lnTo>
                <a:lnTo>
                  <a:pt x="108572" y="109588"/>
                </a:lnTo>
                <a:lnTo>
                  <a:pt x="222491" y="109588"/>
                </a:lnTo>
                <a:lnTo>
                  <a:pt x="222491" y="0"/>
                </a:lnTo>
                <a:lnTo>
                  <a:pt x="0" y="0"/>
                </a:lnTo>
                <a:lnTo>
                  <a:pt x="0" y="109588"/>
                </a:lnTo>
                <a:lnTo>
                  <a:pt x="0" y="230657"/>
                </a:lnTo>
                <a:lnTo>
                  <a:pt x="0" y="342798"/>
                </a:lnTo>
                <a:lnTo>
                  <a:pt x="333375" y="342798"/>
                </a:lnTo>
                <a:lnTo>
                  <a:pt x="333375" y="231190"/>
                </a:lnTo>
                <a:lnTo>
                  <a:pt x="333375" y="230657"/>
                </a:lnTo>
                <a:lnTo>
                  <a:pt x="333375" y="109588"/>
                </a:lnTo>
                <a:lnTo>
                  <a:pt x="333375" y="109321"/>
                </a:lnTo>
                <a:lnTo>
                  <a:pt x="333375" y="0"/>
                </a:lnTo>
                <a:close/>
              </a:path>
            </a:pathLst>
          </a:custGeom>
          <a:solidFill>
            <a:srgbClr val="FF493A"/>
          </a:solidFill>
        </p:spPr>
        <p:txBody>
          <a:bodyPr wrap="square" lIns="0" tIns="0" rIns="0" bIns="0" rtlCol="0"/>
          <a:lstStyle/>
          <a:p>
            <a:endParaRPr/>
          </a:p>
        </p:txBody>
      </p:sp>
      <p:sp>
        <p:nvSpPr>
          <p:cNvPr id="15" name="object 15"/>
          <p:cNvSpPr/>
          <p:nvPr/>
        </p:nvSpPr>
        <p:spPr>
          <a:xfrm>
            <a:off x="6293790" y="7770838"/>
            <a:ext cx="333375" cy="342900"/>
          </a:xfrm>
          <a:custGeom>
            <a:avLst/>
            <a:gdLst/>
            <a:ahLst/>
            <a:cxnLst/>
            <a:rect l="l" t="t" r="r" b="b"/>
            <a:pathLst>
              <a:path w="333375" h="342900">
                <a:moveTo>
                  <a:pt x="333375" y="0"/>
                </a:moveTo>
                <a:lnTo>
                  <a:pt x="222478" y="0"/>
                </a:lnTo>
                <a:lnTo>
                  <a:pt x="222478" y="109601"/>
                </a:lnTo>
                <a:lnTo>
                  <a:pt x="222478" y="230657"/>
                </a:lnTo>
                <a:lnTo>
                  <a:pt x="108572" y="230657"/>
                </a:lnTo>
                <a:lnTo>
                  <a:pt x="108572" y="109601"/>
                </a:lnTo>
                <a:lnTo>
                  <a:pt x="222478" y="109601"/>
                </a:lnTo>
                <a:lnTo>
                  <a:pt x="222478" y="0"/>
                </a:lnTo>
                <a:lnTo>
                  <a:pt x="0" y="0"/>
                </a:lnTo>
                <a:lnTo>
                  <a:pt x="0" y="109601"/>
                </a:lnTo>
                <a:lnTo>
                  <a:pt x="0" y="230657"/>
                </a:lnTo>
                <a:lnTo>
                  <a:pt x="0" y="342811"/>
                </a:lnTo>
                <a:lnTo>
                  <a:pt x="333375" y="342811"/>
                </a:lnTo>
                <a:lnTo>
                  <a:pt x="333375" y="231203"/>
                </a:lnTo>
                <a:lnTo>
                  <a:pt x="333375" y="230657"/>
                </a:lnTo>
                <a:lnTo>
                  <a:pt x="333375" y="109601"/>
                </a:lnTo>
                <a:lnTo>
                  <a:pt x="333375" y="109334"/>
                </a:lnTo>
                <a:lnTo>
                  <a:pt x="333375" y="0"/>
                </a:lnTo>
                <a:close/>
              </a:path>
            </a:pathLst>
          </a:custGeom>
          <a:solidFill>
            <a:srgbClr val="FF493A"/>
          </a:solidFill>
        </p:spPr>
        <p:txBody>
          <a:bodyPr wrap="square" lIns="0" tIns="0" rIns="0" bIns="0" rtlCol="0"/>
          <a:lstStyle/>
          <a:p>
            <a:endParaRPr/>
          </a:p>
        </p:txBody>
      </p:sp>
      <p:pic>
        <p:nvPicPr>
          <p:cNvPr id="16" name="object 16"/>
          <p:cNvPicPr/>
          <p:nvPr/>
        </p:nvPicPr>
        <p:blipFill>
          <a:blip r:embed="rId2" cstate="print"/>
          <a:stretch>
            <a:fillRect/>
          </a:stretch>
        </p:blipFill>
        <p:spPr>
          <a:xfrm>
            <a:off x="11306799" y="0"/>
            <a:ext cx="6981200" cy="1028699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8288000" cy="542925"/>
          </a:xfrm>
          <a:custGeom>
            <a:avLst/>
            <a:gdLst/>
            <a:ahLst/>
            <a:cxnLst/>
            <a:rect l="l" t="t" r="r" b="b"/>
            <a:pathLst>
              <a:path w="18288000" h="542925">
                <a:moveTo>
                  <a:pt x="0" y="0"/>
                </a:moveTo>
                <a:lnTo>
                  <a:pt x="18288001" y="0"/>
                </a:lnTo>
                <a:lnTo>
                  <a:pt x="18288001" y="542924"/>
                </a:lnTo>
                <a:lnTo>
                  <a:pt x="0" y="542924"/>
                </a:lnTo>
                <a:lnTo>
                  <a:pt x="0" y="0"/>
                </a:lnTo>
                <a:close/>
              </a:path>
            </a:pathLst>
          </a:custGeom>
          <a:solidFill>
            <a:srgbClr val="FF493A"/>
          </a:solidFill>
        </p:spPr>
        <p:txBody>
          <a:bodyPr wrap="square" lIns="0" tIns="0" rIns="0" bIns="0" rtlCol="0"/>
          <a:lstStyle/>
          <a:p>
            <a:endParaRPr/>
          </a:p>
        </p:txBody>
      </p:sp>
      <p:sp>
        <p:nvSpPr>
          <p:cNvPr id="3" name="object 3"/>
          <p:cNvSpPr txBox="1">
            <a:spLocks noGrp="1"/>
          </p:cNvSpPr>
          <p:nvPr>
            <p:ph type="title"/>
          </p:nvPr>
        </p:nvSpPr>
        <p:spPr>
          <a:xfrm>
            <a:off x="5696439" y="783636"/>
            <a:ext cx="11806555" cy="1000760"/>
          </a:xfrm>
          <a:prstGeom prst="rect">
            <a:avLst/>
          </a:prstGeom>
        </p:spPr>
        <p:txBody>
          <a:bodyPr vert="horz" wrap="square" lIns="0" tIns="12700" rIns="0" bIns="0" rtlCol="0">
            <a:spAutoFit/>
          </a:bodyPr>
          <a:lstStyle/>
          <a:p>
            <a:pPr marL="12700">
              <a:lnSpc>
                <a:spcPct val="100000"/>
              </a:lnSpc>
              <a:spcBef>
                <a:spcPts val="100"/>
              </a:spcBef>
            </a:pPr>
            <a:r>
              <a:rPr sz="6400" spc="-445" dirty="0"/>
              <a:t>OVERDOSE</a:t>
            </a:r>
            <a:r>
              <a:rPr sz="6400" spc="180" dirty="0"/>
              <a:t> </a:t>
            </a:r>
            <a:r>
              <a:rPr sz="6400" spc="-385" dirty="0"/>
              <a:t>PREVENTION</a:t>
            </a:r>
            <a:r>
              <a:rPr sz="6400" spc="185" dirty="0"/>
              <a:t> </a:t>
            </a:r>
            <a:r>
              <a:rPr sz="6400" spc="-85" dirty="0"/>
              <a:t>TIPS</a:t>
            </a:r>
            <a:endParaRPr sz="6400"/>
          </a:p>
        </p:txBody>
      </p:sp>
      <p:pic>
        <p:nvPicPr>
          <p:cNvPr id="4" name="object 4"/>
          <p:cNvPicPr/>
          <p:nvPr/>
        </p:nvPicPr>
        <p:blipFill>
          <a:blip r:embed="rId2" cstate="print"/>
          <a:stretch>
            <a:fillRect/>
          </a:stretch>
        </p:blipFill>
        <p:spPr>
          <a:xfrm>
            <a:off x="0" y="3030165"/>
            <a:ext cx="6123143" cy="7256834"/>
          </a:xfrm>
          <a:prstGeom prst="rect">
            <a:avLst/>
          </a:prstGeom>
        </p:spPr>
      </p:pic>
      <p:sp>
        <p:nvSpPr>
          <p:cNvPr id="5" name="object 5"/>
          <p:cNvSpPr txBox="1"/>
          <p:nvPr/>
        </p:nvSpPr>
        <p:spPr>
          <a:xfrm>
            <a:off x="13327150" y="2015525"/>
            <a:ext cx="4019550" cy="2566670"/>
          </a:xfrm>
          <a:prstGeom prst="rect">
            <a:avLst/>
          </a:prstGeom>
        </p:spPr>
        <p:txBody>
          <a:bodyPr vert="horz" wrap="square" lIns="0" tIns="140970" rIns="0" bIns="0" rtlCol="0">
            <a:spAutoFit/>
          </a:bodyPr>
          <a:lstStyle/>
          <a:p>
            <a:pPr marL="12700">
              <a:lnSpc>
                <a:spcPct val="100000"/>
              </a:lnSpc>
              <a:spcBef>
                <a:spcPts val="1110"/>
              </a:spcBef>
            </a:pPr>
            <a:r>
              <a:rPr sz="2800" b="1" spc="-280" dirty="0">
                <a:solidFill>
                  <a:srgbClr val="EF4522"/>
                </a:solidFill>
                <a:latin typeface="Gill Sans MT"/>
                <a:cs typeface="Gill Sans MT"/>
              </a:rPr>
              <a:t>A</a:t>
            </a:r>
            <a:r>
              <a:rPr sz="2800" b="1" spc="-160" dirty="0">
                <a:solidFill>
                  <a:srgbClr val="EF4522"/>
                </a:solidFill>
                <a:latin typeface="Gill Sans MT"/>
                <a:cs typeface="Gill Sans MT"/>
              </a:rPr>
              <a:t>V</a:t>
            </a:r>
            <a:r>
              <a:rPr sz="2800" b="1" spc="-495" dirty="0">
                <a:solidFill>
                  <a:srgbClr val="EF4522"/>
                </a:solidFill>
                <a:latin typeface="Gill Sans MT"/>
                <a:cs typeface="Gill Sans MT"/>
              </a:rPr>
              <a:t>O</a:t>
            </a:r>
            <a:r>
              <a:rPr sz="2800" b="1" spc="-95" dirty="0">
                <a:solidFill>
                  <a:srgbClr val="EF4522"/>
                </a:solidFill>
                <a:latin typeface="Gill Sans MT"/>
                <a:cs typeface="Gill Sans MT"/>
              </a:rPr>
              <a:t>I</a:t>
            </a:r>
            <a:r>
              <a:rPr sz="2800" b="1" spc="-430" dirty="0">
                <a:solidFill>
                  <a:srgbClr val="EF4522"/>
                </a:solidFill>
                <a:latin typeface="Gill Sans MT"/>
                <a:cs typeface="Gill Sans MT"/>
              </a:rPr>
              <a:t>D</a:t>
            </a:r>
            <a:r>
              <a:rPr sz="2800" b="1" spc="-30" dirty="0">
                <a:solidFill>
                  <a:srgbClr val="EF4522"/>
                </a:solidFill>
                <a:latin typeface="Gill Sans MT"/>
                <a:cs typeface="Gill Sans MT"/>
              </a:rPr>
              <a:t> </a:t>
            </a:r>
            <a:r>
              <a:rPr sz="2800" b="1" dirty="0">
                <a:solidFill>
                  <a:srgbClr val="EF4522"/>
                </a:solidFill>
                <a:latin typeface="Gill Sans MT"/>
                <a:cs typeface="Gill Sans MT"/>
              </a:rPr>
              <a:t>M</a:t>
            </a:r>
            <a:r>
              <a:rPr sz="2800" b="1" spc="-95" dirty="0">
                <a:solidFill>
                  <a:srgbClr val="EF4522"/>
                </a:solidFill>
                <a:latin typeface="Gill Sans MT"/>
                <a:cs typeface="Gill Sans MT"/>
              </a:rPr>
              <a:t>I</a:t>
            </a:r>
            <a:r>
              <a:rPr sz="2800" b="1" spc="-475" dirty="0">
                <a:solidFill>
                  <a:srgbClr val="EF4522"/>
                </a:solidFill>
                <a:latin typeface="Gill Sans MT"/>
                <a:cs typeface="Gill Sans MT"/>
              </a:rPr>
              <a:t>X</a:t>
            </a:r>
            <a:r>
              <a:rPr sz="2800" b="1" spc="-95" dirty="0">
                <a:solidFill>
                  <a:srgbClr val="EF4522"/>
                </a:solidFill>
                <a:latin typeface="Gill Sans MT"/>
                <a:cs typeface="Gill Sans MT"/>
              </a:rPr>
              <a:t>I</a:t>
            </a:r>
            <a:r>
              <a:rPr sz="2800" b="1" spc="-365" dirty="0">
                <a:solidFill>
                  <a:srgbClr val="EF4522"/>
                </a:solidFill>
                <a:latin typeface="Gill Sans MT"/>
                <a:cs typeface="Gill Sans MT"/>
              </a:rPr>
              <a:t>N</a:t>
            </a:r>
            <a:r>
              <a:rPr sz="2800" b="1" spc="-370" dirty="0">
                <a:solidFill>
                  <a:srgbClr val="EF4522"/>
                </a:solidFill>
                <a:latin typeface="Gill Sans MT"/>
                <a:cs typeface="Gill Sans MT"/>
              </a:rPr>
              <a:t>G</a:t>
            </a:r>
            <a:endParaRPr sz="2800">
              <a:latin typeface="Gill Sans MT"/>
              <a:cs typeface="Gill Sans MT"/>
            </a:endParaRPr>
          </a:p>
          <a:p>
            <a:pPr marL="12700" marR="5080">
              <a:lnSpc>
                <a:spcPct val="127000"/>
              </a:lnSpc>
              <a:spcBef>
                <a:spcPts val="85"/>
              </a:spcBef>
            </a:pPr>
            <a:r>
              <a:rPr sz="2550" spc="120" dirty="0">
                <a:solidFill>
                  <a:srgbClr val="FFFFFF"/>
                </a:solidFill>
                <a:latin typeface="Gill Sans MT"/>
                <a:cs typeface="Gill Sans MT"/>
              </a:rPr>
              <a:t>Avoiding</a:t>
            </a:r>
            <a:r>
              <a:rPr sz="2550" spc="-45" dirty="0">
                <a:solidFill>
                  <a:srgbClr val="FFFFFF"/>
                </a:solidFill>
                <a:latin typeface="Gill Sans MT"/>
                <a:cs typeface="Gill Sans MT"/>
              </a:rPr>
              <a:t> </a:t>
            </a:r>
            <a:r>
              <a:rPr sz="2550" spc="155" dirty="0">
                <a:solidFill>
                  <a:srgbClr val="FFFFFF"/>
                </a:solidFill>
                <a:latin typeface="Gill Sans MT"/>
                <a:cs typeface="Gill Sans MT"/>
              </a:rPr>
              <a:t>mixing</a:t>
            </a:r>
            <a:r>
              <a:rPr sz="2550" spc="-45" dirty="0">
                <a:solidFill>
                  <a:srgbClr val="FFFFFF"/>
                </a:solidFill>
                <a:latin typeface="Gill Sans MT"/>
                <a:cs typeface="Gill Sans MT"/>
              </a:rPr>
              <a:t> </a:t>
            </a:r>
            <a:r>
              <a:rPr sz="2550" spc="160" dirty="0">
                <a:solidFill>
                  <a:srgbClr val="FFFFFF"/>
                </a:solidFill>
                <a:latin typeface="Gill Sans MT"/>
                <a:cs typeface="Gill Sans MT"/>
              </a:rPr>
              <a:t>if</a:t>
            </a:r>
            <a:r>
              <a:rPr sz="2550" spc="-45" dirty="0">
                <a:solidFill>
                  <a:srgbClr val="FFFFFF"/>
                </a:solidFill>
                <a:latin typeface="Gill Sans MT"/>
                <a:cs typeface="Gill Sans MT"/>
              </a:rPr>
              <a:t> </a:t>
            </a:r>
            <a:r>
              <a:rPr sz="2550" spc="150" dirty="0">
                <a:solidFill>
                  <a:srgbClr val="FFFFFF"/>
                </a:solidFill>
                <a:latin typeface="Gill Sans MT"/>
                <a:cs typeface="Gill Sans MT"/>
              </a:rPr>
              <a:t>possible, </a:t>
            </a:r>
            <a:r>
              <a:rPr sz="2550" spc="-695" dirty="0">
                <a:solidFill>
                  <a:srgbClr val="FFFFFF"/>
                </a:solidFill>
                <a:latin typeface="Gill Sans MT"/>
                <a:cs typeface="Gill Sans MT"/>
              </a:rPr>
              <a:t> </a:t>
            </a:r>
            <a:r>
              <a:rPr sz="2550" spc="165" dirty="0">
                <a:solidFill>
                  <a:srgbClr val="FFFFFF"/>
                </a:solidFill>
                <a:latin typeface="Gill Sans MT"/>
                <a:cs typeface="Gill Sans MT"/>
              </a:rPr>
              <a:t>especially</a:t>
            </a:r>
            <a:r>
              <a:rPr sz="2550" spc="409" dirty="0">
                <a:solidFill>
                  <a:srgbClr val="FFFFFF"/>
                </a:solidFill>
                <a:latin typeface="Gill Sans MT"/>
                <a:cs typeface="Gill Sans MT"/>
              </a:rPr>
              <a:t> </a:t>
            </a:r>
            <a:r>
              <a:rPr sz="2550" spc="180" dirty="0">
                <a:solidFill>
                  <a:srgbClr val="FFFFFF"/>
                </a:solidFill>
                <a:latin typeface="Gill Sans MT"/>
                <a:cs typeface="Gill Sans MT"/>
              </a:rPr>
              <a:t>depressants </a:t>
            </a:r>
            <a:r>
              <a:rPr sz="2550" spc="185" dirty="0">
                <a:solidFill>
                  <a:srgbClr val="FFFFFF"/>
                </a:solidFill>
                <a:latin typeface="Gill Sans MT"/>
                <a:cs typeface="Gill Sans MT"/>
              </a:rPr>
              <a:t> </a:t>
            </a:r>
            <a:r>
              <a:rPr sz="2550" spc="75" dirty="0">
                <a:solidFill>
                  <a:srgbClr val="FFFFFF"/>
                </a:solidFill>
                <a:latin typeface="Gill Sans MT"/>
                <a:cs typeface="Gill Sans MT"/>
              </a:rPr>
              <a:t>with </a:t>
            </a:r>
            <a:r>
              <a:rPr sz="2550" spc="40" dirty="0">
                <a:solidFill>
                  <a:srgbClr val="FFFFFF"/>
                </a:solidFill>
                <a:latin typeface="Gill Sans MT"/>
                <a:cs typeface="Gill Sans MT"/>
              </a:rPr>
              <a:t>other </a:t>
            </a:r>
            <a:r>
              <a:rPr sz="2550" spc="160" dirty="0">
                <a:solidFill>
                  <a:srgbClr val="FFFFFF"/>
                </a:solidFill>
                <a:latin typeface="Gill Sans MT"/>
                <a:cs typeface="Gill Sans MT"/>
              </a:rPr>
              <a:t>depressants, </a:t>
            </a:r>
            <a:r>
              <a:rPr sz="2550" spc="-45" dirty="0">
                <a:solidFill>
                  <a:srgbClr val="FFFFFF"/>
                </a:solidFill>
                <a:latin typeface="Gill Sans MT"/>
                <a:cs typeface="Gill Sans MT"/>
              </a:rPr>
              <a:t>or </a:t>
            </a:r>
            <a:r>
              <a:rPr sz="2550" spc="-40" dirty="0">
                <a:solidFill>
                  <a:srgbClr val="FFFFFF"/>
                </a:solidFill>
                <a:latin typeface="Gill Sans MT"/>
                <a:cs typeface="Gill Sans MT"/>
              </a:rPr>
              <a:t> </a:t>
            </a:r>
            <a:r>
              <a:rPr sz="2550" spc="75" dirty="0">
                <a:solidFill>
                  <a:srgbClr val="FFFFFF"/>
                </a:solidFill>
                <a:latin typeface="Gill Sans MT"/>
                <a:cs typeface="Gill Sans MT"/>
              </a:rPr>
              <a:t>with</a:t>
            </a:r>
            <a:r>
              <a:rPr sz="2550" spc="-35" dirty="0">
                <a:solidFill>
                  <a:srgbClr val="FFFFFF"/>
                </a:solidFill>
                <a:latin typeface="Gill Sans MT"/>
                <a:cs typeface="Gill Sans MT"/>
              </a:rPr>
              <a:t> </a:t>
            </a:r>
            <a:r>
              <a:rPr sz="2550" spc="155" dirty="0">
                <a:solidFill>
                  <a:srgbClr val="FFFFFF"/>
                </a:solidFill>
                <a:latin typeface="Gill Sans MT"/>
                <a:cs typeface="Gill Sans MT"/>
              </a:rPr>
              <a:t>stimulants!</a:t>
            </a:r>
            <a:endParaRPr sz="2550">
              <a:latin typeface="Gill Sans MT"/>
              <a:cs typeface="Gill Sans MT"/>
            </a:endParaRPr>
          </a:p>
        </p:txBody>
      </p:sp>
      <p:sp>
        <p:nvSpPr>
          <p:cNvPr id="6" name="object 6"/>
          <p:cNvSpPr txBox="1"/>
          <p:nvPr/>
        </p:nvSpPr>
        <p:spPr>
          <a:xfrm>
            <a:off x="13327150" y="4889569"/>
            <a:ext cx="4284980" cy="1578610"/>
          </a:xfrm>
          <a:prstGeom prst="rect">
            <a:avLst/>
          </a:prstGeom>
        </p:spPr>
        <p:txBody>
          <a:bodyPr vert="horz" wrap="square" lIns="0" tIns="140970" rIns="0" bIns="0" rtlCol="0">
            <a:spAutoFit/>
          </a:bodyPr>
          <a:lstStyle/>
          <a:p>
            <a:pPr marL="12700">
              <a:lnSpc>
                <a:spcPct val="100000"/>
              </a:lnSpc>
              <a:spcBef>
                <a:spcPts val="1110"/>
              </a:spcBef>
            </a:pPr>
            <a:r>
              <a:rPr sz="2800" b="1" spc="-280" dirty="0">
                <a:solidFill>
                  <a:srgbClr val="FF493A"/>
                </a:solidFill>
                <a:latin typeface="Gill Sans MT"/>
                <a:cs typeface="Gill Sans MT"/>
              </a:rPr>
              <a:t>A</a:t>
            </a:r>
            <a:r>
              <a:rPr sz="2800" b="1" spc="-405" dirty="0">
                <a:solidFill>
                  <a:srgbClr val="FF493A"/>
                </a:solidFill>
                <a:latin typeface="Gill Sans MT"/>
                <a:cs typeface="Gill Sans MT"/>
              </a:rPr>
              <a:t>D</a:t>
            </a:r>
            <a:r>
              <a:rPr sz="2800" b="1" spc="655" dirty="0">
                <a:solidFill>
                  <a:srgbClr val="FF493A"/>
                </a:solidFill>
                <a:latin typeface="Gill Sans MT"/>
                <a:cs typeface="Gill Sans MT"/>
              </a:rPr>
              <a:t>J</a:t>
            </a:r>
            <a:r>
              <a:rPr sz="2800" b="1" spc="-440" dirty="0">
                <a:solidFill>
                  <a:srgbClr val="FF493A"/>
                </a:solidFill>
                <a:latin typeface="Gill Sans MT"/>
                <a:cs typeface="Gill Sans MT"/>
              </a:rPr>
              <a:t>U</a:t>
            </a:r>
            <a:r>
              <a:rPr sz="2800" b="1" spc="55" dirty="0">
                <a:solidFill>
                  <a:srgbClr val="FF493A"/>
                </a:solidFill>
                <a:latin typeface="Gill Sans MT"/>
                <a:cs typeface="Gill Sans MT"/>
              </a:rPr>
              <a:t>S</a:t>
            </a:r>
            <a:r>
              <a:rPr sz="2800" b="1" spc="-285" dirty="0">
                <a:solidFill>
                  <a:srgbClr val="FF493A"/>
                </a:solidFill>
                <a:latin typeface="Gill Sans MT"/>
                <a:cs typeface="Gill Sans MT"/>
              </a:rPr>
              <a:t>T</a:t>
            </a:r>
            <a:r>
              <a:rPr sz="2800" b="1" spc="-30" dirty="0">
                <a:solidFill>
                  <a:srgbClr val="FF493A"/>
                </a:solidFill>
                <a:latin typeface="Gill Sans MT"/>
                <a:cs typeface="Gill Sans MT"/>
              </a:rPr>
              <a:t> </a:t>
            </a:r>
            <a:r>
              <a:rPr sz="2800" b="1" spc="-135" dirty="0">
                <a:solidFill>
                  <a:srgbClr val="FF493A"/>
                </a:solidFill>
                <a:latin typeface="Gill Sans MT"/>
                <a:cs typeface="Gill Sans MT"/>
              </a:rPr>
              <a:t>F</a:t>
            </a:r>
            <a:r>
              <a:rPr sz="2800" b="1" spc="-495" dirty="0">
                <a:solidFill>
                  <a:srgbClr val="FF493A"/>
                </a:solidFill>
                <a:latin typeface="Gill Sans MT"/>
                <a:cs typeface="Gill Sans MT"/>
              </a:rPr>
              <a:t>O</a:t>
            </a:r>
            <a:r>
              <a:rPr sz="2800" b="1" spc="-110" dirty="0">
                <a:solidFill>
                  <a:srgbClr val="FF493A"/>
                </a:solidFill>
                <a:latin typeface="Gill Sans MT"/>
                <a:cs typeface="Gill Sans MT"/>
              </a:rPr>
              <a:t>R</a:t>
            </a:r>
            <a:r>
              <a:rPr sz="2800" b="1" spc="-30" dirty="0">
                <a:solidFill>
                  <a:srgbClr val="FF493A"/>
                </a:solidFill>
                <a:latin typeface="Gill Sans MT"/>
                <a:cs typeface="Gill Sans MT"/>
              </a:rPr>
              <a:t> </a:t>
            </a:r>
            <a:r>
              <a:rPr sz="2800" b="1" spc="-260" dirty="0">
                <a:solidFill>
                  <a:srgbClr val="FF493A"/>
                </a:solidFill>
                <a:latin typeface="Gill Sans MT"/>
                <a:cs typeface="Gill Sans MT"/>
              </a:rPr>
              <a:t>T</a:t>
            </a:r>
            <a:r>
              <a:rPr sz="2800" b="1" spc="-495" dirty="0">
                <a:solidFill>
                  <a:srgbClr val="FF493A"/>
                </a:solidFill>
                <a:latin typeface="Gill Sans MT"/>
                <a:cs typeface="Gill Sans MT"/>
              </a:rPr>
              <a:t>O</a:t>
            </a:r>
            <a:r>
              <a:rPr sz="2800" b="1" spc="-185" dirty="0">
                <a:solidFill>
                  <a:srgbClr val="FF493A"/>
                </a:solidFill>
                <a:latin typeface="Gill Sans MT"/>
                <a:cs typeface="Gill Sans MT"/>
              </a:rPr>
              <a:t>L</a:t>
            </a:r>
            <a:r>
              <a:rPr sz="2800" b="1" spc="-180" dirty="0">
                <a:solidFill>
                  <a:srgbClr val="FF493A"/>
                </a:solidFill>
                <a:latin typeface="Gill Sans MT"/>
                <a:cs typeface="Gill Sans MT"/>
              </a:rPr>
              <a:t>E</a:t>
            </a:r>
            <a:r>
              <a:rPr sz="2800" b="1" spc="-85" dirty="0">
                <a:solidFill>
                  <a:srgbClr val="FF493A"/>
                </a:solidFill>
                <a:latin typeface="Gill Sans MT"/>
                <a:cs typeface="Gill Sans MT"/>
              </a:rPr>
              <a:t>R</a:t>
            </a:r>
            <a:r>
              <a:rPr sz="2800" b="1" spc="-280" dirty="0">
                <a:solidFill>
                  <a:srgbClr val="FF493A"/>
                </a:solidFill>
                <a:latin typeface="Gill Sans MT"/>
                <a:cs typeface="Gill Sans MT"/>
              </a:rPr>
              <a:t>A</a:t>
            </a:r>
            <a:r>
              <a:rPr sz="2800" b="1" spc="-365" dirty="0">
                <a:solidFill>
                  <a:srgbClr val="FF493A"/>
                </a:solidFill>
                <a:latin typeface="Gill Sans MT"/>
                <a:cs typeface="Gill Sans MT"/>
              </a:rPr>
              <a:t>N</a:t>
            </a:r>
            <a:r>
              <a:rPr sz="2800" b="1" spc="-305" dirty="0">
                <a:solidFill>
                  <a:srgbClr val="FF493A"/>
                </a:solidFill>
                <a:latin typeface="Gill Sans MT"/>
                <a:cs typeface="Gill Sans MT"/>
              </a:rPr>
              <a:t>C</a:t>
            </a:r>
            <a:r>
              <a:rPr sz="2800" b="1" spc="-204" dirty="0">
                <a:solidFill>
                  <a:srgbClr val="FF493A"/>
                </a:solidFill>
                <a:latin typeface="Gill Sans MT"/>
                <a:cs typeface="Gill Sans MT"/>
              </a:rPr>
              <a:t>E</a:t>
            </a:r>
            <a:endParaRPr sz="2800">
              <a:latin typeface="Gill Sans MT"/>
              <a:cs typeface="Gill Sans MT"/>
            </a:endParaRPr>
          </a:p>
          <a:p>
            <a:pPr marL="12700" marR="390525">
              <a:lnSpc>
                <a:spcPct val="127000"/>
              </a:lnSpc>
              <a:spcBef>
                <a:spcPts val="85"/>
              </a:spcBef>
            </a:pPr>
            <a:r>
              <a:rPr sz="2550" spc="110" dirty="0">
                <a:solidFill>
                  <a:srgbClr val="FFFFFF"/>
                </a:solidFill>
                <a:latin typeface="Gill Sans MT"/>
                <a:cs typeface="Gill Sans MT"/>
              </a:rPr>
              <a:t>Use</a:t>
            </a:r>
            <a:r>
              <a:rPr sz="2550" spc="-40" dirty="0">
                <a:solidFill>
                  <a:srgbClr val="FFFFFF"/>
                </a:solidFill>
                <a:latin typeface="Gill Sans MT"/>
                <a:cs typeface="Gill Sans MT"/>
              </a:rPr>
              <a:t> </a:t>
            </a:r>
            <a:r>
              <a:rPr sz="2550" spc="225" dirty="0">
                <a:solidFill>
                  <a:srgbClr val="FFFFFF"/>
                </a:solidFill>
                <a:latin typeface="Gill Sans MT"/>
                <a:cs typeface="Gill Sans MT"/>
              </a:rPr>
              <a:t>less</a:t>
            </a:r>
            <a:r>
              <a:rPr sz="2550" spc="-35" dirty="0">
                <a:solidFill>
                  <a:srgbClr val="FFFFFF"/>
                </a:solidFill>
                <a:latin typeface="Gill Sans MT"/>
                <a:cs typeface="Gill Sans MT"/>
              </a:rPr>
              <a:t> </a:t>
            </a:r>
            <a:r>
              <a:rPr sz="2550" spc="145" dirty="0">
                <a:solidFill>
                  <a:srgbClr val="FFFFFF"/>
                </a:solidFill>
                <a:latin typeface="Gill Sans MT"/>
                <a:cs typeface="Gill Sans MT"/>
              </a:rPr>
              <a:t>than</a:t>
            </a:r>
            <a:r>
              <a:rPr sz="2550" spc="-35" dirty="0">
                <a:solidFill>
                  <a:srgbClr val="FFFFFF"/>
                </a:solidFill>
                <a:latin typeface="Gill Sans MT"/>
                <a:cs typeface="Gill Sans MT"/>
              </a:rPr>
              <a:t> </a:t>
            </a:r>
            <a:r>
              <a:rPr sz="2550" spc="200" dirty="0">
                <a:solidFill>
                  <a:srgbClr val="FFFFFF"/>
                </a:solidFill>
                <a:latin typeface="Gill Sans MT"/>
                <a:cs typeface="Gill Sans MT"/>
              </a:rPr>
              <a:t>usual</a:t>
            </a:r>
            <a:r>
              <a:rPr sz="2550" spc="-35" dirty="0">
                <a:solidFill>
                  <a:srgbClr val="FFFFFF"/>
                </a:solidFill>
                <a:latin typeface="Gill Sans MT"/>
                <a:cs typeface="Gill Sans MT"/>
              </a:rPr>
              <a:t> </a:t>
            </a:r>
            <a:r>
              <a:rPr sz="2550" spc="114" dirty="0">
                <a:solidFill>
                  <a:srgbClr val="FFFFFF"/>
                </a:solidFill>
                <a:latin typeface="Gill Sans MT"/>
                <a:cs typeface="Gill Sans MT"/>
              </a:rPr>
              <a:t>after</a:t>
            </a:r>
            <a:r>
              <a:rPr sz="2550" spc="-35" dirty="0">
                <a:solidFill>
                  <a:srgbClr val="FFFFFF"/>
                </a:solidFill>
                <a:latin typeface="Gill Sans MT"/>
                <a:cs typeface="Gill Sans MT"/>
              </a:rPr>
              <a:t> </a:t>
            </a:r>
            <a:r>
              <a:rPr sz="2550" spc="290" dirty="0">
                <a:solidFill>
                  <a:srgbClr val="FFFFFF"/>
                </a:solidFill>
                <a:latin typeface="Gill Sans MT"/>
                <a:cs typeface="Gill Sans MT"/>
              </a:rPr>
              <a:t>a </a:t>
            </a:r>
            <a:r>
              <a:rPr sz="2550" spc="-695" dirty="0">
                <a:solidFill>
                  <a:srgbClr val="FFFFFF"/>
                </a:solidFill>
                <a:latin typeface="Gill Sans MT"/>
                <a:cs typeface="Gill Sans MT"/>
              </a:rPr>
              <a:t> </a:t>
            </a:r>
            <a:r>
              <a:rPr sz="2550" spc="110" dirty="0">
                <a:solidFill>
                  <a:srgbClr val="FFFFFF"/>
                </a:solidFill>
                <a:latin typeface="Gill Sans MT"/>
                <a:cs typeface="Gill Sans MT"/>
              </a:rPr>
              <a:t>break</a:t>
            </a:r>
            <a:r>
              <a:rPr sz="2550" spc="-40" dirty="0">
                <a:solidFill>
                  <a:srgbClr val="FFFFFF"/>
                </a:solidFill>
                <a:latin typeface="Gill Sans MT"/>
                <a:cs typeface="Gill Sans MT"/>
              </a:rPr>
              <a:t> </a:t>
            </a:r>
            <a:r>
              <a:rPr sz="2550" spc="114" dirty="0">
                <a:solidFill>
                  <a:srgbClr val="FFFFFF"/>
                </a:solidFill>
                <a:latin typeface="Gill Sans MT"/>
                <a:cs typeface="Gill Sans MT"/>
              </a:rPr>
              <a:t>from</a:t>
            </a:r>
            <a:r>
              <a:rPr sz="2550" spc="-35" dirty="0">
                <a:solidFill>
                  <a:srgbClr val="FFFFFF"/>
                </a:solidFill>
                <a:latin typeface="Gill Sans MT"/>
                <a:cs typeface="Gill Sans MT"/>
              </a:rPr>
              <a:t> </a:t>
            </a:r>
            <a:r>
              <a:rPr sz="2550" spc="110" dirty="0">
                <a:solidFill>
                  <a:srgbClr val="FFFFFF"/>
                </a:solidFill>
                <a:latin typeface="Gill Sans MT"/>
                <a:cs typeface="Gill Sans MT"/>
              </a:rPr>
              <a:t>regular</a:t>
            </a:r>
            <a:r>
              <a:rPr sz="2550" spc="-35" dirty="0">
                <a:solidFill>
                  <a:srgbClr val="FFFFFF"/>
                </a:solidFill>
                <a:latin typeface="Gill Sans MT"/>
                <a:cs typeface="Gill Sans MT"/>
              </a:rPr>
              <a:t> </a:t>
            </a:r>
            <a:r>
              <a:rPr sz="2550" spc="204" dirty="0">
                <a:solidFill>
                  <a:srgbClr val="FFFFFF"/>
                </a:solidFill>
                <a:latin typeface="Gill Sans MT"/>
                <a:cs typeface="Gill Sans MT"/>
              </a:rPr>
              <a:t>use</a:t>
            </a:r>
            <a:endParaRPr sz="2550">
              <a:latin typeface="Gill Sans MT"/>
              <a:cs typeface="Gill Sans MT"/>
            </a:endParaRPr>
          </a:p>
        </p:txBody>
      </p:sp>
      <p:sp>
        <p:nvSpPr>
          <p:cNvPr id="7" name="object 7"/>
          <p:cNvSpPr txBox="1"/>
          <p:nvPr/>
        </p:nvSpPr>
        <p:spPr>
          <a:xfrm>
            <a:off x="13327150" y="7051416"/>
            <a:ext cx="3683635" cy="2566035"/>
          </a:xfrm>
          <a:prstGeom prst="rect">
            <a:avLst/>
          </a:prstGeom>
        </p:spPr>
        <p:txBody>
          <a:bodyPr vert="horz" wrap="square" lIns="0" tIns="12700" rIns="0" bIns="0" rtlCol="0">
            <a:spAutoFit/>
          </a:bodyPr>
          <a:lstStyle/>
          <a:p>
            <a:pPr marL="12700" marR="953135">
              <a:lnSpc>
                <a:spcPct val="129400"/>
              </a:lnSpc>
              <a:spcBef>
                <a:spcPts val="100"/>
              </a:spcBef>
            </a:pPr>
            <a:r>
              <a:rPr sz="2800" b="1" spc="-135" dirty="0">
                <a:solidFill>
                  <a:srgbClr val="EF4522"/>
                </a:solidFill>
                <a:latin typeface="Gill Sans MT"/>
                <a:cs typeface="Gill Sans MT"/>
              </a:rPr>
              <a:t>F</a:t>
            </a:r>
            <a:r>
              <a:rPr sz="2800" b="1" spc="-85" dirty="0">
                <a:solidFill>
                  <a:srgbClr val="EF4522"/>
                </a:solidFill>
                <a:latin typeface="Gill Sans MT"/>
                <a:cs typeface="Gill Sans MT"/>
              </a:rPr>
              <a:t>R</a:t>
            </a:r>
            <a:r>
              <a:rPr sz="2800" b="1" spc="-95" dirty="0">
                <a:solidFill>
                  <a:srgbClr val="EF4522"/>
                </a:solidFill>
                <a:latin typeface="Gill Sans MT"/>
                <a:cs typeface="Gill Sans MT"/>
              </a:rPr>
              <a:t>I</a:t>
            </a:r>
            <a:r>
              <a:rPr sz="2800" b="1" spc="-180" dirty="0">
                <a:solidFill>
                  <a:srgbClr val="EF4522"/>
                </a:solidFill>
                <a:latin typeface="Gill Sans MT"/>
                <a:cs typeface="Gill Sans MT"/>
              </a:rPr>
              <a:t>E</a:t>
            </a:r>
            <a:r>
              <a:rPr sz="2800" b="1" spc="-365" dirty="0">
                <a:solidFill>
                  <a:srgbClr val="EF4522"/>
                </a:solidFill>
                <a:latin typeface="Gill Sans MT"/>
                <a:cs typeface="Gill Sans MT"/>
              </a:rPr>
              <a:t>N</a:t>
            </a:r>
            <a:r>
              <a:rPr sz="2800" b="1" spc="-405" dirty="0">
                <a:solidFill>
                  <a:srgbClr val="EF4522"/>
                </a:solidFill>
                <a:latin typeface="Gill Sans MT"/>
                <a:cs typeface="Gill Sans MT"/>
              </a:rPr>
              <a:t>D</a:t>
            </a:r>
            <a:r>
              <a:rPr sz="2800" b="1" spc="30" dirty="0">
                <a:solidFill>
                  <a:srgbClr val="EF4522"/>
                </a:solidFill>
                <a:latin typeface="Gill Sans MT"/>
                <a:cs typeface="Gill Sans MT"/>
              </a:rPr>
              <a:t>S</a:t>
            </a:r>
            <a:r>
              <a:rPr sz="2800" b="1" spc="-30" dirty="0">
                <a:solidFill>
                  <a:srgbClr val="EF4522"/>
                </a:solidFill>
                <a:latin typeface="Gill Sans MT"/>
                <a:cs typeface="Gill Sans MT"/>
              </a:rPr>
              <a:t> </a:t>
            </a:r>
            <a:r>
              <a:rPr sz="2800" b="1" dirty="0">
                <a:solidFill>
                  <a:srgbClr val="EF4522"/>
                </a:solidFill>
                <a:latin typeface="Gill Sans MT"/>
                <a:cs typeface="Gill Sans MT"/>
              </a:rPr>
              <a:t>M</a:t>
            </a:r>
            <a:r>
              <a:rPr sz="2800" b="1" spc="-280" dirty="0">
                <a:solidFill>
                  <a:srgbClr val="EF4522"/>
                </a:solidFill>
                <a:latin typeface="Gill Sans MT"/>
                <a:cs typeface="Gill Sans MT"/>
              </a:rPr>
              <a:t>A</a:t>
            </a:r>
            <a:r>
              <a:rPr sz="2800" b="1" spc="-215" dirty="0">
                <a:solidFill>
                  <a:srgbClr val="EF4522"/>
                </a:solidFill>
                <a:latin typeface="Gill Sans MT"/>
                <a:cs typeface="Gill Sans MT"/>
              </a:rPr>
              <a:t>K</a:t>
            </a:r>
            <a:r>
              <a:rPr sz="2800" b="1" spc="-130" dirty="0">
                <a:solidFill>
                  <a:srgbClr val="EF4522"/>
                </a:solidFill>
                <a:latin typeface="Gill Sans MT"/>
                <a:cs typeface="Gill Sans MT"/>
              </a:rPr>
              <a:t>E  </a:t>
            </a:r>
            <a:r>
              <a:rPr sz="2800" b="1" spc="-260" dirty="0">
                <a:solidFill>
                  <a:srgbClr val="EF4522"/>
                </a:solidFill>
                <a:latin typeface="Gill Sans MT"/>
                <a:cs typeface="Gill Sans MT"/>
              </a:rPr>
              <a:t>T</a:t>
            </a:r>
            <a:r>
              <a:rPr sz="2800" b="1" spc="-330" dirty="0">
                <a:solidFill>
                  <a:srgbClr val="EF4522"/>
                </a:solidFill>
                <a:latin typeface="Gill Sans MT"/>
                <a:cs typeface="Gill Sans MT"/>
              </a:rPr>
              <a:t>H</a:t>
            </a:r>
            <a:r>
              <a:rPr sz="2800" b="1" spc="-95" dirty="0">
                <a:solidFill>
                  <a:srgbClr val="EF4522"/>
                </a:solidFill>
                <a:latin typeface="Gill Sans MT"/>
                <a:cs typeface="Gill Sans MT"/>
              </a:rPr>
              <a:t>I</a:t>
            </a:r>
            <a:r>
              <a:rPr sz="2800" b="1" spc="-365" dirty="0">
                <a:solidFill>
                  <a:srgbClr val="EF4522"/>
                </a:solidFill>
                <a:latin typeface="Gill Sans MT"/>
                <a:cs typeface="Gill Sans MT"/>
              </a:rPr>
              <a:t>N</a:t>
            </a:r>
            <a:r>
              <a:rPr sz="2800" b="1" spc="-345" dirty="0">
                <a:solidFill>
                  <a:srgbClr val="EF4522"/>
                </a:solidFill>
                <a:latin typeface="Gill Sans MT"/>
                <a:cs typeface="Gill Sans MT"/>
              </a:rPr>
              <a:t>G</a:t>
            </a:r>
            <a:r>
              <a:rPr sz="2800" b="1" spc="30" dirty="0">
                <a:solidFill>
                  <a:srgbClr val="EF4522"/>
                </a:solidFill>
                <a:latin typeface="Gill Sans MT"/>
                <a:cs typeface="Gill Sans MT"/>
              </a:rPr>
              <a:t>S</a:t>
            </a:r>
            <a:r>
              <a:rPr sz="2800" b="1" spc="-30" dirty="0">
                <a:solidFill>
                  <a:srgbClr val="EF4522"/>
                </a:solidFill>
                <a:latin typeface="Gill Sans MT"/>
                <a:cs typeface="Gill Sans MT"/>
              </a:rPr>
              <a:t> </a:t>
            </a:r>
            <a:r>
              <a:rPr sz="2800" b="1" spc="-145" dirty="0">
                <a:solidFill>
                  <a:srgbClr val="EF4522"/>
                </a:solidFill>
                <a:latin typeface="Gill Sans MT"/>
                <a:cs typeface="Gill Sans MT"/>
              </a:rPr>
              <a:t>B</a:t>
            </a:r>
            <a:r>
              <a:rPr sz="2800" b="1" spc="-180" dirty="0">
                <a:solidFill>
                  <a:srgbClr val="EF4522"/>
                </a:solidFill>
                <a:latin typeface="Gill Sans MT"/>
                <a:cs typeface="Gill Sans MT"/>
              </a:rPr>
              <a:t>E</a:t>
            </a:r>
            <a:r>
              <a:rPr sz="2800" b="1" spc="-260" dirty="0">
                <a:solidFill>
                  <a:srgbClr val="EF4522"/>
                </a:solidFill>
                <a:latin typeface="Gill Sans MT"/>
                <a:cs typeface="Gill Sans MT"/>
              </a:rPr>
              <a:t>TT</a:t>
            </a:r>
            <a:r>
              <a:rPr sz="2800" b="1" spc="-180" dirty="0">
                <a:solidFill>
                  <a:srgbClr val="EF4522"/>
                </a:solidFill>
                <a:latin typeface="Gill Sans MT"/>
                <a:cs typeface="Gill Sans MT"/>
              </a:rPr>
              <a:t>E</a:t>
            </a:r>
            <a:r>
              <a:rPr sz="2800" b="1" spc="-110" dirty="0">
                <a:solidFill>
                  <a:srgbClr val="EF4522"/>
                </a:solidFill>
                <a:latin typeface="Gill Sans MT"/>
                <a:cs typeface="Gill Sans MT"/>
              </a:rPr>
              <a:t>R</a:t>
            </a:r>
            <a:endParaRPr sz="2800">
              <a:latin typeface="Gill Sans MT"/>
              <a:cs typeface="Gill Sans MT"/>
            </a:endParaRPr>
          </a:p>
          <a:p>
            <a:pPr marL="12700" marR="5080">
              <a:lnSpc>
                <a:spcPct val="128800"/>
              </a:lnSpc>
              <a:spcBef>
                <a:spcPts val="175"/>
              </a:spcBef>
            </a:pPr>
            <a:r>
              <a:rPr sz="2400" spc="120" dirty="0">
                <a:solidFill>
                  <a:srgbClr val="FFFFFF"/>
                </a:solidFill>
                <a:latin typeface="Gill Sans MT"/>
                <a:cs typeface="Gill Sans MT"/>
              </a:rPr>
              <a:t>Use </a:t>
            </a:r>
            <a:r>
              <a:rPr sz="2400" spc="85" dirty="0">
                <a:solidFill>
                  <a:srgbClr val="FFFFFF"/>
                </a:solidFill>
                <a:latin typeface="Gill Sans MT"/>
                <a:cs typeface="Gill Sans MT"/>
              </a:rPr>
              <a:t>with </a:t>
            </a:r>
            <a:r>
              <a:rPr sz="2400" spc="100" dirty="0">
                <a:solidFill>
                  <a:srgbClr val="FFFFFF"/>
                </a:solidFill>
                <a:latin typeface="Gill Sans MT"/>
                <a:cs typeface="Gill Sans MT"/>
              </a:rPr>
              <a:t>trusted </a:t>
            </a:r>
            <a:r>
              <a:rPr sz="2400" spc="125" dirty="0">
                <a:solidFill>
                  <a:srgbClr val="FFFFFF"/>
                </a:solidFill>
                <a:latin typeface="Gill Sans MT"/>
                <a:cs typeface="Gill Sans MT"/>
              </a:rPr>
              <a:t>friends, </a:t>
            </a:r>
            <a:r>
              <a:rPr sz="2400" spc="130" dirty="0">
                <a:solidFill>
                  <a:srgbClr val="FFFFFF"/>
                </a:solidFill>
                <a:latin typeface="Gill Sans MT"/>
                <a:cs typeface="Gill Sans MT"/>
              </a:rPr>
              <a:t> </a:t>
            </a:r>
            <a:r>
              <a:rPr sz="2400" spc="204" dirty="0">
                <a:solidFill>
                  <a:srgbClr val="FFFFFF"/>
                </a:solidFill>
                <a:latin typeface="Gill Sans MT"/>
                <a:cs typeface="Gill Sans MT"/>
              </a:rPr>
              <a:t>and</a:t>
            </a:r>
            <a:r>
              <a:rPr sz="2400" spc="-40" dirty="0">
                <a:solidFill>
                  <a:srgbClr val="FFFFFF"/>
                </a:solidFill>
                <a:latin typeface="Gill Sans MT"/>
                <a:cs typeface="Gill Sans MT"/>
              </a:rPr>
              <a:t> </a:t>
            </a:r>
            <a:r>
              <a:rPr sz="2400" spc="200" dirty="0">
                <a:solidFill>
                  <a:srgbClr val="FFFFFF"/>
                </a:solidFill>
                <a:latin typeface="Gill Sans MT"/>
                <a:cs typeface="Gill Sans MT"/>
              </a:rPr>
              <a:t>stagger</a:t>
            </a:r>
            <a:r>
              <a:rPr sz="2400" spc="-35" dirty="0">
                <a:solidFill>
                  <a:srgbClr val="FFFFFF"/>
                </a:solidFill>
                <a:latin typeface="Gill Sans MT"/>
                <a:cs typeface="Gill Sans MT"/>
              </a:rPr>
              <a:t> </a:t>
            </a:r>
            <a:r>
              <a:rPr sz="2400" spc="210" dirty="0">
                <a:solidFill>
                  <a:srgbClr val="FFFFFF"/>
                </a:solidFill>
                <a:latin typeface="Gill Sans MT"/>
                <a:cs typeface="Gill Sans MT"/>
              </a:rPr>
              <a:t>use</a:t>
            </a:r>
            <a:r>
              <a:rPr sz="2400" spc="-40" dirty="0">
                <a:solidFill>
                  <a:srgbClr val="FFFFFF"/>
                </a:solidFill>
                <a:latin typeface="Gill Sans MT"/>
                <a:cs typeface="Gill Sans MT"/>
              </a:rPr>
              <a:t> </a:t>
            </a:r>
            <a:r>
              <a:rPr sz="2400" spc="85" dirty="0">
                <a:solidFill>
                  <a:srgbClr val="FFFFFF"/>
                </a:solidFill>
                <a:latin typeface="Gill Sans MT"/>
                <a:cs typeface="Gill Sans MT"/>
              </a:rPr>
              <a:t>with</a:t>
            </a:r>
            <a:r>
              <a:rPr sz="2400" spc="-35" dirty="0">
                <a:solidFill>
                  <a:srgbClr val="FFFFFF"/>
                </a:solidFill>
                <a:latin typeface="Gill Sans MT"/>
                <a:cs typeface="Gill Sans MT"/>
              </a:rPr>
              <a:t> </a:t>
            </a:r>
            <a:r>
              <a:rPr sz="2400" spc="210" dirty="0">
                <a:solidFill>
                  <a:srgbClr val="FFFFFF"/>
                </a:solidFill>
                <a:latin typeface="Gill Sans MT"/>
                <a:cs typeface="Gill Sans MT"/>
              </a:rPr>
              <a:t>each </a:t>
            </a:r>
            <a:r>
              <a:rPr sz="2400" spc="-650" dirty="0">
                <a:solidFill>
                  <a:srgbClr val="FFFFFF"/>
                </a:solidFill>
                <a:latin typeface="Gill Sans MT"/>
                <a:cs typeface="Gill Sans MT"/>
              </a:rPr>
              <a:t> </a:t>
            </a:r>
            <a:r>
              <a:rPr sz="2400" spc="50" dirty="0">
                <a:solidFill>
                  <a:srgbClr val="FFFFFF"/>
                </a:solidFill>
                <a:latin typeface="Gill Sans MT"/>
                <a:cs typeface="Gill Sans MT"/>
              </a:rPr>
              <a:t>other</a:t>
            </a:r>
            <a:endParaRPr sz="2400">
              <a:latin typeface="Gill Sans MT"/>
              <a:cs typeface="Gill Sans MT"/>
            </a:endParaRPr>
          </a:p>
        </p:txBody>
      </p:sp>
      <p:sp>
        <p:nvSpPr>
          <p:cNvPr id="8" name="object 8"/>
          <p:cNvSpPr txBox="1"/>
          <p:nvPr/>
        </p:nvSpPr>
        <p:spPr>
          <a:xfrm>
            <a:off x="7759242" y="2016582"/>
            <a:ext cx="3683000" cy="2078355"/>
          </a:xfrm>
          <a:prstGeom prst="rect">
            <a:avLst/>
          </a:prstGeom>
        </p:spPr>
        <p:txBody>
          <a:bodyPr vert="horz" wrap="square" lIns="0" tIns="141605" rIns="0" bIns="0" rtlCol="0">
            <a:spAutoFit/>
          </a:bodyPr>
          <a:lstStyle/>
          <a:p>
            <a:pPr marL="12700">
              <a:lnSpc>
                <a:spcPct val="100000"/>
              </a:lnSpc>
              <a:spcBef>
                <a:spcPts val="1115"/>
              </a:spcBef>
            </a:pPr>
            <a:r>
              <a:rPr sz="2800" b="1" spc="-440" dirty="0">
                <a:solidFill>
                  <a:srgbClr val="EF4522"/>
                </a:solidFill>
                <a:latin typeface="Gill Sans MT"/>
                <a:cs typeface="Gill Sans MT"/>
              </a:rPr>
              <a:t>U</a:t>
            </a:r>
            <a:r>
              <a:rPr sz="2800" b="1" spc="50" dirty="0">
                <a:solidFill>
                  <a:srgbClr val="EF4522"/>
                </a:solidFill>
                <a:latin typeface="Gill Sans MT"/>
                <a:cs typeface="Gill Sans MT"/>
              </a:rPr>
              <a:t>S</a:t>
            </a:r>
            <a:r>
              <a:rPr sz="2800" b="1" spc="-95" dirty="0">
                <a:solidFill>
                  <a:srgbClr val="EF4522"/>
                </a:solidFill>
                <a:latin typeface="Gill Sans MT"/>
                <a:cs typeface="Gill Sans MT"/>
              </a:rPr>
              <a:t>I</a:t>
            </a:r>
            <a:r>
              <a:rPr sz="2800" b="1" spc="-365" dirty="0">
                <a:solidFill>
                  <a:srgbClr val="EF4522"/>
                </a:solidFill>
                <a:latin typeface="Gill Sans MT"/>
                <a:cs typeface="Gill Sans MT"/>
              </a:rPr>
              <a:t>N</a:t>
            </a:r>
            <a:r>
              <a:rPr sz="2800" b="1" spc="-370" dirty="0">
                <a:solidFill>
                  <a:srgbClr val="EF4522"/>
                </a:solidFill>
                <a:latin typeface="Gill Sans MT"/>
                <a:cs typeface="Gill Sans MT"/>
              </a:rPr>
              <a:t>G</a:t>
            </a:r>
            <a:r>
              <a:rPr sz="2800" b="1" spc="-30" dirty="0">
                <a:solidFill>
                  <a:srgbClr val="EF4522"/>
                </a:solidFill>
                <a:latin typeface="Gill Sans MT"/>
                <a:cs typeface="Gill Sans MT"/>
              </a:rPr>
              <a:t> </a:t>
            </a:r>
            <a:r>
              <a:rPr sz="2800" b="1" spc="50" dirty="0">
                <a:solidFill>
                  <a:srgbClr val="EF4522"/>
                </a:solidFill>
                <a:latin typeface="Gill Sans MT"/>
                <a:cs typeface="Gill Sans MT"/>
              </a:rPr>
              <a:t>S</a:t>
            </a:r>
            <a:r>
              <a:rPr sz="2800" b="1" spc="-185" dirty="0">
                <a:solidFill>
                  <a:srgbClr val="EF4522"/>
                </a:solidFill>
                <a:latin typeface="Gill Sans MT"/>
                <a:cs typeface="Gill Sans MT"/>
              </a:rPr>
              <a:t>L</a:t>
            </a:r>
            <a:r>
              <a:rPr sz="2800" b="1" spc="-495" dirty="0">
                <a:solidFill>
                  <a:srgbClr val="EF4522"/>
                </a:solidFill>
                <a:latin typeface="Gill Sans MT"/>
                <a:cs typeface="Gill Sans MT"/>
              </a:rPr>
              <a:t>O</a:t>
            </a:r>
            <a:r>
              <a:rPr sz="2800" b="1" spc="-819" dirty="0">
                <a:solidFill>
                  <a:srgbClr val="EF4522"/>
                </a:solidFill>
                <a:latin typeface="Gill Sans MT"/>
                <a:cs typeface="Gill Sans MT"/>
              </a:rPr>
              <a:t>W</a:t>
            </a:r>
            <a:endParaRPr sz="2800">
              <a:latin typeface="Gill Sans MT"/>
              <a:cs typeface="Gill Sans MT"/>
            </a:endParaRPr>
          </a:p>
          <a:p>
            <a:pPr marL="12700" marR="5080">
              <a:lnSpc>
                <a:spcPct val="127499"/>
              </a:lnSpc>
              <a:spcBef>
                <a:spcPts val="80"/>
              </a:spcBef>
            </a:pPr>
            <a:r>
              <a:rPr sz="2550" spc="105" dirty="0">
                <a:solidFill>
                  <a:srgbClr val="FFFFFF"/>
                </a:solidFill>
                <a:latin typeface="Gill Sans MT"/>
                <a:cs typeface="Gill Sans MT"/>
              </a:rPr>
              <a:t>Going</a:t>
            </a:r>
            <a:r>
              <a:rPr sz="2550" spc="-45" dirty="0">
                <a:solidFill>
                  <a:srgbClr val="FFFFFF"/>
                </a:solidFill>
                <a:latin typeface="Gill Sans MT"/>
                <a:cs typeface="Gill Sans MT"/>
              </a:rPr>
              <a:t> </a:t>
            </a:r>
            <a:r>
              <a:rPr sz="2550" spc="105" dirty="0">
                <a:solidFill>
                  <a:srgbClr val="FFFFFF"/>
                </a:solidFill>
                <a:latin typeface="Gill Sans MT"/>
                <a:cs typeface="Gill Sans MT"/>
              </a:rPr>
              <a:t>slowly,</a:t>
            </a:r>
            <a:r>
              <a:rPr sz="2550" spc="-45" dirty="0">
                <a:solidFill>
                  <a:srgbClr val="FFFFFF"/>
                </a:solidFill>
                <a:latin typeface="Gill Sans MT"/>
                <a:cs typeface="Gill Sans MT"/>
              </a:rPr>
              <a:t> </a:t>
            </a:r>
            <a:r>
              <a:rPr sz="2550" spc="204" dirty="0">
                <a:solidFill>
                  <a:srgbClr val="FFFFFF"/>
                </a:solidFill>
                <a:latin typeface="Gill Sans MT"/>
                <a:cs typeface="Gill Sans MT"/>
              </a:rPr>
              <a:t>and</a:t>
            </a:r>
            <a:r>
              <a:rPr sz="2550" spc="-45" dirty="0">
                <a:solidFill>
                  <a:srgbClr val="FFFFFF"/>
                </a:solidFill>
                <a:latin typeface="Gill Sans MT"/>
                <a:cs typeface="Gill Sans MT"/>
              </a:rPr>
              <a:t> </a:t>
            </a:r>
            <a:r>
              <a:rPr sz="2550" spc="155" dirty="0">
                <a:solidFill>
                  <a:srgbClr val="FFFFFF"/>
                </a:solidFill>
                <a:latin typeface="Gill Sans MT"/>
                <a:cs typeface="Gill Sans MT"/>
              </a:rPr>
              <a:t>testing </a:t>
            </a:r>
            <a:r>
              <a:rPr sz="2550" spc="-690" dirty="0">
                <a:solidFill>
                  <a:srgbClr val="FFFFFF"/>
                </a:solidFill>
                <a:latin typeface="Gill Sans MT"/>
                <a:cs typeface="Gill Sans MT"/>
              </a:rPr>
              <a:t> </a:t>
            </a:r>
            <a:r>
              <a:rPr sz="2550" spc="80" dirty="0">
                <a:solidFill>
                  <a:srgbClr val="FFFFFF"/>
                </a:solidFill>
                <a:latin typeface="Gill Sans MT"/>
                <a:cs typeface="Gill Sans MT"/>
              </a:rPr>
              <a:t>with </a:t>
            </a:r>
            <a:r>
              <a:rPr sz="2550" spc="295" dirty="0">
                <a:solidFill>
                  <a:srgbClr val="FFFFFF"/>
                </a:solidFill>
                <a:latin typeface="Gill Sans MT"/>
                <a:cs typeface="Gill Sans MT"/>
              </a:rPr>
              <a:t>a </a:t>
            </a:r>
            <a:r>
              <a:rPr sz="2550" spc="220" dirty="0">
                <a:solidFill>
                  <a:srgbClr val="FFFFFF"/>
                </a:solidFill>
                <a:latin typeface="Gill Sans MT"/>
                <a:cs typeface="Gill Sans MT"/>
              </a:rPr>
              <a:t>small </a:t>
            </a:r>
            <a:r>
              <a:rPr sz="2550" spc="160" dirty="0">
                <a:solidFill>
                  <a:srgbClr val="FFFFFF"/>
                </a:solidFill>
                <a:latin typeface="Gill Sans MT"/>
                <a:cs typeface="Gill Sans MT"/>
              </a:rPr>
              <a:t>amount </a:t>
            </a:r>
            <a:r>
              <a:rPr sz="2550" spc="165" dirty="0">
                <a:solidFill>
                  <a:srgbClr val="FFFFFF"/>
                </a:solidFill>
                <a:latin typeface="Gill Sans MT"/>
                <a:cs typeface="Gill Sans MT"/>
              </a:rPr>
              <a:t> </a:t>
            </a:r>
            <a:r>
              <a:rPr sz="2550" spc="110" dirty="0">
                <a:solidFill>
                  <a:srgbClr val="FFFFFF"/>
                </a:solidFill>
                <a:latin typeface="Gill Sans MT"/>
                <a:cs typeface="Gill Sans MT"/>
              </a:rPr>
              <a:t>before</a:t>
            </a:r>
            <a:r>
              <a:rPr sz="2550" spc="-35" dirty="0">
                <a:solidFill>
                  <a:srgbClr val="FFFFFF"/>
                </a:solidFill>
                <a:latin typeface="Gill Sans MT"/>
                <a:cs typeface="Gill Sans MT"/>
              </a:rPr>
              <a:t> </a:t>
            </a:r>
            <a:r>
              <a:rPr sz="2550" spc="295" dirty="0">
                <a:solidFill>
                  <a:srgbClr val="FFFFFF"/>
                </a:solidFill>
                <a:latin typeface="Gill Sans MT"/>
                <a:cs typeface="Gill Sans MT"/>
              </a:rPr>
              <a:t>a</a:t>
            </a:r>
            <a:r>
              <a:rPr sz="2550" spc="-35" dirty="0">
                <a:solidFill>
                  <a:srgbClr val="FFFFFF"/>
                </a:solidFill>
                <a:latin typeface="Gill Sans MT"/>
                <a:cs typeface="Gill Sans MT"/>
              </a:rPr>
              <a:t> </a:t>
            </a:r>
            <a:r>
              <a:rPr sz="2550" spc="140" dirty="0">
                <a:solidFill>
                  <a:srgbClr val="FFFFFF"/>
                </a:solidFill>
                <a:latin typeface="Gill Sans MT"/>
                <a:cs typeface="Gill Sans MT"/>
              </a:rPr>
              <a:t>full</a:t>
            </a:r>
            <a:r>
              <a:rPr sz="2550" spc="-30" dirty="0">
                <a:solidFill>
                  <a:srgbClr val="FFFFFF"/>
                </a:solidFill>
                <a:latin typeface="Gill Sans MT"/>
                <a:cs typeface="Gill Sans MT"/>
              </a:rPr>
              <a:t> </a:t>
            </a:r>
            <a:r>
              <a:rPr sz="2550" spc="180" dirty="0">
                <a:solidFill>
                  <a:srgbClr val="FFFFFF"/>
                </a:solidFill>
                <a:latin typeface="Gill Sans MT"/>
                <a:cs typeface="Gill Sans MT"/>
              </a:rPr>
              <a:t>dose</a:t>
            </a:r>
            <a:endParaRPr sz="2550">
              <a:latin typeface="Gill Sans MT"/>
              <a:cs typeface="Gill Sans MT"/>
            </a:endParaRPr>
          </a:p>
        </p:txBody>
      </p:sp>
      <p:sp>
        <p:nvSpPr>
          <p:cNvPr id="9" name="object 9"/>
          <p:cNvSpPr txBox="1"/>
          <p:nvPr/>
        </p:nvSpPr>
        <p:spPr>
          <a:xfrm>
            <a:off x="7759242" y="4627463"/>
            <a:ext cx="4177029" cy="2123440"/>
          </a:xfrm>
          <a:prstGeom prst="rect">
            <a:avLst/>
          </a:prstGeom>
        </p:spPr>
        <p:txBody>
          <a:bodyPr vert="horz" wrap="square" lIns="0" tIns="12700" rIns="0" bIns="0" rtlCol="0">
            <a:spAutoFit/>
          </a:bodyPr>
          <a:lstStyle/>
          <a:p>
            <a:pPr marL="12700" marR="2071370">
              <a:lnSpc>
                <a:spcPct val="130200"/>
              </a:lnSpc>
              <a:spcBef>
                <a:spcPts val="100"/>
              </a:spcBef>
            </a:pPr>
            <a:r>
              <a:rPr sz="2800" b="1" spc="-215" dirty="0">
                <a:solidFill>
                  <a:srgbClr val="EF4522"/>
                </a:solidFill>
                <a:latin typeface="Gill Sans MT"/>
                <a:cs typeface="Gill Sans MT"/>
              </a:rPr>
              <a:t>HEALTHIER </a:t>
            </a:r>
            <a:r>
              <a:rPr sz="2800" b="1" spc="-210" dirty="0">
                <a:solidFill>
                  <a:srgbClr val="EF4522"/>
                </a:solidFill>
                <a:latin typeface="Gill Sans MT"/>
                <a:cs typeface="Gill Sans MT"/>
              </a:rPr>
              <a:t> </a:t>
            </a:r>
            <a:r>
              <a:rPr sz="2800" b="1" spc="-260" dirty="0">
                <a:solidFill>
                  <a:srgbClr val="EF4522"/>
                </a:solidFill>
                <a:latin typeface="Gill Sans MT"/>
                <a:cs typeface="Gill Sans MT"/>
              </a:rPr>
              <a:t>T</a:t>
            </a:r>
            <a:r>
              <a:rPr sz="2800" b="1" spc="-330" dirty="0">
                <a:solidFill>
                  <a:srgbClr val="EF4522"/>
                </a:solidFill>
                <a:latin typeface="Gill Sans MT"/>
                <a:cs typeface="Gill Sans MT"/>
              </a:rPr>
              <a:t>H</a:t>
            </a:r>
            <a:r>
              <a:rPr sz="2800" b="1" spc="-204" dirty="0">
                <a:solidFill>
                  <a:srgbClr val="EF4522"/>
                </a:solidFill>
                <a:latin typeface="Gill Sans MT"/>
                <a:cs typeface="Gill Sans MT"/>
              </a:rPr>
              <a:t>E</a:t>
            </a:r>
            <a:r>
              <a:rPr sz="2800" b="1" spc="-25" dirty="0">
                <a:solidFill>
                  <a:srgbClr val="EF4522"/>
                </a:solidFill>
                <a:latin typeface="Gill Sans MT"/>
                <a:cs typeface="Gill Sans MT"/>
              </a:rPr>
              <a:t> </a:t>
            </a:r>
            <a:r>
              <a:rPr sz="2800" b="1" spc="-145" dirty="0">
                <a:solidFill>
                  <a:srgbClr val="EF4522"/>
                </a:solidFill>
                <a:latin typeface="Gill Sans MT"/>
                <a:cs typeface="Gill Sans MT"/>
              </a:rPr>
              <a:t>B</a:t>
            </a:r>
            <a:r>
              <a:rPr sz="2800" b="1" spc="-180" dirty="0">
                <a:solidFill>
                  <a:srgbClr val="EF4522"/>
                </a:solidFill>
                <a:latin typeface="Gill Sans MT"/>
                <a:cs typeface="Gill Sans MT"/>
              </a:rPr>
              <a:t>E</a:t>
            </a:r>
            <a:r>
              <a:rPr sz="2800" b="1" spc="-260" dirty="0">
                <a:solidFill>
                  <a:srgbClr val="EF4522"/>
                </a:solidFill>
                <a:latin typeface="Gill Sans MT"/>
                <a:cs typeface="Gill Sans MT"/>
              </a:rPr>
              <a:t>TT</a:t>
            </a:r>
            <a:r>
              <a:rPr sz="2800" b="1" spc="-180" dirty="0">
                <a:solidFill>
                  <a:srgbClr val="EF4522"/>
                </a:solidFill>
                <a:latin typeface="Gill Sans MT"/>
                <a:cs typeface="Gill Sans MT"/>
              </a:rPr>
              <a:t>E</a:t>
            </a:r>
            <a:r>
              <a:rPr sz="2800" b="1" spc="-110" dirty="0">
                <a:solidFill>
                  <a:srgbClr val="EF4522"/>
                </a:solidFill>
                <a:latin typeface="Gill Sans MT"/>
                <a:cs typeface="Gill Sans MT"/>
              </a:rPr>
              <a:t>R</a:t>
            </a:r>
            <a:endParaRPr sz="2800">
              <a:latin typeface="Gill Sans MT"/>
              <a:cs typeface="Gill Sans MT"/>
            </a:endParaRPr>
          </a:p>
          <a:p>
            <a:pPr marL="12700" marR="5080">
              <a:lnSpc>
                <a:spcPct val="128200"/>
              </a:lnSpc>
              <a:spcBef>
                <a:spcPts val="70"/>
              </a:spcBef>
            </a:pPr>
            <a:r>
              <a:rPr sz="2500" spc="165" dirty="0">
                <a:solidFill>
                  <a:srgbClr val="FFFFFF"/>
                </a:solidFill>
                <a:latin typeface="Gill Sans MT"/>
                <a:cs typeface="Gill Sans MT"/>
              </a:rPr>
              <a:t>Eat</a:t>
            </a:r>
            <a:r>
              <a:rPr sz="2500" spc="-35" dirty="0">
                <a:solidFill>
                  <a:srgbClr val="FFFFFF"/>
                </a:solidFill>
                <a:latin typeface="Gill Sans MT"/>
                <a:cs typeface="Gill Sans MT"/>
              </a:rPr>
              <a:t> </a:t>
            </a:r>
            <a:r>
              <a:rPr sz="2500" spc="70" dirty="0">
                <a:solidFill>
                  <a:srgbClr val="FFFFFF"/>
                </a:solidFill>
                <a:latin typeface="Gill Sans MT"/>
                <a:cs typeface="Gill Sans MT"/>
              </a:rPr>
              <a:t>well,</a:t>
            </a:r>
            <a:r>
              <a:rPr sz="2500" spc="-35" dirty="0">
                <a:solidFill>
                  <a:srgbClr val="FFFFFF"/>
                </a:solidFill>
                <a:latin typeface="Gill Sans MT"/>
                <a:cs typeface="Gill Sans MT"/>
              </a:rPr>
              <a:t> </a:t>
            </a:r>
            <a:r>
              <a:rPr sz="2500" spc="190" dirty="0">
                <a:solidFill>
                  <a:srgbClr val="FFFFFF"/>
                </a:solidFill>
                <a:latin typeface="Gill Sans MT"/>
                <a:cs typeface="Gill Sans MT"/>
              </a:rPr>
              <a:t>stay</a:t>
            </a:r>
            <a:r>
              <a:rPr sz="2500" spc="-30" dirty="0">
                <a:solidFill>
                  <a:srgbClr val="FFFFFF"/>
                </a:solidFill>
                <a:latin typeface="Gill Sans MT"/>
                <a:cs typeface="Gill Sans MT"/>
              </a:rPr>
              <a:t> </a:t>
            </a:r>
            <a:r>
              <a:rPr sz="2500" spc="100" dirty="0">
                <a:solidFill>
                  <a:srgbClr val="FFFFFF"/>
                </a:solidFill>
                <a:latin typeface="Gill Sans MT"/>
                <a:cs typeface="Gill Sans MT"/>
              </a:rPr>
              <a:t>hydrated,</a:t>
            </a:r>
            <a:r>
              <a:rPr sz="2500" spc="-35" dirty="0">
                <a:solidFill>
                  <a:srgbClr val="FFFFFF"/>
                </a:solidFill>
                <a:latin typeface="Gill Sans MT"/>
                <a:cs typeface="Gill Sans MT"/>
              </a:rPr>
              <a:t> </a:t>
            </a:r>
            <a:r>
              <a:rPr sz="2500" spc="180" dirty="0">
                <a:solidFill>
                  <a:srgbClr val="FFFFFF"/>
                </a:solidFill>
                <a:latin typeface="Gill Sans MT"/>
                <a:cs typeface="Gill Sans MT"/>
              </a:rPr>
              <a:t>sleep </a:t>
            </a:r>
            <a:r>
              <a:rPr sz="2500" spc="-680" dirty="0">
                <a:solidFill>
                  <a:srgbClr val="FFFFFF"/>
                </a:solidFill>
                <a:latin typeface="Gill Sans MT"/>
                <a:cs typeface="Gill Sans MT"/>
              </a:rPr>
              <a:t> </a:t>
            </a:r>
            <a:r>
              <a:rPr sz="2500" spc="70" dirty="0">
                <a:solidFill>
                  <a:srgbClr val="FFFFFF"/>
                </a:solidFill>
                <a:latin typeface="Gill Sans MT"/>
                <a:cs typeface="Gill Sans MT"/>
              </a:rPr>
              <a:t>well,</a:t>
            </a:r>
            <a:r>
              <a:rPr sz="2500" spc="-30" dirty="0">
                <a:solidFill>
                  <a:srgbClr val="FFFFFF"/>
                </a:solidFill>
                <a:latin typeface="Gill Sans MT"/>
                <a:cs typeface="Gill Sans MT"/>
              </a:rPr>
              <a:t> </a:t>
            </a:r>
            <a:r>
              <a:rPr sz="2500" spc="204" dirty="0">
                <a:solidFill>
                  <a:srgbClr val="FFFFFF"/>
                </a:solidFill>
                <a:latin typeface="Gill Sans MT"/>
                <a:cs typeface="Gill Sans MT"/>
              </a:rPr>
              <a:t>and</a:t>
            </a:r>
            <a:r>
              <a:rPr sz="2500" spc="-25" dirty="0">
                <a:solidFill>
                  <a:srgbClr val="FFFFFF"/>
                </a:solidFill>
                <a:latin typeface="Gill Sans MT"/>
                <a:cs typeface="Gill Sans MT"/>
              </a:rPr>
              <a:t> </a:t>
            </a:r>
            <a:r>
              <a:rPr sz="2500" spc="150" dirty="0">
                <a:solidFill>
                  <a:srgbClr val="FFFFFF"/>
                </a:solidFill>
                <a:latin typeface="Gill Sans MT"/>
                <a:cs typeface="Gill Sans MT"/>
              </a:rPr>
              <a:t>avoid</a:t>
            </a:r>
            <a:r>
              <a:rPr sz="2500" spc="-30" dirty="0">
                <a:solidFill>
                  <a:srgbClr val="FFFFFF"/>
                </a:solidFill>
                <a:latin typeface="Gill Sans MT"/>
                <a:cs typeface="Gill Sans MT"/>
              </a:rPr>
              <a:t> </a:t>
            </a:r>
            <a:r>
              <a:rPr sz="2500" spc="175" dirty="0">
                <a:solidFill>
                  <a:srgbClr val="FFFFFF"/>
                </a:solidFill>
                <a:latin typeface="Gill Sans MT"/>
                <a:cs typeface="Gill Sans MT"/>
              </a:rPr>
              <a:t>illness</a:t>
            </a:r>
            <a:endParaRPr sz="2500">
              <a:latin typeface="Gill Sans MT"/>
              <a:cs typeface="Gill Sans MT"/>
            </a:endParaRPr>
          </a:p>
        </p:txBody>
      </p:sp>
      <p:sp>
        <p:nvSpPr>
          <p:cNvPr id="10" name="object 10"/>
          <p:cNvSpPr txBox="1"/>
          <p:nvPr/>
        </p:nvSpPr>
        <p:spPr>
          <a:xfrm>
            <a:off x="7759242" y="7137387"/>
            <a:ext cx="4231005" cy="2033270"/>
          </a:xfrm>
          <a:prstGeom prst="rect">
            <a:avLst/>
          </a:prstGeom>
        </p:spPr>
        <p:txBody>
          <a:bodyPr vert="horz" wrap="square" lIns="0" tIns="139065" rIns="0" bIns="0" rtlCol="0">
            <a:spAutoFit/>
          </a:bodyPr>
          <a:lstStyle/>
          <a:p>
            <a:pPr marL="12700">
              <a:lnSpc>
                <a:spcPct val="100000"/>
              </a:lnSpc>
              <a:spcBef>
                <a:spcPts val="1095"/>
              </a:spcBef>
            </a:pPr>
            <a:r>
              <a:rPr sz="2800" b="1" spc="-145" dirty="0">
                <a:solidFill>
                  <a:srgbClr val="EF4522"/>
                </a:solidFill>
                <a:latin typeface="Gill Sans MT"/>
                <a:cs typeface="Gill Sans MT"/>
              </a:rPr>
              <a:t>B</a:t>
            </a:r>
            <a:r>
              <a:rPr sz="2800" b="1" spc="-204" dirty="0">
                <a:solidFill>
                  <a:srgbClr val="EF4522"/>
                </a:solidFill>
                <a:latin typeface="Gill Sans MT"/>
                <a:cs typeface="Gill Sans MT"/>
              </a:rPr>
              <a:t>E</a:t>
            </a:r>
            <a:r>
              <a:rPr sz="2800" b="1" spc="-30" dirty="0">
                <a:solidFill>
                  <a:srgbClr val="EF4522"/>
                </a:solidFill>
                <a:latin typeface="Gill Sans MT"/>
                <a:cs typeface="Gill Sans MT"/>
              </a:rPr>
              <a:t> </a:t>
            </a:r>
            <a:r>
              <a:rPr sz="2800" b="1" spc="-85" dirty="0">
                <a:solidFill>
                  <a:srgbClr val="EF4522"/>
                </a:solidFill>
                <a:latin typeface="Gill Sans MT"/>
                <a:cs typeface="Gill Sans MT"/>
              </a:rPr>
              <a:t>R</a:t>
            </a:r>
            <a:r>
              <a:rPr sz="2800" b="1" spc="-180" dirty="0">
                <a:solidFill>
                  <a:srgbClr val="EF4522"/>
                </a:solidFill>
                <a:latin typeface="Gill Sans MT"/>
                <a:cs typeface="Gill Sans MT"/>
              </a:rPr>
              <a:t>E</a:t>
            </a:r>
            <a:r>
              <a:rPr sz="2800" b="1" spc="-280" dirty="0">
                <a:solidFill>
                  <a:srgbClr val="EF4522"/>
                </a:solidFill>
                <a:latin typeface="Gill Sans MT"/>
                <a:cs typeface="Gill Sans MT"/>
              </a:rPr>
              <a:t>A</a:t>
            </a:r>
            <a:r>
              <a:rPr sz="2800" b="1" spc="-405" dirty="0">
                <a:solidFill>
                  <a:srgbClr val="EF4522"/>
                </a:solidFill>
                <a:latin typeface="Gill Sans MT"/>
                <a:cs typeface="Gill Sans MT"/>
              </a:rPr>
              <a:t>D</a:t>
            </a:r>
            <a:r>
              <a:rPr sz="2800" b="1" spc="-229" dirty="0">
                <a:solidFill>
                  <a:srgbClr val="EF4522"/>
                </a:solidFill>
                <a:latin typeface="Gill Sans MT"/>
                <a:cs typeface="Gill Sans MT"/>
              </a:rPr>
              <a:t>Y</a:t>
            </a:r>
            <a:r>
              <a:rPr sz="2800" b="1" spc="-80" dirty="0">
                <a:solidFill>
                  <a:srgbClr val="EF4522"/>
                </a:solidFill>
                <a:latin typeface="Gill Sans MT"/>
                <a:cs typeface="Gill Sans MT"/>
              </a:rPr>
              <a:t>,</a:t>
            </a:r>
            <a:r>
              <a:rPr sz="2800" b="1" spc="-30" dirty="0">
                <a:solidFill>
                  <a:srgbClr val="EF4522"/>
                </a:solidFill>
                <a:latin typeface="Gill Sans MT"/>
                <a:cs typeface="Gill Sans MT"/>
              </a:rPr>
              <a:t> </a:t>
            </a:r>
            <a:r>
              <a:rPr sz="2800" b="1" spc="55" dirty="0">
                <a:solidFill>
                  <a:srgbClr val="EF4522"/>
                </a:solidFill>
                <a:latin typeface="Gill Sans MT"/>
                <a:cs typeface="Gill Sans MT"/>
              </a:rPr>
              <a:t>S</a:t>
            </a:r>
            <a:r>
              <a:rPr sz="2800" b="1" spc="-260" dirty="0">
                <a:solidFill>
                  <a:srgbClr val="EF4522"/>
                </a:solidFill>
                <a:latin typeface="Gill Sans MT"/>
                <a:cs typeface="Gill Sans MT"/>
              </a:rPr>
              <a:t>T</a:t>
            </a:r>
            <a:r>
              <a:rPr sz="2800" b="1" spc="-280" dirty="0">
                <a:solidFill>
                  <a:srgbClr val="EF4522"/>
                </a:solidFill>
                <a:latin typeface="Gill Sans MT"/>
                <a:cs typeface="Gill Sans MT"/>
              </a:rPr>
              <a:t>A</a:t>
            </a:r>
            <a:r>
              <a:rPr sz="2800" b="1" spc="-254" dirty="0">
                <a:solidFill>
                  <a:srgbClr val="EF4522"/>
                </a:solidFill>
                <a:latin typeface="Gill Sans MT"/>
                <a:cs typeface="Gill Sans MT"/>
              </a:rPr>
              <a:t>Y</a:t>
            </a:r>
            <a:r>
              <a:rPr sz="2800" b="1" spc="-30" dirty="0">
                <a:solidFill>
                  <a:srgbClr val="EF4522"/>
                </a:solidFill>
                <a:latin typeface="Gill Sans MT"/>
                <a:cs typeface="Gill Sans MT"/>
              </a:rPr>
              <a:t> </a:t>
            </a:r>
            <a:r>
              <a:rPr sz="2800" b="1" spc="-85" dirty="0">
                <a:solidFill>
                  <a:srgbClr val="EF4522"/>
                </a:solidFill>
                <a:latin typeface="Gill Sans MT"/>
                <a:cs typeface="Gill Sans MT"/>
              </a:rPr>
              <a:t>R</a:t>
            </a:r>
            <a:r>
              <a:rPr sz="2800" b="1" spc="-180" dirty="0">
                <a:solidFill>
                  <a:srgbClr val="EF4522"/>
                </a:solidFill>
                <a:latin typeface="Gill Sans MT"/>
                <a:cs typeface="Gill Sans MT"/>
              </a:rPr>
              <a:t>E</a:t>
            </a:r>
            <a:r>
              <a:rPr sz="2800" b="1" spc="-280" dirty="0">
                <a:solidFill>
                  <a:srgbClr val="EF4522"/>
                </a:solidFill>
                <a:latin typeface="Gill Sans MT"/>
                <a:cs typeface="Gill Sans MT"/>
              </a:rPr>
              <a:t>A</a:t>
            </a:r>
            <a:r>
              <a:rPr sz="2800" b="1" spc="-405" dirty="0">
                <a:solidFill>
                  <a:srgbClr val="EF4522"/>
                </a:solidFill>
                <a:latin typeface="Gill Sans MT"/>
                <a:cs typeface="Gill Sans MT"/>
              </a:rPr>
              <a:t>D</a:t>
            </a:r>
            <a:r>
              <a:rPr sz="2800" b="1" spc="-254" dirty="0">
                <a:solidFill>
                  <a:srgbClr val="EF4522"/>
                </a:solidFill>
                <a:latin typeface="Gill Sans MT"/>
                <a:cs typeface="Gill Sans MT"/>
              </a:rPr>
              <a:t>Y</a:t>
            </a:r>
            <a:endParaRPr sz="2800">
              <a:latin typeface="Gill Sans MT"/>
              <a:cs typeface="Gill Sans MT"/>
            </a:endParaRPr>
          </a:p>
          <a:p>
            <a:pPr marL="12700" marR="5080">
              <a:lnSpc>
                <a:spcPct val="129099"/>
              </a:lnSpc>
              <a:spcBef>
                <a:spcPts val="60"/>
              </a:spcBef>
            </a:pPr>
            <a:r>
              <a:rPr sz="2450" spc="165" dirty="0">
                <a:solidFill>
                  <a:srgbClr val="FFFFFF"/>
                </a:solidFill>
                <a:latin typeface="Gill Sans MT"/>
                <a:cs typeface="Gill Sans MT"/>
              </a:rPr>
              <a:t>Always</a:t>
            </a:r>
            <a:r>
              <a:rPr sz="2450" spc="-30" dirty="0">
                <a:solidFill>
                  <a:srgbClr val="FFFFFF"/>
                </a:solidFill>
                <a:latin typeface="Gill Sans MT"/>
                <a:cs typeface="Gill Sans MT"/>
              </a:rPr>
              <a:t> </a:t>
            </a:r>
            <a:r>
              <a:rPr sz="2450" spc="190" dirty="0">
                <a:solidFill>
                  <a:srgbClr val="FFFFFF"/>
                </a:solidFill>
                <a:latin typeface="Gill Sans MT"/>
                <a:cs typeface="Gill Sans MT"/>
              </a:rPr>
              <a:t>have</a:t>
            </a:r>
            <a:r>
              <a:rPr sz="2450" spc="-30" dirty="0">
                <a:solidFill>
                  <a:srgbClr val="FFFFFF"/>
                </a:solidFill>
                <a:latin typeface="Gill Sans MT"/>
                <a:cs typeface="Gill Sans MT"/>
              </a:rPr>
              <a:t> </a:t>
            </a:r>
            <a:r>
              <a:rPr sz="2450" spc="130" dirty="0">
                <a:solidFill>
                  <a:srgbClr val="FFFFFF"/>
                </a:solidFill>
                <a:latin typeface="Gill Sans MT"/>
                <a:cs typeface="Gill Sans MT"/>
              </a:rPr>
              <a:t>naloxone</a:t>
            </a:r>
            <a:r>
              <a:rPr sz="2450" spc="-30" dirty="0">
                <a:solidFill>
                  <a:srgbClr val="FFFFFF"/>
                </a:solidFill>
                <a:latin typeface="Gill Sans MT"/>
                <a:cs typeface="Gill Sans MT"/>
              </a:rPr>
              <a:t> </a:t>
            </a:r>
            <a:r>
              <a:rPr sz="2450" spc="210" dirty="0">
                <a:solidFill>
                  <a:srgbClr val="FFFFFF"/>
                </a:solidFill>
                <a:latin typeface="Gill Sans MT"/>
                <a:cs typeface="Gill Sans MT"/>
              </a:rPr>
              <a:t>and</a:t>
            </a:r>
            <a:r>
              <a:rPr sz="2450" spc="-25" dirty="0">
                <a:solidFill>
                  <a:srgbClr val="FFFFFF"/>
                </a:solidFill>
                <a:latin typeface="Gill Sans MT"/>
                <a:cs typeface="Gill Sans MT"/>
              </a:rPr>
              <a:t> </a:t>
            </a:r>
            <a:r>
              <a:rPr sz="2450" spc="229" dirty="0">
                <a:solidFill>
                  <a:srgbClr val="FFFFFF"/>
                </a:solidFill>
                <a:latin typeface="Gill Sans MT"/>
                <a:cs typeface="Gill Sans MT"/>
              </a:rPr>
              <a:t>an </a:t>
            </a:r>
            <a:r>
              <a:rPr sz="2450" spc="-670" dirty="0">
                <a:solidFill>
                  <a:srgbClr val="FFFFFF"/>
                </a:solidFill>
                <a:latin typeface="Gill Sans MT"/>
                <a:cs typeface="Gill Sans MT"/>
              </a:rPr>
              <a:t> </a:t>
            </a:r>
            <a:r>
              <a:rPr sz="2450" spc="125" dirty="0">
                <a:solidFill>
                  <a:srgbClr val="FFFFFF"/>
                </a:solidFill>
                <a:latin typeface="Gill Sans MT"/>
                <a:cs typeface="Gill Sans MT"/>
              </a:rPr>
              <a:t>overdose </a:t>
            </a:r>
            <a:r>
              <a:rPr sz="2450" spc="175" dirty="0">
                <a:solidFill>
                  <a:srgbClr val="FFFFFF"/>
                </a:solidFill>
                <a:latin typeface="Gill Sans MT"/>
                <a:cs typeface="Gill Sans MT"/>
              </a:rPr>
              <a:t>plan. </a:t>
            </a:r>
            <a:r>
              <a:rPr sz="2450" spc="185" dirty="0">
                <a:solidFill>
                  <a:srgbClr val="FFFFFF"/>
                </a:solidFill>
                <a:latin typeface="Gill Sans MT"/>
                <a:cs typeface="Gill Sans MT"/>
              </a:rPr>
              <a:t>Being </a:t>
            </a:r>
            <a:r>
              <a:rPr sz="2450" spc="190" dirty="0">
                <a:solidFill>
                  <a:srgbClr val="FFFFFF"/>
                </a:solidFill>
                <a:latin typeface="Gill Sans MT"/>
                <a:cs typeface="Gill Sans MT"/>
              </a:rPr>
              <a:t> </a:t>
            </a:r>
            <a:r>
              <a:rPr sz="2450" spc="114" dirty="0">
                <a:solidFill>
                  <a:srgbClr val="FFFFFF"/>
                </a:solidFill>
                <a:latin typeface="Gill Sans MT"/>
                <a:cs typeface="Gill Sans MT"/>
              </a:rPr>
              <a:t>prepared</a:t>
            </a:r>
            <a:r>
              <a:rPr sz="2450" spc="-25" dirty="0">
                <a:solidFill>
                  <a:srgbClr val="FFFFFF"/>
                </a:solidFill>
                <a:latin typeface="Gill Sans MT"/>
                <a:cs typeface="Gill Sans MT"/>
              </a:rPr>
              <a:t> </a:t>
            </a:r>
            <a:r>
              <a:rPr sz="2450" spc="254" dirty="0">
                <a:solidFill>
                  <a:srgbClr val="FFFFFF"/>
                </a:solidFill>
                <a:latin typeface="Gill Sans MT"/>
                <a:cs typeface="Gill Sans MT"/>
              </a:rPr>
              <a:t>means</a:t>
            </a:r>
            <a:r>
              <a:rPr sz="2450" spc="-25" dirty="0">
                <a:solidFill>
                  <a:srgbClr val="FFFFFF"/>
                </a:solidFill>
                <a:latin typeface="Gill Sans MT"/>
                <a:cs typeface="Gill Sans MT"/>
              </a:rPr>
              <a:t> </a:t>
            </a:r>
            <a:r>
              <a:rPr sz="2450" spc="185" dirty="0">
                <a:solidFill>
                  <a:srgbClr val="FFFFFF"/>
                </a:solidFill>
                <a:latin typeface="Gill Sans MT"/>
                <a:cs typeface="Gill Sans MT"/>
              </a:rPr>
              <a:t>being</a:t>
            </a:r>
            <a:r>
              <a:rPr sz="2450" spc="-25" dirty="0">
                <a:solidFill>
                  <a:srgbClr val="FFFFFF"/>
                </a:solidFill>
                <a:latin typeface="Gill Sans MT"/>
                <a:cs typeface="Gill Sans MT"/>
              </a:rPr>
              <a:t> </a:t>
            </a:r>
            <a:r>
              <a:rPr sz="2450" spc="215" dirty="0">
                <a:solidFill>
                  <a:srgbClr val="FFFFFF"/>
                </a:solidFill>
                <a:latin typeface="Gill Sans MT"/>
                <a:cs typeface="Gill Sans MT"/>
              </a:rPr>
              <a:t>safe!</a:t>
            </a:r>
            <a:endParaRPr sz="2450">
              <a:latin typeface="Gill Sans MT"/>
              <a:cs typeface="Gill Sans MT"/>
            </a:endParaRPr>
          </a:p>
        </p:txBody>
      </p:sp>
      <p:sp>
        <p:nvSpPr>
          <p:cNvPr id="11" name="object 11"/>
          <p:cNvSpPr/>
          <p:nvPr/>
        </p:nvSpPr>
        <p:spPr>
          <a:xfrm>
            <a:off x="7178980" y="2255100"/>
            <a:ext cx="333375" cy="342900"/>
          </a:xfrm>
          <a:custGeom>
            <a:avLst/>
            <a:gdLst/>
            <a:ahLst/>
            <a:cxnLst/>
            <a:rect l="l" t="t" r="r" b="b"/>
            <a:pathLst>
              <a:path w="333375" h="342900">
                <a:moveTo>
                  <a:pt x="333375" y="0"/>
                </a:moveTo>
                <a:lnTo>
                  <a:pt x="222491" y="0"/>
                </a:lnTo>
                <a:lnTo>
                  <a:pt x="222491" y="109588"/>
                </a:lnTo>
                <a:lnTo>
                  <a:pt x="222491" y="230657"/>
                </a:lnTo>
                <a:lnTo>
                  <a:pt x="108572" y="230657"/>
                </a:lnTo>
                <a:lnTo>
                  <a:pt x="108572" y="109588"/>
                </a:lnTo>
                <a:lnTo>
                  <a:pt x="222491" y="109588"/>
                </a:lnTo>
                <a:lnTo>
                  <a:pt x="222491" y="0"/>
                </a:lnTo>
                <a:lnTo>
                  <a:pt x="0" y="0"/>
                </a:lnTo>
                <a:lnTo>
                  <a:pt x="0" y="109588"/>
                </a:lnTo>
                <a:lnTo>
                  <a:pt x="0" y="230657"/>
                </a:lnTo>
                <a:lnTo>
                  <a:pt x="0" y="342798"/>
                </a:lnTo>
                <a:lnTo>
                  <a:pt x="333375" y="342798"/>
                </a:lnTo>
                <a:lnTo>
                  <a:pt x="333375" y="231190"/>
                </a:lnTo>
                <a:lnTo>
                  <a:pt x="333375" y="230657"/>
                </a:lnTo>
                <a:lnTo>
                  <a:pt x="333375" y="109588"/>
                </a:lnTo>
                <a:lnTo>
                  <a:pt x="333375" y="109321"/>
                </a:lnTo>
                <a:lnTo>
                  <a:pt x="333375" y="0"/>
                </a:lnTo>
                <a:close/>
              </a:path>
            </a:pathLst>
          </a:custGeom>
          <a:solidFill>
            <a:srgbClr val="FF493A"/>
          </a:solidFill>
        </p:spPr>
        <p:txBody>
          <a:bodyPr wrap="square" lIns="0" tIns="0" rIns="0" bIns="0" rtlCol="0"/>
          <a:lstStyle/>
          <a:p>
            <a:endParaRPr/>
          </a:p>
        </p:txBody>
      </p:sp>
      <p:sp>
        <p:nvSpPr>
          <p:cNvPr id="12" name="object 12"/>
          <p:cNvSpPr/>
          <p:nvPr/>
        </p:nvSpPr>
        <p:spPr>
          <a:xfrm>
            <a:off x="12693282" y="2255100"/>
            <a:ext cx="333375" cy="342900"/>
          </a:xfrm>
          <a:custGeom>
            <a:avLst/>
            <a:gdLst/>
            <a:ahLst/>
            <a:cxnLst/>
            <a:rect l="l" t="t" r="r" b="b"/>
            <a:pathLst>
              <a:path w="333375" h="342900">
                <a:moveTo>
                  <a:pt x="333375" y="0"/>
                </a:moveTo>
                <a:lnTo>
                  <a:pt x="222478" y="0"/>
                </a:lnTo>
                <a:lnTo>
                  <a:pt x="222478" y="109588"/>
                </a:lnTo>
                <a:lnTo>
                  <a:pt x="222478" y="230657"/>
                </a:lnTo>
                <a:lnTo>
                  <a:pt x="108572" y="230657"/>
                </a:lnTo>
                <a:lnTo>
                  <a:pt x="108572" y="109588"/>
                </a:lnTo>
                <a:lnTo>
                  <a:pt x="222478" y="109588"/>
                </a:lnTo>
                <a:lnTo>
                  <a:pt x="222478" y="0"/>
                </a:lnTo>
                <a:lnTo>
                  <a:pt x="0" y="0"/>
                </a:lnTo>
                <a:lnTo>
                  <a:pt x="0" y="109588"/>
                </a:lnTo>
                <a:lnTo>
                  <a:pt x="0" y="230657"/>
                </a:lnTo>
                <a:lnTo>
                  <a:pt x="0" y="342798"/>
                </a:lnTo>
                <a:lnTo>
                  <a:pt x="333375" y="342798"/>
                </a:lnTo>
                <a:lnTo>
                  <a:pt x="333375" y="231190"/>
                </a:lnTo>
                <a:lnTo>
                  <a:pt x="333375" y="230657"/>
                </a:lnTo>
                <a:lnTo>
                  <a:pt x="333375" y="109588"/>
                </a:lnTo>
                <a:lnTo>
                  <a:pt x="333375" y="109321"/>
                </a:lnTo>
                <a:lnTo>
                  <a:pt x="333375" y="0"/>
                </a:lnTo>
                <a:close/>
              </a:path>
            </a:pathLst>
          </a:custGeom>
          <a:solidFill>
            <a:srgbClr val="FF493A"/>
          </a:solidFill>
        </p:spPr>
        <p:txBody>
          <a:bodyPr wrap="square" lIns="0" tIns="0" rIns="0" bIns="0" rtlCol="0"/>
          <a:lstStyle/>
          <a:p>
            <a:endParaRPr/>
          </a:p>
        </p:txBody>
      </p:sp>
      <p:sp>
        <p:nvSpPr>
          <p:cNvPr id="13" name="object 13"/>
          <p:cNvSpPr/>
          <p:nvPr/>
        </p:nvSpPr>
        <p:spPr>
          <a:xfrm>
            <a:off x="12693282" y="5062473"/>
            <a:ext cx="333375" cy="342900"/>
          </a:xfrm>
          <a:custGeom>
            <a:avLst/>
            <a:gdLst/>
            <a:ahLst/>
            <a:cxnLst/>
            <a:rect l="l" t="t" r="r" b="b"/>
            <a:pathLst>
              <a:path w="333375" h="342900">
                <a:moveTo>
                  <a:pt x="333375" y="0"/>
                </a:moveTo>
                <a:lnTo>
                  <a:pt x="222478" y="0"/>
                </a:lnTo>
                <a:lnTo>
                  <a:pt x="222478" y="109588"/>
                </a:lnTo>
                <a:lnTo>
                  <a:pt x="222478" y="230657"/>
                </a:lnTo>
                <a:lnTo>
                  <a:pt x="108572" y="230657"/>
                </a:lnTo>
                <a:lnTo>
                  <a:pt x="108572" y="109588"/>
                </a:lnTo>
                <a:lnTo>
                  <a:pt x="222478" y="109588"/>
                </a:lnTo>
                <a:lnTo>
                  <a:pt x="222478" y="0"/>
                </a:lnTo>
                <a:lnTo>
                  <a:pt x="0" y="0"/>
                </a:lnTo>
                <a:lnTo>
                  <a:pt x="0" y="109588"/>
                </a:lnTo>
                <a:lnTo>
                  <a:pt x="0" y="230657"/>
                </a:lnTo>
                <a:lnTo>
                  <a:pt x="0" y="342798"/>
                </a:lnTo>
                <a:lnTo>
                  <a:pt x="333375" y="342798"/>
                </a:lnTo>
                <a:lnTo>
                  <a:pt x="333375" y="231190"/>
                </a:lnTo>
                <a:lnTo>
                  <a:pt x="333375" y="230657"/>
                </a:lnTo>
                <a:lnTo>
                  <a:pt x="333375" y="109588"/>
                </a:lnTo>
                <a:lnTo>
                  <a:pt x="333375" y="109321"/>
                </a:lnTo>
                <a:lnTo>
                  <a:pt x="333375" y="0"/>
                </a:lnTo>
                <a:close/>
              </a:path>
            </a:pathLst>
          </a:custGeom>
          <a:solidFill>
            <a:srgbClr val="FF493A"/>
          </a:solidFill>
        </p:spPr>
        <p:txBody>
          <a:bodyPr wrap="square" lIns="0" tIns="0" rIns="0" bIns="0" rtlCol="0"/>
          <a:lstStyle/>
          <a:p>
            <a:endParaRPr/>
          </a:p>
        </p:txBody>
      </p:sp>
      <p:sp>
        <p:nvSpPr>
          <p:cNvPr id="14" name="object 14"/>
          <p:cNvSpPr/>
          <p:nvPr/>
        </p:nvSpPr>
        <p:spPr>
          <a:xfrm>
            <a:off x="7178980" y="4788204"/>
            <a:ext cx="333375" cy="342900"/>
          </a:xfrm>
          <a:custGeom>
            <a:avLst/>
            <a:gdLst/>
            <a:ahLst/>
            <a:cxnLst/>
            <a:rect l="l" t="t" r="r" b="b"/>
            <a:pathLst>
              <a:path w="333375" h="342900">
                <a:moveTo>
                  <a:pt x="333375" y="0"/>
                </a:moveTo>
                <a:lnTo>
                  <a:pt x="222491" y="0"/>
                </a:lnTo>
                <a:lnTo>
                  <a:pt x="222491" y="109588"/>
                </a:lnTo>
                <a:lnTo>
                  <a:pt x="222491" y="230657"/>
                </a:lnTo>
                <a:lnTo>
                  <a:pt x="108572" y="230657"/>
                </a:lnTo>
                <a:lnTo>
                  <a:pt x="108572" y="109588"/>
                </a:lnTo>
                <a:lnTo>
                  <a:pt x="222491" y="109588"/>
                </a:lnTo>
                <a:lnTo>
                  <a:pt x="222491" y="0"/>
                </a:lnTo>
                <a:lnTo>
                  <a:pt x="0" y="0"/>
                </a:lnTo>
                <a:lnTo>
                  <a:pt x="0" y="109588"/>
                </a:lnTo>
                <a:lnTo>
                  <a:pt x="0" y="230657"/>
                </a:lnTo>
                <a:lnTo>
                  <a:pt x="0" y="342798"/>
                </a:lnTo>
                <a:lnTo>
                  <a:pt x="333375" y="342798"/>
                </a:lnTo>
                <a:lnTo>
                  <a:pt x="333375" y="231190"/>
                </a:lnTo>
                <a:lnTo>
                  <a:pt x="333375" y="230657"/>
                </a:lnTo>
                <a:lnTo>
                  <a:pt x="333375" y="109588"/>
                </a:lnTo>
                <a:lnTo>
                  <a:pt x="333375" y="109321"/>
                </a:lnTo>
                <a:lnTo>
                  <a:pt x="333375" y="0"/>
                </a:lnTo>
                <a:close/>
              </a:path>
            </a:pathLst>
          </a:custGeom>
          <a:solidFill>
            <a:srgbClr val="FF493A"/>
          </a:solidFill>
        </p:spPr>
        <p:txBody>
          <a:bodyPr wrap="square" lIns="0" tIns="0" rIns="0" bIns="0" rtlCol="0"/>
          <a:lstStyle/>
          <a:p>
            <a:endParaRPr/>
          </a:p>
        </p:txBody>
      </p:sp>
      <p:sp>
        <p:nvSpPr>
          <p:cNvPr id="15" name="object 15"/>
          <p:cNvSpPr/>
          <p:nvPr/>
        </p:nvSpPr>
        <p:spPr>
          <a:xfrm>
            <a:off x="7178980" y="7301090"/>
            <a:ext cx="333375" cy="342900"/>
          </a:xfrm>
          <a:custGeom>
            <a:avLst/>
            <a:gdLst/>
            <a:ahLst/>
            <a:cxnLst/>
            <a:rect l="l" t="t" r="r" b="b"/>
            <a:pathLst>
              <a:path w="333375" h="342900">
                <a:moveTo>
                  <a:pt x="333375" y="0"/>
                </a:moveTo>
                <a:lnTo>
                  <a:pt x="222491" y="0"/>
                </a:lnTo>
                <a:lnTo>
                  <a:pt x="222491" y="109601"/>
                </a:lnTo>
                <a:lnTo>
                  <a:pt x="222491" y="230657"/>
                </a:lnTo>
                <a:lnTo>
                  <a:pt x="108572" y="230657"/>
                </a:lnTo>
                <a:lnTo>
                  <a:pt x="108572" y="109601"/>
                </a:lnTo>
                <a:lnTo>
                  <a:pt x="222491" y="109601"/>
                </a:lnTo>
                <a:lnTo>
                  <a:pt x="222491" y="0"/>
                </a:lnTo>
                <a:lnTo>
                  <a:pt x="0" y="0"/>
                </a:lnTo>
                <a:lnTo>
                  <a:pt x="0" y="109601"/>
                </a:lnTo>
                <a:lnTo>
                  <a:pt x="0" y="230657"/>
                </a:lnTo>
                <a:lnTo>
                  <a:pt x="0" y="342798"/>
                </a:lnTo>
                <a:lnTo>
                  <a:pt x="333375" y="342798"/>
                </a:lnTo>
                <a:lnTo>
                  <a:pt x="333375" y="231190"/>
                </a:lnTo>
                <a:lnTo>
                  <a:pt x="333375" y="230657"/>
                </a:lnTo>
                <a:lnTo>
                  <a:pt x="333375" y="109601"/>
                </a:lnTo>
                <a:lnTo>
                  <a:pt x="333375" y="109321"/>
                </a:lnTo>
                <a:lnTo>
                  <a:pt x="333375" y="0"/>
                </a:lnTo>
                <a:close/>
              </a:path>
            </a:pathLst>
          </a:custGeom>
          <a:solidFill>
            <a:srgbClr val="FF493A"/>
          </a:solidFill>
        </p:spPr>
        <p:txBody>
          <a:bodyPr wrap="square" lIns="0" tIns="0" rIns="0" bIns="0" rtlCol="0"/>
          <a:lstStyle/>
          <a:p>
            <a:endParaRPr/>
          </a:p>
        </p:txBody>
      </p:sp>
      <p:sp>
        <p:nvSpPr>
          <p:cNvPr id="16" name="object 16"/>
          <p:cNvSpPr/>
          <p:nvPr/>
        </p:nvSpPr>
        <p:spPr>
          <a:xfrm>
            <a:off x="12736145" y="7223035"/>
            <a:ext cx="333375" cy="342900"/>
          </a:xfrm>
          <a:custGeom>
            <a:avLst/>
            <a:gdLst/>
            <a:ahLst/>
            <a:cxnLst/>
            <a:rect l="l" t="t" r="r" b="b"/>
            <a:pathLst>
              <a:path w="333375" h="342900">
                <a:moveTo>
                  <a:pt x="333375" y="0"/>
                </a:moveTo>
                <a:lnTo>
                  <a:pt x="222478" y="0"/>
                </a:lnTo>
                <a:lnTo>
                  <a:pt x="222478" y="109588"/>
                </a:lnTo>
                <a:lnTo>
                  <a:pt x="222478" y="230657"/>
                </a:lnTo>
                <a:lnTo>
                  <a:pt x="108572" y="230657"/>
                </a:lnTo>
                <a:lnTo>
                  <a:pt x="108572" y="109588"/>
                </a:lnTo>
                <a:lnTo>
                  <a:pt x="222478" y="109588"/>
                </a:lnTo>
                <a:lnTo>
                  <a:pt x="222478" y="0"/>
                </a:lnTo>
                <a:lnTo>
                  <a:pt x="0" y="0"/>
                </a:lnTo>
                <a:lnTo>
                  <a:pt x="0" y="109588"/>
                </a:lnTo>
                <a:lnTo>
                  <a:pt x="0" y="230657"/>
                </a:lnTo>
                <a:lnTo>
                  <a:pt x="0" y="342798"/>
                </a:lnTo>
                <a:lnTo>
                  <a:pt x="333375" y="342798"/>
                </a:lnTo>
                <a:lnTo>
                  <a:pt x="333375" y="231190"/>
                </a:lnTo>
                <a:lnTo>
                  <a:pt x="333375" y="230657"/>
                </a:lnTo>
                <a:lnTo>
                  <a:pt x="333375" y="109588"/>
                </a:lnTo>
                <a:lnTo>
                  <a:pt x="333375" y="109321"/>
                </a:lnTo>
                <a:lnTo>
                  <a:pt x="333375" y="0"/>
                </a:lnTo>
                <a:close/>
              </a:path>
            </a:pathLst>
          </a:custGeom>
          <a:solidFill>
            <a:srgbClr val="FF493A"/>
          </a:solidFill>
        </p:spPr>
        <p:txBody>
          <a:bodyPr wrap="square" lIns="0" tIns="0" rIns="0" bIns="0" rtlCol="0"/>
          <a:lstStyle/>
          <a:p>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E3E54-2FB5-4A51-A953-FB3B2E19D395}"/>
              </a:ext>
            </a:extLst>
          </p:cNvPr>
          <p:cNvSpPr>
            <a:spLocks noGrp="1"/>
          </p:cNvSpPr>
          <p:nvPr>
            <p:ph type="title"/>
          </p:nvPr>
        </p:nvSpPr>
        <p:spPr>
          <a:xfrm>
            <a:off x="1492965" y="419100"/>
            <a:ext cx="15302069" cy="1308050"/>
          </a:xfrm>
        </p:spPr>
        <p:txBody>
          <a:bodyPr/>
          <a:lstStyle/>
          <a:p>
            <a:pPr algn="ctr"/>
            <a:r>
              <a:rPr lang="en-US" dirty="0"/>
              <a:t>What is an opioid overdose?</a:t>
            </a:r>
          </a:p>
        </p:txBody>
      </p:sp>
      <p:sp>
        <p:nvSpPr>
          <p:cNvPr id="3" name="Content Placeholder 2">
            <a:extLst>
              <a:ext uri="{FF2B5EF4-FFF2-40B4-BE49-F238E27FC236}">
                <a16:creationId xmlns:a16="http://schemas.microsoft.com/office/drawing/2014/main" id="{0A405D70-FDC7-43F4-8C30-D86DF0F96141}"/>
              </a:ext>
            </a:extLst>
          </p:cNvPr>
          <p:cNvSpPr txBox="1">
            <a:spLocks/>
          </p:cNvSpPr>
          <p:nvPr/>
        </p:nvSpPr>
        <p:spPr>
          <a:xfrm>
            <a:off x="381000" y="2857500"/>
            <a:ext cx="13561807" cy="5867400"/>
          </a:xfrm>
          <a:prstGeom prst="rect">
            <a:avLst/>
          </a:prstGeom>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4400" kern="0" dirty="0">
                <a:solidFill>
                  <a:srgbClr val="FF493A"/>
                </a:solidFill>
                <a:latin typeface="Fira Sans Medium" panose="020B0603050000020004" pitchFamily="34" charset="0"/>
                <a:ea typeface="Fira Sans Medium" panose="020B0603050000020004" pitchFamily="34" charset="0"/>
              </a:rPr>
              <a:t>An opioid overdose happens when a </a:t>
            </a:r>
            <a:r>
              <a:rPr lang="en-US" sz="4400" b="1" kern="0" dirty="0">
                <a:solidFill>
                  <a:srgbClr val="FF493A"/>
                </a:solidFill>
                <a:latin typeface="Fira Sans Medium" panose="020B0603050000020004" pitchFamily="34" charset="0"/>
                <a:ea typeface="Fira Sans Medium" panose="020B0603050000020004" pitchFamily="34" charset="0"/>
              </a:rPr>
              <a:t>toxic</a:t>
            </a:r>
            <a:r>
              <a:rPr lang="en-US" sz="4400" kern="0" dirty="0">
                <a:solidFill>
                  <a:srgbClr val="FF493A"/>
                </a:solidFill>
                <a:latin typeface="Fira Sans Medium" panose="020B0603050000020004" pitchFamily="34" charset="0"/>
                <a:ea typeface="Fira Sans Medium" panose="020B0603050000020004" pitchFamily="34" charset="0"/>
              </a:rPr>
              <a:t> amount of an opioid – alone, or mixed with other drugs, and/or substances – overwhelms the body’s ability to handle it.</a:t>
            </a:r>
          </a:p>
          <a:p>
            <a:endParaRPr lang="en-US" sz="4400" kern="0" dirty="0">
              <a:solidFill>
                <a:srgbClr val="FF493A"/>
              </a:solidFill>
              <a:latin typeface="Fira Sans Medium" panose="020B0603050000020004" pitchFamily="34" charset="0"/>
              <a:ea typeface="Fira Sans Medium" panose="020B0603050000020004" pitchFamily="34" charset="0"/>
            </a:endParaRPr>
          </a:p>
          <a:p>
            <a:r>
              <a:rPr lang="en-US" sz="4400" dirty="0">
                <a:solidFill>
                  <a:schemeClr val="bg1"/>
                </a:solidFill>
                <a:latin typeface="Fira Sans Medium" panose="020B0603050000020004" pitchFamily="34" charset="0"/>
                <a:ea typeface="Fira Sans Medium" panose="020B0603050000020004" pitchFamily="34" charset="0"/>
              </a:rPr>
              <a:t>Many opioid‐related overdoses result from </a:t>
            </a:r>
            <a:r>
              <a:rPr lang="en-US" sz="4400" b="1" dirty="0">
                <a:solidFill>
                  <a:schemeClr val="bg1"/>
                </a:solidFill>
                <a:latin typeface="Fira Sans Medium" panose="020B0603050000020004" pitchFamily="34" charset="0"/>
                <a:ea typeface="Fira Sans Medium" panose="020B0603050000020004" pitchFamily="34" charset="0"/>
              </a:rPr>
              <a:t>mixing </a:t>
            </a:r>
            <a:r>
              <a:rPr lang="en-US" sz="4400" dirty="0">
                <a:solidFill>
                  <a:schemeClr val="bg1"/>
                </a:solidFill>
                <a:latin typeface="Fira Sans Medium" panose="020B0603050000020004" pitchFamily="34" charset="0"/>
                <a:ea typeface="Fira Sans Medium" panose="020B0603050000020004" pitchFamily="34" charset="0"/>
              </a:rPr>
              <a:t>prescription painkillers or heroin with benzodiazepines (benzos), cocaine, and/or alcohol.</a:t>
            </a:r>
          </a:p>
          <a:p>
            <a:endParaRPr lang="en-US" sz="4400" kern="0" dirty="0">
              <a:solidFill>
                <a:srgbClr val="FF493A"/>
              </a:solidFill>
            </a:endParaRPr>
          </a:p>
        </p:txBody>
      </p:sp>
    </p:spTree>
    <p:extLst>
      <p:ext uri="{BB962C8B-B14F-4D97-AF65-F5344CB8AC3E}">
        <p14:creationId xmlns:p14="http://schemas.microsoft.com/office/powerpoint/2010/main" val="2846020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28F12-F7B9-4189-B1B9-6654B13415ED}"/>
              </a:ext>
            </a:extLst>
          </p:cNvPr>
          <p:cNvSpPr>
            <a:spLocks noGrp="1"/>
          </p:cNvSpPr>
          <p:nvPr>
            <p:ph type="title"/>
          </p:nvPr>
        </p:nvSpPr>
        <p:spPr>
          <a:xfrm>
            <a:off x="823918" y="0"/>
            <a:ext cx="16640164" cy="1308050"/>
          </a:xfrm>
        </p:spPr>
        <p:txBody>
          <a:bodyPr/>
          <a:lstStyle/>
          <a:p>
            <a:pPr algn="ctr"/>
            <a:r>
              <a:rPr lang="en-US" dirty="0"/>
              <a:t>Overdose Impacts on the Body</a:t>
            </a:r>
          </a:p>
        </p:txBody>
      </p:sp>
      <p:grpSp>
        <p:nvGrpSpPr>
          <p:cNvPr id="9" name="Group 8">
            <a:extLst>
              <a:ext uri="{FF2B5EF4-FFF2-40B4-BE49-F238E27FC236}">
                <a16:creationId xmlns:a16="http://schemas.microsoft.com/office/drawing/2014/main" id="{13049958-FAF6-4014-BA0C-3EF4814870CF}"/>
              </a:ext>
            </a:extLst>
          </p:cNvPr>
          <p:cNvGrpSpPr/>
          <p:nvPr/>
        </p:nvGrpSpPr>
        <p:grpSpPr>
          <a:xfrm>
            <a:off x="920135" y="1731513"/>
            <a:ext cx="16447730" cy="6823974"/>
            <a:chOff x="809636" y="2939785"/>
            <a:chExt cx="16447730" cy="6823974"/>
          </a:xfrm>
        </p:grpSpPr>
        <p:graphicFrame>
          <p:nvGraphicFramePr>
            <p:cNvPr id="3" name="Content Placeholder 4">
              <a:extLst>
                <a:ext uri="{FF2B5EF4-FFF2-40B4-BE49-F238E27FC236}">
                  <a16:creationId xmlns:a16="http://schemas.microsoft.com/office/drawing/2014/main" id="{9B19DD59-5D2D-4DDC-9129-B12FE992F647}"/>
                </a:ext>
              </a:extLst>
            </p:cNvPr>
            <p:cNvGraphicFramePr>
              <a:graphicFrameLocks/>
            </p:cNvGraphicFramePr>
            <p:nvPr>
              <p:extLst>
                <p:ext uri="{D42A27DB-BD31-4B8C-83A1-F6EECF244321}">
                  <p14:modId xmlns:p14="http://schemas.microsoft.com/office/powerpoint/2010/main" val="1584898339"/>
                </p:ext>
              </p:extLst>
            </p:nvPr>
          </p:nvGraphicFramePr>
          <p:xfrm>
            <a:off x="879828" y="2939785"/>
            <a:ext cx="16377538" cy="6823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Group 3">
              <a:extLst>
                <a:ext uri="{FF2B5EF4-FFF2-40B4-BE49-F238E27FC236}">
                  <a16:creationId xmlns:a16="http://schemas.microsoft.com/office/drawing/2014/main" id="{20176EDD-F36B-4FBF-94D9-C4264FA9CFFB}"/>
                </a:ext>
              </a:extLst>
            </p:cNvPr>
            <p:cNvGrpSpPr/>
            <p:nvPr/>
          </p:nvGrpSpPr>
          <p:grpSpPr>
            <a:xfrm>
              <a:off x="809636" y="3251241"/>
              <a:ext cx="1511340" cy="5890548"/>
              <a:chOff x="385762" y="1526582"/>
              <a:chExt cx="759438" cy="2959960"/>
            </a:xfrm>
          </p:grpSpPr>
          <p:pic>
            <p:nvPicPr>
              <p:cNvPr id="5" name="Picture 4">
                <a:extLst>
                  <a:ext uri="{FF2B5EF4-FFF2-40B4-BE49-F238E27FC236}">
                    <a16:creationId xmlns:a16="http://schemas.microsoft.com/office/drawing/2014/main" id="{F79D6547-5FFA-4FA9-9FBD-A2695DBF2D90}"/>
                  </a:ext>
                </a:extLst>
              </p:cNvPr>
              <p:cNvPicPr>
                <a:picLocks noChangeAspect="1"/>
              </p:cNvPicPr>
              <p:nvPr/>
            </p:nvPicPr>
            <p:blipFill rotWithShape="1">
              <a:blip r:embed="rId7" cstate="print">
                <a:lum bright="70000" contrast="-70000"/>
                <a:extLst>
                  <a:ext uri="{28A0092B-C50C-407E-A947-70E740481C1C}">
                    <a14:useLocalDpi xmlns:a14="http://schemas.microsoft.com/office/drawing/2010/main" val="0"/>
                  </a:ext>
                </a:extLst>
              </a:blip>
              <a:srcRect t="12827"/>
              <a:stretch/>
            </p:blipFill>
            <p:spPr>
              <a:xfrm>
                <a:off x="462917" y="1526582"/>
                <a:ext cx="682283" cy="540698"/>
              </a:xfrm>
              <a:prstGeom prst="rect">
                <a:avLst/>
              </a:prstGeom>
            </p:spPr>
          </p:pic>
          <p:pic>
            <p:nvPicPr>
              <p:cNvPr id="6" name="Picture 5">
                <a:extLst>
                  <a:ext uri="{FF2B5EF4-FFF2-40B4-BE49-F238E27FC236}">
                    <a16:creationId xmlns:a16="http://schemas.microsoft.com/office/drawing/2014/main" id="{E39DDC82-A1AA-478E-A946-9F7736C7A3D7}"/>
                  </a:ext>
                </a:extLst>
              </p:cNvPr>
              <p:cNvPicPr>
                <a:picLocks noChangeAspect="1"/>
              </p:cNvPicPr>
              <p:nvPr/>
            </p:nvPicPr>
            <p:blipFill rotWithShape="1">
              <a:blip r:embed="rId8" cstate="print">
                <a:lum bright="70000" contrast="-70000"/>
                <a:extLst>
                  <a:ext uri="{28A0092B-C50C-407E-A947-70E740481C1C}">
                    <a14:useLocalDpi xmlns:a14="http://schemas.microsoft.com/office/drawing/2010/main" val="0"/>
                  </a:ext>
                </a:extLst>
              </a:blip>
              <a:srcRect t="10036" r="16342" b="10597"/>
              <a:stretch/>
            </p:blipFill>
            <p:spPr>
              <a:xfrm>
                <a:off x="494764" y="2350094"/>
                <a:ext cx="557792" cy="589660"/>
              </a:xfrm>
              <a:prstGeom prst="rect">
                <a:avLst/>
              </a:prstGeom>
            </p:spPr>
          </p:pic>
          <p:pic>
            <p:nvPicPr>
              <p:cNvPr id="7" name="Picture 6">
                <a:extLst>
                  <a:ext uri="{FF2B5EF4-FFF2-40B4-BE49-F238E27FC236}">
                    <a16:creationId xmlns:a16="http://schemas.microsoft.com/office/drawing/2014/main" id="{4A3B7AB1-835B-4373-9639-F29A28DFFBE8}"/>
                  </a:ext>
                </a:extLst>
              </p:cNvPr>
              <p:cNvPicPr>
                <a:picLocks noChangeAspect="1"/>
              </p:cNvPicPr>
              <p:nvPr/>
            </p:nvPicPr>
            <p:blipFill rotWithShape="1">
              <a:blip r:embed="rId9" cstate="print">
                <a:lum bright="70000" contrast="-70000"/>
                <a:extLst>
                  <a:ext uri="{28A0092B-C50C-407E-A947-70E740481C1C}">
                    <a14:useLocalDpi xmlns:a14="http://schemas.microsoft.com/office/drawing/2010/main" val="0"/>
                  </a:ext>
                </a:extLst>
              </a:blip>
              <a:srcRect t="13298" b="11747"/>
              <a:stretch/>
            </p:blipFill>
            <p:spPr>
              <a:xfrm>
                <a:off x="385762" y="3153397"/>
                <a:ext cx="752475" cy="564023"/>
              </a:xfrm>
              <a:prstGeom prst="rect">
                <a:avLst/>
              </a:prstGeom>
            </p:spPr>
          </p:pic>
          <p:pic>
            <p:nvPicPr>
              <p:cNvPr id="8" name="Picture 7">
                <a:extLst>
                  <a:ext uri="{FF2B5EF4-FFF2-40B4-BE49-F238E27FC236}">
                    <a16:creationId xmlns:a16="http://schemas.microsoft.com/office/drawing/2014/main" id="{5B4BCEF7-3F91-4300-8802-58519EA91392}"/>
                  </a:ext>
                </a:extLst>
              </p:cNvPr>
              <p:cNvPicPr>
                <a:picLocks noChangeAspect="1"/>
              </p:cNvPicPr>
              <p:nvPr/>
            </p:nvPicPr>
            <p:blipFill rotWithShape="1">
              <a:blip r:embed="rId10" cstate="print">
                <a:lum bright="70000" contrast="-70000"/>
                <a:extLst>
                  <a:ext uri="{28A0092B-C50C-407E-A947-70E740481C1C}">
                    <a14:useLocalDpi xmlns:a14="http://schemas.microsoft.com/office/drawing/2010/main" val="0"/>
                  </a:ext>
                </a:extLst>
              </a:blip>
              <a:srcRect t="10494" b="12346"/>
              <a:stretch/>
            </p:blipFill>
            <p:spPr>
              <a:xfrm>
                <a:off x="455954" y="3982340"/>
                <a:ext cx="653442" cy="504202"/>
              </a:xfrm>
              <a:prstGeom prst="rect">
                <a:avLst/>
              </a:prstGeom>
            </p:spPr>
          </p:pic>
        </p:grpSp>
      </p:grpSp>
      <p:grpSp>
        <p:nvGrpSpPr>
          <p:cNvPr id="13" name="Group 12">
            <a:extLst>
              <a:ext uri="{FF2B5EF4-FFF2-40B4-BE49-F238E27FC236}">
                <a16:creationId xmlns:a16="http://schemas.microsoft.com/office/drawing/2014/main" id="{0115000E-23AD-46BF-B9B8-94535F63A1FB}"/>
              </a:ext>
            </a:extLst>
          </p:cNvPr>
          <p:cNvGrpSpPr/>
          <p:nvPr/>
        </p:nvGrpSpPr>
        <p:grpSpPr>
          <a:xfrm>
            <a:off x="304800" y="9254938"/>
            <a:ext cx="4822671" cy="2064124"/>
            <a:chOff x="823918" y="9258300"/>
            <a:chExt cx="4822671" cy="2064124"/>
          </a:xfrm>
        </p:grpSpPr>
        <p:sp>
          <p:nvSpPr>
            <p:cNvPr id="10" name="Block Arc 9">
              <a:extLst>
                <a:ext uri="{FF2B5EF4-FFF2-40B4-BE49-F238E27FC236}">
                  <a16:creationId xmlns:a16="http://schemas.microsoft.com/office/drawing/2014/main" id="{80041115-54FC-4EE1-8176-EAD3CFFC78DC}"/>
                </a:ext>
              </a:extLst>
            </p:cNvPr>
            <p:cNvSpPr/>
            <p:nvPr/>
          </p:nvSpPr>
          <p:spPr>
            <a:xfrm>
              <a:off x="823918" y="9261662"/>
              <a:ext cx="1607557" cy="2057400"/>
            </a:xfrm>
            <a:prstGeom prst="blockArc">
              <a:avLst/>
            </a:prstGeom>
            <a:solidFill>
              <a:srgbClr val="FF49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Block Arc 10">
              <a:extLst>
                <a:ext uri="{FF2B5EF4-FFF2-40B4-BE49-F238E27FC236}">
                  <a16:creationId xmlns:a16="http://schemas.microsoft.com/office/drawing/2014/main" id="{6415EEE2-5BEC-416C-8EB9-08CFC3AB383E}"/>
                </a:ext>
              </a:extLst>
            </p:cNvPr>
            <p:cNvSpPr/>
            <p:nvPr/>
          </p:nvSpPr>
          <p:spPr>
            <a:xfrm>
              <a:off x="2431475" y="9265024"/>
              <a:ext cx="1607557" cy="2057400"/>
            </a:xfrm>
            <a:prstGeom prst="blockArc">
              <a:avLst/>
            </a:prstGeom>
            <a:solidFill>
              <a:srgbClr val="FF49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Block Arc 11">
              <a:extLst>
                <a:ext uri="{FF2B5EF4-FFF2-40B4-BE49-F238E27FC236}">
                  <a16:creationId xmlns:a16="http://schemas.microsoft.com/office/drawing/2014/main" id="{522376AB-8D4F-4565-AEE9-2FD602CFE64A}"/>
                </a:ext>
              </a:extLst>
            </p:cNvPr>
            <p:cNvSpPr/>
            <p:nvPr/>
          </p:nvSpPr>
          <p:spPr>
            <a:xfrm>
              <a:off x="4039032" y="9258300"/>
              <a:ext cx="1607557" cy="2057400"/>
            </a:xfrm>
            <a:prstGeom prst="blockArc">
              <a:avLst/>
            </a:prstGeom>
            <a:solidFill>
              <a:srgbClr val="FF49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4" name="Group 13">
            <a:extLst>
              <a:ext uri="{FF2B5EF4-FFF2-40B4-BE49-F238E27FC236}">
                <a16:creationId xmlns:a16="http://schemas.microsoft.com/office/drawing/2014/main" id="{B4B5A469-B745-4AF3-BC3D-5AF29F6818CB}"/>
              </a:ext>
            </a:extLst>
          </p:cNvPr>
          <p:cNvGrpSpPr/>
          <p:nvPr/>
        </p:nvGrpSpPr>
        <p:grpSpPr>
          <a:xfrm>
            <a:off x="5119627" y="9248214"/>
            <a:ext cx="4822671" cy="2064124"/>
            <a:chOff x="823918" y="9258300"/>
            <a:chExt cx="4822671" cy="2064124"/>
          </a:xfrm>
        </p:grpSpPr>
        <p:sp>
          <p:nvSpPr>
            <p:cNvPr id="15" name="Block Arc 14">
              <a:extLst>
                <a:ext uri="{FF2B5EF4-FFF2-40B4-BE49-F238E27FC236}">
                  <a16:creationId xmlns:a16="http://schemas.microsoft.com/office/drawing/2014/main" id="{49F125E5-65F1-48DF-A203-786C3A724377}"/>
                </a:ext>
              </a:extLst>
            </p:cNvPr>
            <p:cNvSpPr/>
            <p:nvPr/>
          </p:nvSpPr>
          <p:spPr>
            <a:xfrm>
              <a:off x="823918" y="9261662"/>
              <a:ext cx="1607557" cy="2057400"/>
            </a:xfrm>
            <a:prstGeom prst="blockArc">
              <a:avLst/>
            </a:prstGeom>
            <a:solidFill>
              <a:srgbClr val="FF49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Block Arc 15">
              <a:extLst>
                <a:ext uri="{FF2B5EF4-FFF2-40B4-BE49-F238E27FC236}">
                  <a16:creationId xmlns:a16="http://schemas.microsoft.com/office/drawing/2014/main" id="{2F588389-5650-4046-8A2C-A1C8DA420862}"/>
                </a:ext>
              </a:extLst>
            </p:cNvPr>
            <p:cNvSpPr/>
            <p:nvPr/>
          </p:nvSpPr>
          <p:spPr>
            <a:xfrm>
              <a:off x="2431475" y="9265024"/>
              <a:ext cx="1607557" cy="2057400"/>
            </a:xfrm>
            <a:prstGeom prst="blockArc">
              <a:avLst/>
            </a:prstGeom>
            <a:solidFill>
              <a:srgbClr val="FF49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Block Arc 16">
              <a:extLst>
                <a:ext uri="{FF2B5EF4-FFF2-40B4-BE49-F238E27FC236}">
                  <a16:creationId xmlns:a16="http://schemas.microsoft.com/office/drawing/2014/main" id="{4C851F02-3BE9-4403-BE52-8757543E74D0}"/>
                </a:ext>
              </a:extLst>
            </p:cNvPr>
            <p:cNvSpPr/>
            <p:nvPr/>
          </p:nvSpPr>
          <p:spPr>
            <a:xfrm>
              <a:off x="4039032" y="9258300"/>
              <a:ext cx="1607557" cy="2057400"/>
            </a:xfrm>
            <a:prstGeom prst="blockArc">
              <a:avLst/>
            </a:prstGeom>
            <a:solidFill>
              <a:srgbClr val="FF49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8" name="Group 17">
            <a:extLst>
              <a:ext uri="{FF2B5EF4-FFF2-40B4-BE49-F238E27FC236}">
                <a16:creationId xmlns:a16="http://schemas.microsoft.com/office/drawing/2014/main" id="{257676BB-54A8-4E38-A56A-98A18310E1EF}"/>
              </a:ext>
            </a:extLst>
          </p:cNvPr>
          <p:cNvGrpSpPr/>
          <p:nvPr/>
        </p:nvGrpSpPr>
        <p:grpSpPr>
          <a:xfrm>
            <a:off x="9934454" y="9241490"/>
            <a:ext cx="4822671" cy="2064124"/>
            <a:chOff x="823918" y="9258300"/>
            <a:chExt cx="4822671" cy="2064124"/>
          </a:xfrm>
        </p:grpSpPr>
        <p:sp>
          <p:nvSpPr>
            <p:cNvPr id="19" name="Block Arc 18">
              <a:extLst>
                <a:ext uri="{FF2B5EF4-FFF2-40B4-BE49-F238E27FC236}">
                  <a16:creationId xmlns:a16="http://schemas.microsoft.com/office/drawing/2014/main" id="{61573210-9023-40D5-BA41-989CFE586D91}"/>
                </a:ext>
              </a:extLst>
            </p:cNvPr>
            <p:cNvSpPr/>
            <p:nvPr/>
          </p:nvSpPr>
          <p:spPr>
            <a:xfrm>
              <a:off x="823918" y="9261662"/>
              <a:ext cx="1607557" cy="2057400"/>
            </a:xfrm>
            <a:prstGeom prst="blockArc">
              <a:avLst/>
            </a:prstGeom>
            <a:solidFill>
              <a:srgbClr val="FF49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a:extLst>
                <a:ext uri="{FF2B5EF4-FFF2-40B4-BE49-F238E27FC236}">
                  <a16:creationId xmlns:a16="http://schemas.microsoft.com/office/drawing/2014/main" id="{446E987F-E915-4190-A87B-C57DBB524A1A}"/>
                </a:ext>
              </a:extLst>
            </p:cNvPr>
            <p:cNvSpPr/>
            <p:nvPr/>
          </p:nvSpPr>
          <p:spPr>
            <a:xfrm>
              <a:off x="2431475" y="9265024"/>
              <a:ext cx="1607557" cy="2057400"/>
            </a:xfrm>
            <a:prstGeom prst="blockArc">
              <a:avLst/>
            </a:prstGeom>
            <a:solidFill>
              <a:srgbClr val="FF49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Block Arc 20">
              <a:extLst>
                <a:ext uri="{FF2B5EF4-FFF2-40B4-BE49-F238E27FC236}">
                  <a16:creationId xmlns:a16="http://schemas.microsoft.com/office/drawing/2014/main" id="{244AA2CB-BBD0-4DB2-966C-524AE2E1193A}"/>
                </a:ext>
              </a:extLst>
            </p:cNvPr>
            <p:cNvSpPr/>
            <p:nvPr/>
          </p:nvSpPr>
          <p:spPr>
            <a:xfrm>
              <a:off x="4039032" y="9258300"/>
              <a:ext cx="1607557" cy="2057400"/>
            </a:xfrm>
            <a:prstGeom prst="blockArc">
              <a:avLst/>
            </a:prstGeom>
            <a:solidFill>
              <a:srgbClr val="FF49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3" name="Block Arc 22">
            <a:extLst>
              <a:ext uri="{FF2B5EF4-FFF2-40B4-BE49-F238E27FC236}">
                <a16:creationId xmlns:a16="http://schemas.microsoft.com/office/drawing/2014/main" id="{798F5BAD-F1A8-474B-B8B8-7332E1FDA72E}"/>
              </a:ext>
            </a:extLst>
          </p:cNvPr>
          <p:cNvSpPr/>
          <p:nvPr/>
        </p:nvSpPr>
        <p:spPr>
          <a:xfrm>
            <a:off x="14749281" y="9238128"/>
            <a:ext cx="1607557" cy="2057400"/>
          </a:xfrm>
          <a:prstGeom prst="blockArc">
            <a:avLst/>
          </a:prstGeom>
          <a:solidFill>
            <a:srgbClr val="FF49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Block Arc 23">
            <a:extLst>
              <a:ext uri="{FF2B5EF4-FFF2-40B4-BE49-F238E27FC236}">
                <a16:creationId xmlns:a16="http://schemas.microsoft.com/office/drawing/2014/main" id="{C4C7E64F-DC37-4210-8FAB-EBBC9DC83949}"/>
              </a:ext>
            </a:extLst>
          </p:cNvPr>
          <p:cNvSpPr/>
          <p:nvPr/>
        </p:nvSpPr>
        <p:spPr>
          <a:xfrm>
            <a:off x="16348994" y="9241490"/>
            <a:ext cx="1607557" cy="2057400"/>
          </a:xfrm>
          <a:prstGeom prst="blockArc">
            <a:avLst/>
          </a:prstGeom>
          <a:solidFill>
            <a:srgbClr val="FF49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59795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83886" y="562694"/>
            <a:ext cx="5932805" cy="1911985"/>
          </a:xfrm>
          <a:prstGeom prst="rect">
            <a:avLst/>
          </a:prstGeom>
        </p:spPr>
        <p:txBody>
          <a:bodyPr vert="horz" wrap="square" lIns="0" tIns="12700" rIns="0" bIns="0" rtlCol="0">
            <a:spAutoFit/>
          </a:bodyPr>
          <a:lstStyle/>
          <a:p>
            <a:pPr algn="ctr">
              <a:lnSpc>
                <a:spcPts val="7190"/>
              </a:lnSpc>
              <a:spcBef>
                <a:spcPts val="100"/>
              </a:spcBef>
            </a:pPr>
            <a:r>
              <a:rPr sz="6000" spc="-565" dirty="0"/>
              <a:t>RECOGNIZING</a:t>
            </a:r>
            <a:endParaRPr sz="6000" dirty="0"/>
          </a:p>
          <a:p>
            <a:pPr algn="ctr">
              <a:lnSpc>
                <a:spcPts val="7665"/>
              </a:lnSpc>
            </a:pPr>
            <a:r>
              <a:rPr sz="6400" spc="-610" dirty="0"/>
              <a:t>OPIOID</a:t>
            </a:r>
            <a:endParaRPr sz="6400" dirty="0"/>
          </a:p>
        </p:txBody>
      </p:sp>
      <p:sp>
        <p:nvSpPr>
          <p:cNvPr id="3" name="object 3"/>
          <p:cNvSpPr txBox="1"/>
          <p:nvPr/>
        </p:nvSpPr>
        <p:spPr>
          <a:xfrm>
            <a:off x="2381927" y="2448644"/>
            <a:ext cx="3936365" cy="939800"/>
          </a:xfrm>
          <a:prstGeom prst="rect">
            <a:avLst/>
          </a:prstGeom>
        </p:spPr>
        <p:txBody>
          <a:bodyPr vert="horz" wrap="square" lIns="0" tIns="12700" rIns="0" bIns="0" rtlCol="0">
            <a:spAutoFit/>
          </a:bodyPr>
          <a:lstStyle/>
          <a:p>
            <a:pPr marL="12700">
              <a:lnSpc>
                <a:spcPct val="100000"/>
              </a:lnSpc>
              <a:spcBef>
                <a:spcPts val="100"/>
              </a:spcBef>
            </a:pPr>
            <a:r>
              <a:rPr sz="6000" b="1" spc="-1050" dirty="0">
                <a:solidFill>
                  <a:srgbClr val="ECE6E1"/>
                </a:solidFill>
                <a:latin typeface="Gill Sans MT"/>
                <a:cs typeface="Gill Sans MT"/>
              </a:rPr>
              <a:t>O</a:t>
            </a:r>
            <a:r>
              <a:rPr sz="6000" b="1" spc="-335" dirty="0">
                <a:solidFill>
                  <a:srgbClr val="ECE6E1"/>
                </a:solidFill>
                <a:latin typeface="Gill Sans MT"/>
                <a:cs typeface="Gill Sans MT"/>
              </a:rPr>
              <a:t>V</a:t>
            </a:r>
            <a:r>
              <a:rPr sz="6000" b="1" spc="-375" dirty="0">
                <a:solidFill>
                  <a:srgbClr val="ECE6E1"/>
                </a:solidFill>
                <a:latin typeface="Gill Sans MT"/>
                <a:cs typeface="Gill Sans MT"/>
              </a:rPr>
              <a:t>E</a:t>
            </a:r>
            <a:r>
              <a:rPr sz="6000" b="1" spc="-175" dirty="0">
                <a:solidFill>
                  <a:srgbClr val="ECE6E1"/>
                </a:solidFill>
                <a:latin typeface="Gill Sans MT"/>
                <a:cs typeface="Gill Sans MT"/>
              </a:rPr>
              <a:t>R</a:t>
            </a:r>
            <a:r>
              <a:rPr sz="6000" b="1" spc="-855" dirty="0">
                <a:solidFill>
                  <a:srgbClr val="ECE6E1"/>
                </a:solidFill>
                <a:latin typeface="Gill Sans MT"/>
                <a:cs typeface="Gill Sans MT"/>
              </a:rPr>
              <a:t>D</a:t>
            </a:r>
            <a:r>
              <a:rPr sz="6000" b="1" spc="-1050" dirty="0">
                <a:solidFill>
                  <a:srgbClr val="ECE6E1"/>
                </a:solidFill>
                <a:latin typeface="Gill Sans MT"/>
                <a:cs typeface="Gill Sans MT"/>
              </a:rPr>
              <a:t>O</a:t>
            </a:r>
            <a:r>
              <a:rPr sz="6000" b="1" spc="120" dirty="0">
                <a:solidFill>
                  <a:srgbClr val="ECE6E1"/>
                </a:solidFill>
                <a:latin typeface="Gill Sans MT"/>
                <a:cs typeface="Gill Sans MT"/>
              </a:rPr>
              <a:t>S</a:t>
            </a:r>
            <a:r>
              <a:rPr sz="6000" b="1" spc="-434" dirty="0">
                <a:solidFill>
                  <a:srgbClr val="ECE6E1"/>
                </a:solidFill>
                <a:latin typeface="Gill Sans MT"/>
                <a:cs typeface="Gill Sans MT"/>
              </a:rPr>
              <a:t>E</a:t>
            </a:r>
            <a:endParaRPr sz="6000">
              <a:latin typeface="Gill Sans MT"/>
              <a:cs typeface="Gill Sans MT"/>
            </a:endParaRPr>
          </a:p>
        </p:txBody>
      </p:sp>
      <p:grpSp>
        <p:nvGrpSpPr>
          <p:cNvPr id="13" name="Group 12">
            <a:extLst>
              <a:ext uri="{FF2B5EF4-FFF2-40B4-BE49-F238E27FC236}">
                <a16:creationId xmlns:a16="http://schemas.microsoft.com/office/drawing/2014/main" id="{936B3A66-BE3F-4F59-BFA3-819BEC59DE5D}"/>
              </a:ext>
            </a:extLst>
          </p:cNvPr>
          <p:cNvGrpSpPr/>
          <p:nvPr/>
        </p:nvGrpSpPr>
        <p:grpSpPr>
          <a:xfrm>
            <a:off x="8702074" y="0"/>
            <a:ext cx="9585960" cy="10287000"/>
            <a:chOff x="8702074" y="0"/>
            <a:chExt cx="9585960" cy="10287000"/>
          </a:xfrm>
        </p:grpSpPr>
        <p:sp>
          <p:nvSpPr>
            <p:cNvPr id="5" name="object 5"/>
            <p:cNvSpPr/>
            <p:nvPr/>
          </p:nvSpPr>
          <p:spPr>
            <a:xfrm>
              <a:off x="8702074" y="0"/>
              <a:ext cx="9585960" cy="10287000"/>
            </a:xfrm>
            <a:custGeom>
              <a:avLst/>
              <a:gdLst/>
              <a:ahLst/>
              <a:cxnLst/>
              <a:rect l="l" t="t" r="r" b="b"/>
              <a:pathLst>
                <a:path w="9585960" h="10287000">
                  <a:moveTo>
                    <a:pt x="9585925" y="10287000"/>
                  </a:moveTo>
                  <a:lnTo>
                    <a:pt x="0" y="10287000"/>
                  </a:lnTo>
                  <a:lnTo>
                    <a:pt x="0" y="0"/>
                  </a:lnTo>
                  <a:lnTo>
                    <a:pt x="9585925" y="0"/>
                  </a:lnTo>
                  <a:lnTo>
                    <a:pt x="9585925" y="10287000"/>
                  </a:lnTo>
                  <a:close/>
                </a:path>
              </a:pathLst>
            </a:custGeom>
            <a:solidFill>
              <a:srgbClr val="FF493A"/>
            </a:solidFill>
          </p:spPr>
          <p:txBody>
            <a:bodyPr wrap="square" lIns="0" tIns="0" rIns="0" bIns="0" rtlCol="0"/>
            <a:lstStyle/>
            <a:p>
              <a:endParaRPr/>
            </a:p>
          </p:txBody>
        </p:sp>
        <p:sp>
          <p:nvSpPr>
            <p:cNvPr id="11" name="object 11"/>
            <p:cNvSpPr txBox="1"/>
            <p:nvPr/>
          </p:nvSpPr>
          <p:spPr>
            <a:xfrm>
              <a:off x="9369039" y="763391"/>
              <a:ext cx="8252031" cy="8760219"/>
            </a:xfrm>
            <a:prstGeom prst="rect">
              <a:avLst/>
            </a:prstGeom>
          </p:spPr>
          <p:txBody>
            <a:bodyPr vert="horz" wrap="square" lIns="0" tIns="159385" rIns="0" bIns="0" rtlCol="0">
              <a:spAutoFit/>
            </a:bodyPr>
            <a:lstStyle/>
            <a:p>
              <a:pPr marL="698500" marR="5080" indent="-685800">
                <a:lnSpc>
                  <a:spcPct val="79700"/>
                </a:lnSpc>
                <a:spcBef>
                  <a:spcPts val="1255"/>
                </a:spcBef>
                <a:buFont typeface="Arial" panose="020B0604020202020204" pitchFamily="34" charset="0"/>
                <a:buChar char="•"/>
              </a:pPr>
              <a:r>
                <a:rPr sz="4650" spc="235" dirty="0">
                  <a:solidFill>
                    <a:srgbClr val="1F202A"/>
                  </a:solidFill>
                  <a:latin typeface="Gill Sans MT"/>
                  <a:cs typeface="Gill Sans MT"/>
                </a:rPr>
                <a:t>Slow, </a:t>
              </a:r>
              <a:r>
                <a:rPr sz="4650" spc="285" dirty="0">
                  <a:solidFill>
                    <a:srgbClr val="1F202A"/>
                  </a:solidFill>
                  <a:latin typeface="Gill Sans MT"/>
                  <a:cs typeface="Gill Sans MT"/>
                </a:rPr>
                <a:t>shallow, </a:t>
              </a:r>
              <a:r>
                <a:rPr sz="4650" spc="185" dirty="0">
                  <a:solidFill>
                    <a:srgbClr val="1F202A"/>
                  </a:solidFill>
                  <a:latin typeface="Gill Sans MT"/>
                  <a:cs typeface="Gill Sans MT"/>
                </a:rPr>
                <a:t>irregular </a:t>
              </a:r>
              <a:r>
                <a:rPr sz="4650" spc="-1280" dirty="0">
                  <a:solidFill>
                    <a:srgbClr val="1F202A"/>
                  </a:solidFill>
                  <a:latin typeface="Gill Sans MT"/>
                  <a:cs typeface="Gill Sans MT"/>
                </a:rPr>
                <a:t> </a:t>
              </a:r>
              <a:r>
                <a:rPr sz="4650" spc="254" dirty="0">
                  <a:solidFill>
                    <a:srgbClr val="1F202A"/>
                  </a:solidFill>
                  <a:latin typeface="Gill Sans MT"/>
                  <a:cs typeface="Gill Sans MT"/>
                </a:rPr>
                <a:t>breathing,</a:t>
              </a:r>
              <a:r>
                <a:rPr sz="4650" spc="-20" dirty="0">
                  <a:solidFill>
                    <a:srgbClr val="1F202A"/>
                  </a:solidFill>
                  <a:latin typeface="Gill Sans MT"/>
                  <a:cs typeface="Gill Sans MT"/>
                </a:rPr>
                <a:t> </a:t>
              </a:r>
              <a:r>
                <a:rPr sz="4650" spc="-50" dirty="0">
                  <a:solidFill>
                    <a:srgbClr val="1F202A"/>
                  </a:solidFill>
                  <a:latin typeface="Gill Sans MT"/>
                  <a:cs typeface="Gill Sans MT"/>
                </a:rPr>
                <a:t>or</a:t>
              </a:r>
              <a:r>
                <a:rPr sz="4650" spc="-20" dirty="0">
                  <a:solidFill>
                    <a:srgbClr val="1F202A"/>
                  </a:solidFill>
                  <a:latin typeface="Gill Sans MT"/>
                  <a:cs typeface="Gill Sans MT"/>
                </a:rPr>
                <a:t> </a:t>
              </a:r>
              <a:r>
                <a:rPr sz="4650" spc="260" dirty="0">
                  <a:solidFill>
                    <a:srgbClr val="1F202A"/>
                  </a:solidFill>
                  <a:latin typeface="Gill Sans MT"/>
                  <a:cs typeface="Gill Sans MT"/>
                </a:rPr>
                <a:t>none</a:t>
              </a:r>
              <a:r>
                <a:rPr sz="4650" spc="-15" dirty="0">
                  <a:solidFill>
                    <a:srgbClr val="1F202A"/>
                  </a:solidFill>
                  <a:latin typeface="Gill Sans MT"/>
                  <a:cs typeface="Gill Sans MT"/>
                </a:rPr>
                <a:t> </a:t>
              </a:r>
              <a:r>
                <a:rPr sz="4650" spc="300" dirty="0">
                  <a:solidFill>
                    <a:srgbClr val="1F202A"/>
                  </a:solidFill>
                  <a:latin typeface="Gill Sans MT"/>
                  <a:cs typeface="Gill Sans MT"/>
                </a:rPr>
                <a:t>at</a:t>
              </a:r>
              <a:r>
                <a:rPr sz="4650" spc="-20" dirty="0">
                  <a:solidFill>
                    <a:srgbClr val="1F202A"/>
                  </a:solidFill>
                  <a:latin typeface="Gill Sans MT"/>
                  <a:cs typeface="Gill Sans MT"/>
                </a:rPr>
                <a:t> </a:t>
              </a:r>
              <a:r>
                <a:rPr sz="4650" spc="305" dirty="0">
                  <a:solidFill>
                    <a:srgbClr val="1F202A"/>
                  </a:solidFill>
                  <a:latin typeface="Gill Sans MT"/>
                  <a:cs typeface="Gill Sans MT"/>
                </a:rPr>
                <a:t>all</a:t>
              </a:r>
              <a:endParaRPr sz="4650" dirty="0">
                <a:latin typeface="Gill Sans MT"/>
                <a:cs typeface="Gill Sans MT"/>
              </a:endParaRPr>
            </a:p>
            <a:p>
              <a:pPr marL="698500" indent="-685800">
                <a:lnSpc>
                  <a:spcPct val="100000"/>
                </a:lnSpc>
                <a:spcBef>
                  <a:spcPts val="3320"/>
                </a:spcBef>
                <a:buFont typeface="Arial" panose="020B0604020202020204" pitchFamily="34" charset="0"/>
                <a:buChar char="•"/>
              </a:pPr>
              <a:r>
                <a:rPr sz="4650" spc="265" dirty="0">
                  <a:solidFill>
                    <a:srgbClr val="1F202A"/>
                  </a:solidFill>
                  <a:latin typeface="Gill Sans MT"/>
                  <a:cs typeface="Gill Sans MT"/>
                </a:rPr>
                <a:t>Unresponsive</a:t>
              </a:r>
              <a:r>
                <a:rPr lang="en-US" sz="4650" spc="265" dirty="0">
                  <a:solidFill>
                    <a:srgbClr val="1F202A"/>
                  </a:solidFill>
                  <a:latin typeface="Gill Sans MT"/>
                  <a:cs typeface="Gill Sans MT"/>
                </a:rPr>
                <a:t>/unconscious</a:t>
              </a:r>
              <a:endParaRPr sz="4650" dirty="0">
                <a:latin typeface="Gill Sans MT"/>
                <a:cs typeface="Gill Sans MT"/>
              </a:endParaRPr>
            </a:p>
            <a:p>
              <a:pPr marL="698500" marR="199390" indent="-685800">
                <a:lnSpc>
                  <a:spcPct val="79700"/>
                </a:lnSpc>
                <a:spcBef>
                  <a:spcPts val="4450"/>
                </a:spcBef>
                <a:buFont typeface="Arial" panose="020B0604020202020204" pitchFamily="34" charset="0"/>
                <a:buChar char="•"/>
              </a:pPr>
              <a:r>
                <a:rPr sz="4650" spc="140" dirty="0">
                  <a:solidFill>
                    <a:srgbClr val="1F202A"/>
                  </a:solidFill>
                  <a:latin typeface="Gill Sans MT"/>
                  <a:cs typeface="Gill Sans MT"/>
                </a:rPr>
                <a:t>Deep</a:t>
              </a:r>
              <a:r>
                <a:rPr sz="4650" spc="-40" dirty="0">
                  <a:solidFill>
                    <a:srgbClr val="1F202A"/>
                  </a:solidFill>
                  <a:latin typeface="Gill Sans MT"/>
                  <a:cs typeface="Gill Sans MT"/>
                </a:rPr>
                <a:t> </a:t>
              </a:r>
              <a:r>
                <a:rPr sz="4650" spc="260" dirty="0">
                  <a:solidFill>
                    <a:srgbClr val="1F202A"/>
                  </a:solidFill>
                  <a:latin typeface="Gill Sans MT"/>
                  <a:cs typeface="Gill Sans MT"/>
                </a:rPr>
                <a:t>snoring,</a:t>
              </a:r>
              <a:r>
                <a:rPr sz="4650" spc="-35" dirty="0">
                  <a:solidFill>
                    <a:srgbClr val="1F202A"/>
                  </a:solidFill>
                  <a:latin typeface="Gill Sans MT"/>
                  <a:cs typeface="Gill Sans MT"/>
                </a:rPr>
                <a:t> </a:t>
              </a:r>
              <a:r>
                <a:rPr sz="4650" spc="310" dirty="0">
                  <a:solidFill>
                    <a:srgbClr val="1F202A"/>
                  </a:solidFill>
                  <a:latin typeface="Gill Sans MT"/>
                  <a:cs typeface="Gill Sans MT"/>
                </a:rPr>
                <a:t>gurgling, </a:t>
              </a:r>
              <a:r>
                <a:rPr sz="4650" spc="-1280" dirty="0">
                  <a:solidFill>
                    <a:srgbClr val="1F202A"/>
                  </a:solidFill>
                  <a:latin typeface="Gill Sans MT"/>
                  <a:cs typeface="Gill Sans MT"/>
                </a:rPr>
                <a:t> </a:t>
              </a:r>
              <a:r>
                <a:rPr sz="4650" spc="310" dirty="0">
                  <a:solidFill>
                    <a:srgbClr val="1F202A"/>
                  </a:solidFill>
                  <a:latin typeface="Gill Sans MT"/>
                  <a:cs typeface="Gill Sans MT"/>
                </a:rPr>
                <a:t>and/or</a:t>
              </a:r>
              <a:r>
                <a:rPr sz="4650" spc="-25" dirty="0">
                  <a:solidFill>
                    <a:srgbClr val="1F202A"/>
                  </a:solidFill>
                  <a:latin typeface="Gill Sans MT"/>
                  <a:cs typeface="Gill Sans MT"/>
                </a:rPr>
                <a:t> </a:t>
              </a:r>
              <a:r>
                <a:rPr sz="4650" spc="325" dirty="0">
                  <a:solidFill>
                    <a:srgbClr val="1F202A"/>
                  </a:solidFill>
                  <a:latin typeface="Gill Sans MT"/>
                  <a:cs typeface="Gill Sans MT"/>
                </a:rPr>
                <a:t>choking</a:t>
              </a:r>
              <a:r>
                <a:rPr sz="4650" spc="-25" dirty="0">
                  <a:solidFill>
                    <a:srgbClr val="1F202A"/>
                  </a:solidFill>
                  <a:latin typeface="Gill Sans MT"/>
                  <a:cs typeface="Gill Sans MT"/>
                </a:rPr>
                <a:t> </a:t>
              </a:r>
              <a:r>
                <a:rPr sz="4650" spc="380" dirty="0">
                  <a:solidFill>
                    <a:srgbClr val="1F202A"/>
                  </a:solidFill>
                  <a:latin typeface="Gill Sans MT"/>
                  <a:cs typeface="Gill Sans MT"/>
                </a:rPr>
                <a:t>noises</a:t>
              </a:r>
              <a:endParaRPr sz="4650" dirty="0">
                <a:latin typeface="Gill Sans MT"/>
                <a:cs typeface="Gill Sans MT"/>
              </a:endParaRPr>
            </a:p>
            <a:p>
              <a:pPr marL="698500" marR="154940" indent="-685800">
                <a:lnSpc>
                  <a:spcPct val="79700"/>
                </a:lnSpc>
                <a:spcBef>
                  <a:spcPts val="4450"/>
                </a:spcBef>
                <a:buFont typeface="Arial" panose="020B0604020202020204" pitchFamily="34" charset="0"/>
                <a:buChar char="•"/>
              </a:pPr>
              <a:r>
                <a:rPr sz="4650" spc="275" dirty="0">
                  <a:solidFill>
                    <a:srgbClr val="1F202A"/>
                  </a:solidFill>
                  <a:latin typeface="Gill Sans MT"/>
                  <a:cs typeface="Gill Sans MT"/>
                </a:rPr>
                <a:t>Blue</a:t>
              </a:r>
              <a:r>
                <a:rPr sz="4650" spc="-35" dirty="0">
                  <a:solidFill>
                    <a:srgbClr val="1F202A"/>
                  </a:solidFill>
                  <a:latin typeface="Gill Sans MT"/>
                  <a:cs typeface="Gill Sans MT"/>
                </a:rPr>
                <a:t> </a:t>
              </a:r>
              <a:r>
                <a:rPr sz="4650" spc="-50" dirty="0">
                  <a:solidFill>
                    <a:srgbClr val="1F202A"/>
                  </a:solidFill>
                  <a:latin typeface="Gill Sans MT"/>
                  <a:cs typeface="Gill Sans MT"/>
                </a:rPr>
                <a:t>or</a:t>
              </a:r>
              <a:r>
                <a:rPr sz="4650" spc="-30" dirty="0">
                  <a:solidFill>
                    <a:srgbClr val="1F202A"/>
                  </a:solidFill>
                  <a:latin typeface="Gill Sans MT"/>
                  <a:cs typeface="Gill Sans MT"/>
                </a:rPr>
                <a:t> </a:t>
              </a:r>
              <a:r>
                <a:rPr sz="4650" spc="425" dirty="0">
                  <a:solidFill>
                    <a:srgbClr val="1F202A"/>
                  </a:solidFill>
                  <a:latin typeface="Gill Sans MT"/>
                  <a:cs typeface="Gill Sans MT"/>
                </a:rPr>
                <a:t>ashen/gray</a:t>
              </a:r>
              <a:r>
                <a:rPr sz="4650" spc="-30" dirty="0">
                  <a:solidFill>
                    <a:srgbClr val="1F202A"/>
                  </a:solidFill>
                  <a:latin typeface="Gill Sans MT"/>
                  <a:cs typeface="Gill Sans MT"/>
                </a:rPr>
                <a:t> </a:t>
              </a:r>
              <a:r>
                <a:rPr sz="4650" spc="335" dirty="0">
                  <a:solidFill>
                    <a:srgbClr val="1F202A"/>
                  </a:solidFill>
                  <a:latin typeface="Gill Sans MT"/>
                  <a:cs typeface="Gill Sans MT"/>
                </a:rPr>
                <a:t>lips </a:t>
              </a:r>
              <a:r>
                <a:rPr sz="4650" spc="-1275" dirty="0">
                  <a:solidFill>
                    <a:srgbClr val="1F202A"/>
                  </a:solidFill>
                  <a:latin typeface="Gill Sans MT"/>
                  <a:cs typeface="Gill Sans MT"/>
                </a:rPr>
                <a:t> </a:t>
              </a:r>
              <a:r>
                <a:rPr sz="4650" spc="400" dirty="0">
                  <a:solidFill>
                    <a:srgbClr val="1F202A"/>
                  </a:solidFill>
                  <a:latin typeface="Gill Sans MT"/>
                  <a:cs typeface="Gill Sans MT"/>
                </a:rPr>
                <a:t>and</a:t>
              </a:r>
              <a:r>
                <a:rPr sz="4650" spc="-10" dirty="0">
                  <a:solidFill>
                    <a:srgbClr val="1F202A"/>
                  </a:solidFill>
                  <a:latin typeface="Gill Sans MT"/>
                  <a:cs typeface="Gill Sans MT"/>
                </a:rPr>
                <a:t> </a:t>
              </a:r>
              <a:r>
                <a:rPr sz="4650" spc="305" dirty="0">
                  <a:solidFill>
                    <a:srgbClr val="1F202A"/>
                  </a:solidFill>
                  <a:latin typeface="Gill Sans MT"/>
                  <a:cs typeface="Gill Sans MT"/>
                </a:rPr>
                <a:t>fingertips</a:t>
              </a:r>
              <a:endParaRPr sz="4650" dirty="0">
                <a:latin typeface="Gill Sans MT"/>
                <a:cs typeface="Gill Sans MT"/>
              </a:endParaRPr>
            </a:p>
            <a:p>
              <a:pPr marL="698500" marR="1204595" indent="-685800">
                <a:lnSpc>
                  <a:spcPct val="79700"/>
                </a:lnSpc>
                <a:spcBef>
                  <a:spcPts val="4450"/>
                </a:spcBef>
                <a:buFont typeface="Arial" panose="020B0604020202020204" pitchFamily="34" charset="0"/>
                <a:buChar char="•"/>
              </a:pPr>
              <a:r>
                <a:rPr sz="4650" spc="330" dirty="0">
                  <a:solidFill>
                    <a:srgbClr val="1F202A"/>
                  </a:solidFill>
                  <a:latin typeface="Gill Sans MT"/>
                  <a:cs typeface="Gill Sans MT"/>
                </a:rPr>
                <a:t>Pale,</a:t>
              </a:r>
              <a:r>
                <a:rPr sz="4650" spc="-40" dirty="0">
                  <a:solidFill>
                    <a:srgbClr val="1F202A"/>
                  </a:solidFill>
                  <a:latin typeface="Gill Sans MT"/>
                  <a:cs typeface="Gill Sans MT"/>
                </a:rPr>
                <a:t> </a:t>
              </a:r>
              <a:r>
                <a:rPr sz="4650" spc="210" dirty="0">
                  <a:solidFill>
                    <a:srgbClr val="1F202A"/>
                  </a:solidFill>
                  <a:latin typeface="Gill Sans MT"/>
                  <a:cs typeface="Gill Sans MT"/>
                </a:rPr>
                <a:t>cold,</a:t>
              </a:r>
              <a:r>
                <a:rPr sz="4650" spc="-40" dirty="0">
                  <a:solidFill>
                    <a:srgbClr val="1F202A"/>
                  </a:solidFill>
                  <a:latin typeface="Gill Sans MT"/>
                  <a:cs typeface="Gill Sans MT"/>
                </a:rPr>
                <a:t> </a:t>
              </a:r>
              <a:r>
                <a:rPr sz="4650" spc="365" dirty="0">
                  <a:solidFill>
                    <a:srgbClr val="1F202A"/>
                  </a:solidFill>
                  <a:latin typeface="Gill Sans MT"/>
                  <a:cs typeface="Gill Sans MT"/>
                </a:rPr>
                <a:t>clammy, </a:t>
              </a:r>
              <a:r>
                <a:rPr sz="4650" spc="-1275" dirty="0">
                  <a:solidFill>
                    <a:srgbClr val="1F202A"/>
                  </a:solidFill>
                  <a:latin typeface="Gill Sans MT"/>
                  <a:cs typeface="Gill Sans MT"/>
                </a:rPr>
                <a:t> </a:t>
              </a:r>
              <a:r>
                <a:rPr sz="4650" spc="310" dirty="0">
                  <a:solidFill>
                    <a:srgbClr val="1F202A"/>
                  </a:solidFill>
                  <a:latin typeface="Gill Sans MT"/>
                  <a:cs typeface="Gill Sans MT"/>
                </a:rPr>
                <a:t>and/or</a:t>
              </a:r>
              <a:r>
                <a:rPr sz="4650" spc="-40" dirty="0">
                  <a:solidFill>
                    <a:srgbClr val="1F202A"/>
                  </a:solidFill>
                  <a:latin typeface="Gill Sans MT"/>
                  <a:cs typeface="Gill Sans MT"/>
                </a:rPr>
                <a:t> </a:t>
              </a:r>
              <a:r>
                <a:rPr sz="4650" spc="345" dirty="0">
                  <a:solidFill>
                    <a:srgbClr val="1F202A"/>
                  </a:solidFill>
                  <a:latin typeface="Gill Sans MT"/>
                  <a:cs typeface="Gill Sans MT"/>
                </a:rPr>
                <a:t>sweaty</a:t>
              </a:r>
              <a:r>
                <a:rPr sz="4650" spc="-40" dirty="0">
                  <a:solidFill>
                    <a:srgbClr val="1F202A"/>
                  </a:solidFill>
                  <a:latin typeface="Gill Sans MT"/>
                  <a:cs typeface="Gill Sans MT"/>
                </a:rPr>
                <a:t> </a:t>
              </a:r>
              <a:r>
                <a:rPr sz="4650" spc="330" dirty="0">
                  <a:solidFill>
                    <a:srgbClr val="1F202A"/>
                  </a:solidFill>
                  <a:latin typeface="Gill Sans MT"/>
                  <a:cs typeface="Gill Sans MT"/>
                </a:rPr>
                <a:t>skin</a:t>
              </a:r>
              <a:endParaRPr lang="en-US" sz="4650" spc="330" dirty="0">
                <a:solidFill>
                  <a:srgbClr val="1F202A"/>
                </a:solidFill>
                <a:latin typeface="Gill Sans MT"/>
                <a:cs typeface="Gill Sans MT"/>
              </a:endParaRPr>
            </a:p>
            <a:p>
              <a:pPr marL="698500" marR="1204595" indent="-685800">
                <a:lnSpc>
                  <a:spcPct val="79700"/>
                </a:lnSpc>
                <a:spcBef>
                  <a:spcPts val="4450"/>
                </a:spcBef>
                <a:buFont typeface="Arial" panose="020B0604020202020204" pitchFamily="34" charset="0"/>
                <a:buChar char="•"/>
              </a:pPr>
              <a:r>
                <a:rPr lang="en-US" sz="4650" spc="330" dirty="0">
                  <a:solidFill>
                    <a:srgbClr val="1F202A"/>
                  </a:solidFill>
                  <a:latin typeface="Gill Sans MT"/>
                  <a:cs typeface="Gill Sans MT"/>
                </a:rPr>
                <a:t>Pulse slow or erratic</a:t>
              </a:r>
              <a:endParaRPr sz="4650" dirty="0">
                <a:latin typeface="Gill Sans MT"/>
                <a:cs typeface="Gill Sans MT"/>
              </a:endParaRPr>
            </a:p>
          </p:txBody>
        </p:sp>
      </p:grpSp>
      <p:pic>
        <p:nvPicPr>
          <p:cNvPr id="12" name="object 12"/>
          <p:cNvPicPr/>
          <p:nvPr/>
        </p:nvPicPr>
        <p:blipFill>
          <a:blip r:embed="rId3" cstate="print"/>
          <a:stretch>
            <a:fillRect/>
          </a:stretch>
        </p:blipFill>
        <p:spPr>
          <a:xfrm>
            <a:off x="1813362" y="3301131"/>
            <a:ext cx="5076824" cy="698182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B1ED059-283B-43AD-8A53-C232BAC322A7}"/>
              </a:ext>
            </a:extLst>
          </p:cNvPr>
          <p:cNvSpPr>
            <a:spLocks noGrp="1"/>
          </p:cNvSpPr>
          <p:nvPr>
            <p:ph type="body" idx="1"/>
          </p:nvPr>
        </p:nvSpPr>
        <p:spPr>
          <a:xfrm>
            <a:off x="685800" y="723900"/>
            <a:ext cx="15011400" cy="1231106"/>
          </a:xfrm>
        </p:spPr>
        <p:txBody>
          <a:bodyPr/>
          <a:lstStyle/>
          <a:p>
            <a:pPr algn="ctr"/>
            <a:r>
              <a:rPr lang="en-US" sz="8000" spc="600" dirty="0">
                <a:latin typeface="Fira Sans ExtraBold" panose="020B0903050000020004" pitchFamily="34" charset="0"/>
                <a:ea typeface="Fira Sans ExtraBold" panose="020B0903050000020004" pitchFamily="34" charset="0"/>
              </a:rPr>
              <a:t>What is Naloxone ?</a:t>
            </a:r>
          </a:p>
        </p:txBody>
      </p:sp>
      <p:sp>
        <p:nvSpPr>
          <p:cNvPr id="4" name="TextBox 3">
            <a:extLst>
              <a:ext uri="{FF2B5EF4-FFF2-40B4-BE49-F238E27FC236}">
                <a16:creationId xmlns:a16="http://schemas.microsoft.com/office/drawing/2014/main" id="{782CFC7D-D168-42F7-A64E-70876EE7D238}"/>
              </a:ext>
            </a:extLst>
          </p:cNvPr>
          <p:cNvSpPr txBox="1"/>
          <p:nvPr/>
        </p:nvSpPr>
        <p:spPr>
          <a:xfrm>
            <a:off x="914400" y="2476500"/>
            <a:ext cx="10210800" cy="3139321"/>
          </a:xfrm>
          <a:prstGeom prst="rect">
            <a:avLst/>
          </a:prstGeom>
          <a:noFill/>
        </p:spPr>
        <p:txBody>
          <a:bodyPr wrap="square" rtlCol="0">
            <a:spAutoFit/>
          </a:bodyPr>
          <a:lstStyle/>
          <a:p>
            <a:r>
              <a:rPr lang="en-US" sz="6000" dirty="0">
                <a:solidFill>
                  <a:schemeClr val="bg1"/>
                </a:solidFill>
              </a:rPr>
              <a:t>Naloxone is a medicine that </a:t>
            </a:r>
            <a:br>
              <a:rPr lang="en-US" sz="6000" dirty="0">
                <a:solidFill>
                  <a:schemeClr val="bg1"/>
                </a:solidFill>
              </a:rPr>
            </a:br>
            <a:r>
              <a:rPr lang="en-US" sz="6000" dirty="0">
                <a:solidFill>
                  <a:schemeClr val="bg1"/>
                </a:solidFill>
              </a:rPr>
              <a:t>reverses opioid overdose by </a:t>
            </a:r>
            <a:br>
              <a:rPr lang="en-US" sz="6000" dirty="0">
                <a:solidFill>
                  <a:schemeClr val="bg1"/>
                </a:solidFill>
              </a:rPr>
            </a:br>
            <a:r>
              <a:rPr lang="en-US" sz="6000" dirty="0">
                <a:solidFill>
                  <a:schemeClr val="bg1"/>
                </a:solidFill>
              </a:rPr>
              <a:t>restoring breathing.</a:t>
            </a:r>
          </a:p>
          <a:p>
            <a:endParaRPr lang="en-US" dirty="0"/>
          </a:p>
        </p:txBody>
      </p:sp>
      <p:pic>
        <p:nvPicPr>
          <p:cNvPr id="5" name="Picture 4">
            <a:extLst>
              <a:ext uri="{FF2B5EF4-FFF2-40B4-BE49-F238E27FC236}">
                <a16:creationId xmlns:a16="http://schemas.microsoft.com/office/drawing/2014/main" id="{468C410F-AD55-463C-94DE-20436912ED3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482" b="91071" l="10000" r="90000">
                        <a14:foregroundMark x1="48409" y1="8705" x2="48409" y2="8705"/>
                        <a14:foregroundMark x1="71364" y1="88616" x2="84318" y2="91071"/>
                        <a14:foregroundMark x1="84318" y1="91071" x2="85909" y2="89509"/>
                        <a14:foregroundMark x1="12045" y1="89955" x2="22045" y2="90625"/>
                      </a14:backgroundRemoval>
                    </a14:imgEffect>
                  </a14:imgLayer>
                </a14:imgProps>
              </a:ext>
              <a:ext uri="{28A0092B-C50C-407E-A947-70E740481C1C}">
                <a14:useLocalDpi xmlns:a14="http://schemas.microsoft.com/office/drawing/2010/main" val="0"/>
              </a:ext>
            </a:extLst>
          </a:blip>
          <a:stretch>
            <a:fillRect/>
          </a:stretch>
        </p:blipFill>
        <p:spPr>
          <a:xfrm>
            <a:off x="10744200" y="2182612"/>
            <a:ext cx="5562600" cy="5874330"/>
          </a:xfrm>
          <a:prstGeom prst="rect">
            <a:avLst/>
          </a:prstGeom>
        </p:spPr>
      </p:pic>
    </p:spTree>
    <p:extLst>
      <p:ext uri="{BB962C8B-B14F-4D97-AF65-F5344CB8AC3E}">
        <p14:creationId xmlns:p14="http://schemas.microsoft.com/office/powerpoint/2010/main" val="4717878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7BB44-2D8F-400F-BEA6-A3F027FA4AC6}"/>
              </a:ext>
            </a:extLst>
          </p:cNvPr>
          <p:cNvSpPr>
            <a:spLocks noGrp="1"/>
          </p:cNvSpPr>
          <p:nvPr>
            <p:ph type="title"/>
          </p:nvPr>
        </p:nvSpPr>
        <p:spPr>
          <a:xfrm>
            <a:off x="2651256" y="515759"/>
            <a:ext cx="12985489" cy="1308050"/>
          </a:xfrm>
        </p:spPr>
        <p:txBody>
          <a:bodyPr/>
          <a:lstStyle/>
          <a:p>
            <a:pPr algn="ctr"/>
            <a:r>
              <a:rPr lang="en-US" dirty="0"/>
              <a:t>About Naloxone</a:t>
            </a:r>
          </a:p>
        </p:txBody>
      </p:sp>
      <p:sp>
        <p:nvSpPr>
          <p:cNvPr id="3" name="Text Placeholder 2">
            <a:extLst>
              <a:ext uri="{FF2B5EF4-FFF2-40B4-BE49-F238E27FC236}">
                <a16:creationId xmlns:a16="http://schemas.microsoft.com/office/drawing/2014/main" id="{21C7ABEA-2966-4C84-AA66-F9AB8A1AD78F}"/>
              </a:ext>
            </a:extLst>
          </p:cNvPr>
          <p:cNvSpPr>
            <a:spLocks noGrp="1"/>
          </p:cNvSpPr>
          <p:nvPr>
            <p:ph type="body" idx="1"/>
          </p:nvPr>
        </p:nvSpPr>
        <p:spPr>
          <a:xfrm>
            <a:off x="381000" y="2171700"/>
            <a:ext cx="12062772" cy="6771084"/>
          </a:xfrm>
        </p:spPr>
        <p:txBody>
          <a:bodyPr/>
          <a:lstStyle/>
          <a:p>
            <a:pPr marL="457200" indent="-457200">
              <a:lnSpc>
                <a:spcPct val="150000"/>
              </a:lnSpc>
              <a:buFont typeface="Arial" panose="020B0604020202020204" pitchFamily="34" charset="0"/>
              <a:buChar char="•"/>
            </a:pPr>
            <a:r>
              <a:rPr lang="en-US" sz="4000" dirty="0">
                <a:latin typeface="Fira Sans SemiBold" panose="020B0603050000020004" pitchFamily="34" charset="0"/>
                <a:ea typeface="Fira Sans SemiBold" panose="020B0603050000020004" pitchFamily="34" charset="0"/>
              </a:rPr>
              <a:t>Delivery: intramuscular, intranasal, or intravenous</a:t>
            </a:r>
          </a:p>
          <a:p>
            <a:pPr marL="457200" indent="-457200">
              <a:lnSpc>
                <a:spcPct val="150000"/>
              </a:lnSpc>
              <a:buFont typeface="Arial" panose="020B0604020202020204" pitchFamily="34" charset="0"/>
              <a:buChar char="•"/>
            </a:pPr>
            <a:r>
              <a:rPr lang="en-US" sz="4000" dirty="0">
                <a:latin typeface="Fira Sans SemiBold" panose="020B0603050000020004" pitchFamily="34" charset="0"/>
                <a:ea typeface="Fira Sans SemiBold" panose="020B0603050000020004" pitchFamily="34" charset="0"/>
              </a:rPr>
              <a:t>Wears off in 30‐90 minutes</a:t>
            </a:r>
          </a:p>
          <a:p>
            <a:pPr marL="457200" indent="-457200">
              <a:lnSpc>
                <a:spcPct val="150000"/>
              </a:lnSpc>
              <a:buFont typeface="Arial" panose="020B0604020202020204" pitchFamily="34" charset="0"/>
              <a:buChar char="•"/>
            </a:pPr>
            <a:r>
              <a:rPr lang="en-US" sz="4000" dirty="0">
                <a:latin typeface="Fira Sans SemiBold" panose="020B0603050000020004" pitchFamily="34" charset="0"/>
                <a:ea typeface="Fira Sans SemiBold" panose="020B0603050000020004" pitchFamily="34" charset="0"/>
              </a:rPr>
              <a:t>SAFE for children, pregnant women, and pets</a:t>
            </a:r>
          </a:p>
          <a:p>
            <a:pPr marL="457200" indent="-457200">
              <a:lnSpc>
                <a:spcPct val="150000"/>
              </a:lnSpc>
              <a:buFont typeface="Arial" panose="020B0604020202020204" pitchFamily="34" charset="0"/>
              <a:buChar char="•"/>
            </a:pPr>
            <a:r>
              <a:rPr lang="en-US" sz="4000" dirty="0">
                <a:latin typeface="Fira Sans SemiBold" panose="020B0603050000020004" pitchFamily="34" charset="0"/>
                <a:ea typeface="Fira Sans SemiBold" panose="020B0603050000020004" pitchFamily="34" charset="0"/>
              </a:rPr>
              <a:t>NO significant side effects </a:t>
            </a:r>
          </a:p>
          <a:p>
            <a:pPr marL="457200" indent="-457200">
              <a:lnSpc>
                <a:spcPct val="150000"/>
              </a:lnSpc>
              <a:buFont typeface="Arial" panose="020B0604020202020204" pitchFamily="34" charset="0"/>
              <a:buChar char="•"/>
            </a:pPr>
            <a:r>
              <a:rPr lang="en-US" sz="4000" dirty="0">
                <a:latin typeface="Fira Sans SemiBold" panose="020B0603050000020004" pitchFamily="34" charset="0"/>
                <a:ea typeface="Fira Sans SemiBold" panose="020B0603050000020004" pitchFamily="34" charset="0"/>
              </a:rPr>
              <a:t>NO potential for misuse or getting high</a:t>
            </a:r>
          </a:p>
          <a:p>
            <a:pPr marL="457200" indent="-457200">
              <a:lnSpc>
                <a:spcPct val="150000"/>
              </a:lnSpc>
              <a:buFont typeface="Arial" panose="020B0604020202020204" pitchFamily="34" charset="0"/>
              <a:buChar char="•"/>
            </a:pPr>
            <a:r>
              <a:rPr lang="en-US" sz="4000" dirty="0">
                <a:latin typeface="Fira Sans SemiBold" panose="020B0603050000020004" pitchFamily="34" charset="0"/>
                <a:ea typeface="Fira Sans SemiBold" panose="020B0603050000020004" pitchFamily="34" charset="0"/>
              </a:rPr>
              <a:t>Only effective in reversing </a:t>
            </a:r>
            <a:r>
              <a:rPr lang="en-US" sz="4000" b="1" dirty="0">
                <a:latin typeface="Fira Sans SemiBold" panose="020B0603050000020004" pitchFamily="34" charset="0"/>
                <a:ea typeface="Fira Sans SemiBold" panose="020B0603050000020004" pitchFamily="34" charset="0"/>
              </a:rPr>
              <a:t>opioid</a:t>
            </a:r>
            <a:r>
              <a:rPr lang="en-US" sz="4000" dirty="0">
                <a:latin typeface="Fira Sans SemiBold" panose="020B0603050000020004" pitchFamily="34" charset="0"/>
                <a:ea typeface="Fira Sans SemiBold" panose="020B0603050000020004" pitchFamily="34" charset="0"/>
              </a:rPr>
              <a:t> overdoses</a:t>
            </a:r>
          </a:p>
          <a:p>
            <a:pPr marL="457200" indent="-457200">
              <a:lnSpc>
                <a:spcPct val="150000"/>
              </a:lnSpc>
              <a:buFont typeface="Arial" panose="020B0604020202020204" pitchFamily="34" charset="0"/>
              <a:buChar char="•"/>
            </a:pPr>
            <a:r>
              <a:rPr lang="en-US" sz="4000" dirty="0">
                <a:latin typeface="Fira Sans SemiBold" panose="020B0603050000020004" pitchFamily="34" charset="0"/>
                <a:ea typeface="Fira Sans SemiBold" panose="020B0603050000020004" pitchFamily="34" charset="0"/>
              </a:rPr>
              <a:t>No effect on someone who hasn’t taken opioids</a:t>
            </a:r>
          </a:p>
          <a:p>
            <a:endParaRPr lang="en-US" sz="2000" dirty="0"/>
          </a:p>
        </p:txBody>
      </p:sp>
    </p:spTree>
    <p:extLst>
      <p:ext uri="{BB962C8B-B14F-4D97-AF65-F5344CB8AC3E}">
        <p14:creationId xmlns:p14="http://schemas.microsoft.com/office/powerpoint/2010/main" val="2717325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21860" y="592815"/>
            <a:ext cx="9044305" cy="2228215"/>
          </a:xfrm>
          <a:prstGeom prst="rect">
            <a:avLst/>
          </a:prstGeom>
        </p:spPr>
        <p:txBody>
          <a:bodyPr vert="horz" wrap="square" lIns="0" tIns="11430" rIns="0" bIns="0" rtlCol="0">
            <a:spAutoFit/>
          </a:bodyPr>
          <a:lstStyle/>
          <a:p>
            <a:pPr marL="12700" marR="5080" indent="1383665">
              <a:lnSpc>
                <a:spcPct val="100400"/>
              </a:lnSpc>
              <a:spcBef>
                <a:spcPts val="90"/>
              </a:spcBef>
            </a:pPr>
            <a:r>
              <a:rPr sz="7200" spc="-1245" dirty="0"/>
              <a:t>O</a:t>
            </a:r>
            <a:r>
              <a:rPr sz="7200" spc="-1105" dirty="0"/>
              <a:t>U</a:t>
            </a:r>
            <a:r>
              <a:rPr sz="7200" spc="-265" dirty="0"/>
              <a:t>R</a:t>
            </a:r>
            <a:r>
              <a:rPr sz="7200" spc="-60" dirty="0"/>
              <a:t> </a:t>
            </a:r>
            <a:r>
              <a:rPr sz="7200" spc="-755" dirty="0"/>
              <a:t>C</a:t>
            </a:r>
            <a:r>
              <a:rPr sz="7200" spc="-1105" dirty="0"/>
              <a:t>U</a:t>
            </a:r>
            <a:r>
              <a:rPr sz="7200" spc="-195" dirty="0"/>
              <a:t>RR</a:t>
            </a:r>
            <a:r>
              <a:rPr sz="7200" spc="-440" dirty="0"/>
              <a:t>E</a:t>
            </a:r>
            <a:r>
              <a:rPr sz="7200" spc="-910" dirty="0"/>
              <a:t>N</a:t>
            </a:r>
            <a:r>
              <a:rPr sz="7200" spc="-420" dirty="0"/>
              <a:t>T  </a:t>
            </a:r>
            <a:r>
              <a:rPr sz="7200" spc="-1245" dirty="0"/>
              <a:t>O</a:t>
            </a:r>
            <a:r>
              <a:rPr sz="7200" spc="-910" dirty="0"/>
              <a:t>N</a:t>
            </a:r>
            <a:r>
              <a:rPr sz="7200" spc="-865" dirty="0"/>
              <a:t>G</a:t>
            </a:r>
            <a:r>
              <a:rPr sz="7200" spc="-1245" dirty="0"/>
              <a:t>O</a:t>
            </a:r>
            <a:r>
              <a:rPr sz="7200" spc="-225" dirty="0"/>
              <a:t>I</a:t>
            </a:r>
            <a:r>
              <a:rPr sz="7200" spc="-910" dirty="0"/>
              <a:t>N</a:t>
            </a:r>
            <a:r>
              <a:rPr sz="7200" spc="-935" dirty="0"/>
              <a:t>G</a:t>
            </a:r>
            <a:r>
              <a:rPr sz="7200" spc="-60" dirty="0"/>
              <a:t> </a:t>
            </a:r>
            <a:r>
              <a:rPr sz="7200" spc="5" dirty="0"/>
              <a:t>P</a:t>
            </a:r>
            <a:r>
              <a:rPr sz="7200" spc="-195" dirty="0"/>
              <a:t>R</a:t>
            </a:r>
            <a:r>
              <a:rPr sz="7200" spc="-1245" dirty="0"/>
              <a:t>O</a:t>
            </a:r>
            <a:r>
              <a:rPr sz="7200" spc="1705" dirty="0"/>
              <a:t>J</a:t>
            </a:r>
            <a:r>
              <a:rPr sz="7200" spc="-440" dirty="0"/>
              <a:t>E</a:t>
            </a:r>
            <a:r>
              <a:rPr sz="7200" spc="-755" dirty="0"/>
              <a:t>C</a:t>
            </a:r>
            <a:r>
              <a:rPr sz="7200" spc="-640" dirty="0"/>
              <a:t>T</a:t>
            </a:r>
            <a:r>
              <a:rPr sz="7200" spc="90" dirty="0"/>
              <a:t>S</a:t>
            </a:r>
            <a:endParaRPr sz="7200"/>
          </a:p>
        </p:txBody>
      </p:sp>
      <p:sp>
        <p:nvSpPr>
          <p:cNvPr id="3" name="object 3"/>
          <p:cNvSpPr/>
          <p:nvPr/>
        </p:nvSpPr>
        <p:spPr>
          <a:xfrm>
            <a:off x="3518255" y="2293559"/>
            <a:ext cx="1009650" cy="200025"/>
          </a:xfrm>
          <a:custGeom>
            <a:avLst/>
            <a:gdLst/>
            <a:ahLst/>
            <a:cxnLst/>
            <a:rect l="l" t="t" r="r" b="b"/>
            <a:pathLst>
              <a:path w="1009650" h="200025">
                <a:moveTo>
                  <a:pt x="1009650" y="200025"/>
                </a:moveTo>
                <a:lnTo>
                  <a:pt x="0" y="200025"/>
                </a:lnTo>
                <a:lnTo>
                  <a:pt x="0" y="0"/>
                </a:lnTo>
                <a:lnTo>
                  <a:pt x="1009650" y="0"/>
                </a:lnTo>
                <a:lnTo>
                  <a:pt x="1009650" y="200025"/>
                </a:lnTo>
                <a:close/>
              </a:path>
            </a:pathLst>
          </a:custGeom>
          <a:solidFill>
            <a:srgbClr val="FF493A"/>
          </a:solidFill>
        </p:spPr>
        <p:txBody>
          <a:bodyPr wrap="square" lIns="0" tIns="0" rIns="0" bIns="0" rtlCol="0"/>
          <a:lstStyle/>
          <a:p>
            <a:endParaRPr/>
          </a:p>
        </p:txBody>
      </p:sp>
      <p:sp>
        <p:nvSpPr>
          <p:cNvPr id="4" name="object 4"/>
          <p:cNvSpPr/>
          <p:nvPr/>
        </p:nvSpPr>
        <p:spPr>
          <a:xfrm>
            <a:off x="2353426" y="0"/>
            <a:ext cx="3800475" cy="542925"/>
          </a:xfrm>
          <a:custGeom>
            <a:avLst/>
            <a:gdLst/>
            <a:ahLst/>
            <a:cxnLst/>
            <a:rect l="l" t="t" r="r" b="b"/>
            <a:pathLst>
              <a:path w="3800475" h="542925">
                <a:moveTo>
                  <a:pt x="3800475" y="542925"/>
                </a:moveTo>
                <a:lnTo>
                  <a:pt x="0" y="542925"/>
                </a:lnTo>
                <a:lnTo>
                  <a:pt x="0" y="0"/>
                </a:lnTo>
                <a:lnTo>
                  <a:pt x="3800475" y="0"/>
                </a:lnTo>
                <a:lnTo>
                  <a:pt x="3800475" y="542925"/>
                </a:lnTo>
                <a:close/>
              </a:path>
            </a:pathLst>
          </a:custGeom>
          <a:solidFill>
            <a:srgbClr val="FF493A"/>
          </a:solidFill>
        </p:spPr>
        <p:txBody>
          <a:bodyPr wrap="square" lIns="0" tIns="0" rIns="0" bIns="0" rtlCol="0"/>
          <a:lstStyle/>
          <a:p>
            <a:endParaRPr/>
          </a:p>
        </p:txBody>
      </p:sp>
      <p:sp>
        <p:nvSpPr>
          <p:cNvPr id="5" name="object 5"/>
          <p:cNvSpPr/>
          <p:nvPr/>
        </p:nvSpPr>
        <p:spPr>
          <a:xfrm>
            <a:off x="2353426" y="9739749"/>
            <a:ext cx="3800475" cy="542925"/>
          </a:xfrm>
          <a:custGeom>
            <a:avLst/>
            <a:gdLst/>
            <a:ahLst/>
            <a:cxnLst/>
            <a:rect l="l" t="t" r="r" b="b"/>
            <a:pathLst>
              <a:path w="3800475" h="542925">
                <a:moveTo>
                  <a:pt x="3800475" y="542925"/>
                </a:moveTo>
                <a:lnTo>
                  <a:pt x="0" y="542925"/>
                </a:lnTo>
                <a:lnTo>
                  <a:pt x="0" y="0"/>
                </a:lnTo>
                <a:lnTo>
                  <a:pt x="3800475" y="0"/>
                </a:lnTo>
                <a:lnTo>
                  <a:pt x="3800475" y="542925"/>
                </a:lnTo>
                <a:close/>
              </a:path>
            </a:pathLst>
          </a:custGeom>
          <a:solidFill>
            <a:srgbClr val="FF493A"/>
          </a:solidFill>
        </p:spPr>
        <p:txBody>
          <a:bodyPr wrap="square" lIns="0" tIns="0" rIns="0" bIns="0" rtlCol="0"/>
          <a:lstStyle/>
          <a:p>
            <a:endParaRPr/>
          </a:p>
        </p:txBody>
      </p:sp>
      <p:sp>
        <p:nvSpPr>
          <p:cNvPr id="6" name="object 6"/>
          <p:cNvSpPr txBox="1"/>
          <p:nvPr/>
        </p:nvSpPr>
        <p:spPr>
          <a:xfrm>
            <a:off x="9594028" y="3802109"/>
            <a:ext cx="7554595" cy="4785734"/>
          </a:xfrm>
          <a:prstGeom prst="rect">
            <a:avLst/>
          </a:prstGeom>
        </p:spPr>
        <p:txBody>
          <a:bodyPr vert="horz" wrap="square" lIns="0" tIns="12700" rIns="0" bIns="0" rtlCol="0">
            <a:spAutoFit/>
          </a:bodyPr>
          <a:lstStyle/>
          <a:p>
            <a:pPr>
              <a:lnSpc>
                <a:spcPct val="100000"/>
              </a:lnSpc>
              <a:spcBef>
                <a:spcPts val="50"/>
              </a:spcBef>
            </a:pPr>
            <a:endParaRPr sz="3550" dirty="0">
              <a:latin typeface="Gill Sans MT"/>
              <a:cs typeface="Gill Sans MT"/>
            </a:endParaRPr>
          </a:p>
          <a:p>
            <a:pPr marL="12700" marR="418465">
              <a:lnSpc>
                <a:spcPct val="124100"/>
              </a:lnSpc>
            </a:pPr>
            <a:r>
              <a:rPr lang="en-US" sz="2800" spc="125" dirty="0">
                <a:solidFill>
                  <a:srgbClr val="FF493A"/>
                </a:solidFill>
                <a:latin typeface="Gill Sans MT"/>
                <a:cs typeface="Gill Sans MT"/>
              </a:rPr>
              <a:t>White Bison Wellbriety Treatment Facility</a:t>
            </a:r>
          </a:p>
          <a:p>
            <a:pPr marL="12700" marR="418465">
              <a:lnSpc>
                <a:spcPct val="124100"/>
              </a:lnSpc>
            </a:pPr>
            <a:endParaRPr lang="en-US" sz="2800" spc="125" dirty="0">
              <a:solidFill>
                <a:srgbClr val="FF493A"/>
              </a:solidFill>
              <a:latin typeface="Gill Sans MT"/>
              <a:cs typeface="Gill Sans MT"/>
            </a:endParaRPr>
          </a:p>
          <a:p>
            <a:pPr marL="12700" marR="418465">
              <a:lnSpc>
                <a:spcPct val="124100"/>
              </a:lnSpc>
            </a:pPr>
            <a:r>
              <a:rPr lang="en-US" sz="2800" spc="125" dirty="0">
                <a:solidFill>
                  <a:srgbClr val="FF493A"/>
                </a:solidFill>
                <a:latin typeface="Gill Sans MT"/>
                <a:cs typeface="Gill Sans MT"/>
              </a:rPr>
              <a:t>Tribal Action Plan</a:t>
            </a:r>
          </a:p>
          <a:p>
            <a:pPr marL="12700" marR="418465">
              <a:lnSpc>
                <a:spcPct val="124100"/>
              </a:lnSpc>
            </a:pPr>
            <a:endParaRPr lang="en-US" sz="2800" spc="125" dirty="0">
              <a:solidFill>
                <a:srgbClr val="FF493A"/>
              </a:solidFill>
              <a:latin typeface="Gill Sans MT"/>
              <a:cs typeface="Gill Sans MT"/>
            </a:endParaRPr>
          </a:p>
          <a:p>
            <a:pPr marL="12700" marR="418465">
              <a:lnSpc>
                <a:spcPct val="124100"/>
              </a:lnSpc>
            </a:pPr>
            <a:r>
              <a:rPr lang="en-US" sz="2800" spc="125" dirty="0">
                <a:solidFill>
                  <a:srgbClr val="FF493A"/>
                </a:solidFill>
                <a:latin typeface="Gill Sans MT"/>
                <a:cs typeface="Gill Sans MT"/>
              </a:rPr>
              <a:t>Oneida Tribal Opioid Response Grant Initiatives</a:t>
            </a:r>
          </a:p>
          <a:p>
            <a:pPr marL="12700" marR="418465">
              <a:lnSpc>
                <a:spcPct val="124100"/>
              </a:lnSpc>
            </a:pPr>
            <a:endParaRPr lang="en-US" sz="2800" spc="125" dirty="0">
              <a:solidFill>
                <a:srgbClr val="FF493A"/>
              </a:solidFill>
              <a:latin typeface="Gill Sans MT"/>
              <a:cs typeface="Gill Sans MT"/>
            </a:endParaRPr>
          </a:p>
          <a:p>
            <a:pPr marL="12700" marR="418465">
              <a:lnSpc>
                <a:spcPct val="124100"/>
              </a:lnSpc>
            </a:pPr>
            <a:endParaRPr sz="2800" dirty="0">
              <a:latin typeface="Gill Sans MT"/>
              <a:cs typeface="Gill Sans MT"/>
            </a:endParaRPr>
          </a:p>
        </p:txBody>
      </p:sp>
      <p:sp>
        <p:nvSpPr>
          <p:cNvPr id="7" name="object 7"/>
          <p:cNvSpPr txBox="1"/>
          <p:nvPr/>
        </p:nvSpPr>
        <p:spPr>
          <a:xfrm>
            <a:off x="755895" y="3802655"/>
            <a:ext cx="7276465" cy="3190875"/>
          </a:xfrm>
          <a:prstGeom prst="rect">
            <a:avLst/>
          </a:prstGeom>
        </p:spPr>
        <p:txBody>
          <a:bodyPr vert="horz" wrap="square" lIns="0" tIns="12700" rIns="0" bIns="0" rtlCol="0">
            <a:spAutoFit/>
          </a:bodyPr>
          <a:lstStyle/>
          <a:p>
            <a:pPr marL="12700" marR="667385">
              <a:lnSpc>
                <a:spcPct val="123600"/>
              </a:lnSpc>
              <a:spcBef>
                <a:spcPts val="100"/>
              </a:spcBef>
              <a:tabLst>
                <a:tab pos="3398520" algn="l"/>
              </a:tabLst>
            </a:pPr>
            <a:r>
              <a:rPr sz="2800" spc="120" dirty="0">
                <a:solidFill>
                  <a:srgbClr val="EF4522"/>
                </a:solidFill>
                <a:latin typeface="Gill Sans MT"/>
                <a:cs typeface="Gill Sans MT"/>
              </a:rPr>
              <a:t>Traditions</a:t>
            </a:r>
            <a:r>
              <a:rPr sz="2800" spc="-25" dirty="0">
                <a:solidFill>
                  <a:srgbClr val="EF4522"/>
                </a:solidFill>
                <a:latin typeface="Gill Sans MT"/>
                <a:cs typeface="Gill Sans MT"/>
              </a:rPr>
              <a:t> </a:t>
            </a:r>
            <a:r>
              <a:rPr sz="2800" spc="170" dirty="0">
                <a:solidFill>
                  <a:srgbClr val="EF4522"/>
                </a:solidFill>
                <a:latin typeface="Gill Sans MT"/>
                <a:cs typeface="Gill Sans MT"/>
              </a:rPr>
              <a:t>of</a:t>
            </a:r>
            <a:r>
              <a:rPr sz="2800" spc="-25" dirty="0">
                <a:solidFill>
                  <a:srgbClr val="EF4522"/>
                </a:solidFill>
                <a:latin typeface="Gill Sans MT"/>
                <a:cs typeface="Gill Sans MT"/>
              </a:rPr>
              <a:t> </a:t>
            </a:r>
            <a:r>
              <a:rPr sz="2800" spc="120" dirty="0">
                <a:solidFill>
                  <a:srgbClr val="EF4522"/>
                </a:solidFill>
                <a:latin typeface="Gill Sans MT"/>
                <a:cs typeface="Gill Sans MT"/>
              </a:rPr>
              <a:t>Health	</a:t>
            </a:r>
            <a:r>
              <a:rPr sz="2800" spc="280" dirty="0">
                <a:solidFill>
                  <a:srgbClr val="ECE6E1"/>
                </a:solidFill>
                <a:latin typeface="Gill Sans MT"/>
                <a:cs typeface="Gill Sans MT"/>
              </a:rPr>
              <a:t>aims</a:t>
            </a:r>
            <a:r>
              <a:rPr sz="2800" spc="-50" dirty="0">
                <a:solidFill>
                  <a:srgbClr val="ECE6E1"/>
                </a:solidFill>
                <a:latin typeface="Gill Sans MT"/>
                <a:cs typeface="Gill Sans MT"/>
              </a:rPr>
              <a:t> </a:t>
            </a:r>
            <a:r>
              <a:rPr sz="2800" spc="25" dirty="0">
                <a:solidFill>
                  <a:srgbClr val="ECE6E1"/>
                </a:solidFill>
                <a:latin typeface="Gill Sans MT"/>
                <a:cs typeface="Gill Sans MT"/>
              </a:rPr>
              <a:t>to</a:t>
            </a:r>
            <a:r>
              <a:rPr sz="2800" spc="-55" dirty="0">
                <a:solidFill>
                  <a:srgbClr val="ECE6E1"/>
                </a:solidFill>
                <a:latin typeface="Gill Sans MT"/>
                <a:cs typeface="Gill Sans MT"/>
              </a:rPr>
              <a:t> </a:t>
            </a:r>
            <a:r>
              <a:rPr sz="2800" spc="120" dirty="0">
                <a:solidFill>
                  <a:srgbClr val="ECE6E1"/>
                </a:solidFill>
                <a:latin typeface="Gill Sans MT"/>
                <a:cs typeface="Gill Sans MT"/>
              </a:rPr>
              <a:t>improve</a:t>
            </a:r>
            <a:r>
              <a:rPr sz="2800" spc="-55" dirty="0">
                <a:solidFill>
                  <a:srgbClr val="ECE6E1"/>
                </a:solidFill>
                <a:latin typeface="Gill Sans MT"/>
                <a:cs typeface="Gill Sans MT"/>
              </a:rPr>
              <a:t> </a:t>
            </a:r>
            <a:r>
              <a:rPr sz="2800" spc="105" dirty="0">
                <a:solidFill>
                  <a:srgbClr val="ECE6E1"/>
                </a:solidFill>
                <a:latin typeface="Gill Sans MT"/>
                <a:cs typeface="Gill Sans MT"/>
              </a:rPr>
              <a:t>the </a:t>
            </a:r>
            <a:r>
              <a:rPr sz="2800" spc="-765" dirty="0">
                <a:solidFill>
                  <a:srgbClr val="ECE6E1"/>
                </a:solidFill>
                <a:latin typeface="Gill Sans MT"/>
                <a:cs typeface="Gill Sans MT"/>
              </a:rPr>
              <a:t> </a:t>
            </a:r>
            <a:r>
              <a:rPr sz="2800" spc="120" dirty="0">
                <a:solidFill>
                  <a:srgbClr val="ECE6E1"/>
                </a:solidFill>
                <a:latin typeface="Gill Sans MT"/>
                <a:cs typeface="Gill Sans MT"/>
              </a:rPr>
              <a:t>integration </a:t>
            </a:r>
            <a:r>
              <a:rPr sz="2800" spc="170" dirty="0">
                <a:solidFill>
                  <a:srgbClr val="ECE6E1"/>
                </a:solidFill>
                <a:latin typeface="Gill Sans MT"/>
                <a:cs typeface="Gill Sans MT"/>
              </a:rPr>
              <a:t>of </a:t>
            </a:r>
            <a:r>
              <a:rPr sz="2800" spc="110" dirty="0">
                <a:solidFill>
                  <a:srgbClr val="ECE6E1"/>
                </a:solidFill>
                <a:latin typeface="Gill Sans MT"/>
                <a:cs typeface="Gill Sans MT"/>
              </a:rPr>
              <a:t>traditional </a:t>
            </a:r>
            <a:r>
              <a:rPr sz="2800" spc="200" dirty="0">
                <a:solidFill>
                  <a:srgbClr val="ECE6E1"/>
                </a:solidFill>
                <a:latin typeface="Gill Sans MT"/>
                <a:cs typeface="Gill Sans MT"/>
              </a:rPr>
              <a:t>healing </a:t>
            </a:r>
            <a:r>
              <a:rPr sz="2800" spc="220" dirty="0">
                <a:solidFill>
                  <a:srgbClr val="ECE6E1"/>
                </a:solidFill>
                <a:latin typeface="Gill Sans MT"/>
                <a:cs typeface="Gill Sans MT"/>
              </a:rPr>
              <a:t>and </a:t>
            </a:r>
            <a:r>
              <a:rPr sz="2800" spc="225" dirty="0">
                <a:solidFill>
                  <a:srgbClr val="ECE6E1"/>
                </a:solidFill>
                <a:latin typeface="Gill Sans MT"/>
                <a:cs typeface="Gill Sans MT"/>
              </a:rPr>
              <a:t> </a:t>
            </a:r>
            <a:r>
              <a:rPr sz="2800" spc="145" dirty="0">
                <a:solidFill>
                  <a:srgbClr val="ECE6E1"/>
                </a:solidFill>
                <a:latin typeface="Gill Sans MT"/>
                <a:cs typeface="Gill Sans MT"/>
              </a:rPr>
              <a:t>behavioral</a:t>
            </a:r>
            <a:r>
              <a:rPr sz="2800" spc="-30" dirty="0">
                <a:solidFill>
                  <a:srgbClr val="ECE6E1"/>
                </a:solidFill>
                <a:latin typeface="Gill Sans MT"/>
                <a:cs typeface="Gill Sans MT"/>
              </a:rPr>
              <a:t> </a:t>
            </a:r>
            <a:r>
              <a:rPr sz="2800" spc="150" dirty="0">
                <a:solidFill>
                  <a:srgbClr val="ECE6E1"/>
                </a:solidFill>
                <a:latin typeface="Gill Sans MT"/>
                <a:cs typeface="Gill Sans MT"/>
              </a:rPr>
              <a:t>health</a:t>
            </a:r>
            <a:r>
              <a:rPr sz="2800" spc="-30" dirty="0">
                <a:solidFill>
                  <a:srgbClr val="ECE6E1"/>
                </a:solidFill>
                <a:latin typeface="Gill Sans MT"/>
                <a:cs typeface="Gill Sans MT"/>
              </a:rPr>
              <a:t> </a:t>
            </a:r>
            <a:r>
              <a:rPr sz="2800" spc="75" dirty="0">
                <a:solidFill>
                  <a:srgbClr val="ECE6E1"/>
                </a:solidFill>
                <a:latin typeface="Gill Sans MT"/>
                <a:cs typeface="Gill Sans MT"/>
              </a:rPr>
              <a:t>into</a:t>
            </a:r>
            <a:r>
              <a:rPr sz="2800" spc="-30" dirty="0">
                <a:solidFill>
                  <a:srgbClr val="ECE6E1"/>
                </a:solidFill>
                <a:latin typeface="Gill Sans MT"/>
                <a:cs typeface="Gill Sans MT"/>
              </a:rPr>
              <a:t> </a:t>
            </a:r>
            <a:r>
              <a:rPr sz="2800" spc="110" dirty="0">
                <a:solidFill>
                  <a:srgbClr val="ECE6E1"/>
                </a:solidFill>
                <a:latin typeface="Gill Sans MT"/>
                <a:cs typeface="Gill Sans MT"/>
              </a:rPr>
              <a:t>primary</a:t>
            </a:r>
            <a:r>
              <a:rPr sz="2800" spc="-30" dirty="0">
                <a:solidFill>
                  <a:srgbClr val="ECE6E1"/>
                </a:solidFill>
                <a:latin typeface="Gill Sans MT"/>
                <a:cs typeface="Gill Sans MT"/>
              </a:rPr>
              <a:t> </a:t>
            </a:r>
            <a:r>
              <a:rPr sz="2800" spc="155" dirty="0">
                <a:solidFill>
                  <a:srgbClr val="ECE6E1"/>
                </a:solidFill>
                <a:latin typeface="Gill Sans MT"/>
                <a:cs typeface="Gill Sans MT"/>
              </a:rPr>
              <a:t>care</a:t>
            </a:r>
            <a:endParaRPr sz="2800">
              <a:latin typeface="Gill Sans MT"/>
              <a:cs typeface="Gill Sans MT"/>
            </a:endParaRPr>
          </a:p>
          <a:p>
            <a:pPr>
              <a:lnSpc>
                <a:spcPct val="100000"/>
              </a:lnSpc>
              <a:spcBef>
                <a:spcPts val="35"/>
              </a:spcBef>
            </a:pPr>
            <a:endParaRPr sz="3550">
              <a:latin typeface="Gill Sans MT"/>
              <a:cs typeface="Gill Sans MT"/>
            </a:endParaRPr>
          </a:p>
          <a:p>
            <a:pPr marL="12700" marR="5080">
              <a:lnSpc>
                <a:spcPct val="123600"/>
              </a:lnSpc>
            </a:pPr>
            <a:r>
              <a:rPr sz="2800" spc="95" dirty="0">
                <a:solidFill>
                  <a:srgbClr val="FF493A"/>
                </a:solidFill>
                <a:latin typeface="Gill Sans MT"/>
                <a:cs typeface="Gill Sans MT"/>
              </a:rPr>
              <a:t>Tribal </a:t>
            </a:r>
            <a:r>
              <a:rPr sz="2800" spc="80" dirty="0">
                <a:solidFill>
                  <a:srgbClr val="FF493A"/>
                </a:solidFill>
                <a:latin typeface="Gill Sans MT"/>
                <a:cs typeface="Gill Sans MT"/>
              </a:rPr>
              <a:t>MAT </a:t>
            </a:r>
            <a:r>
              <a:rPr sz="2800" spc="280" dirty="0">
                <a:solidFill>
                  <a:srgbClr val="ECE6E1"/>
                </a:solidFill>
                <a:latin typeface="Gill Sans MT"/>
                <a:cs typeface="Gill Sans MT"/>
              </a:rPr>
              <a:t>aims </a:t>
            </a:r>
            <a:r>
              <a:rPr sz="2800" spc="25" dirty="0">
                <a:solidFill>
                  <a:srgbClr val="ECE6E1"/>
                </a:solidFill>
                <a:latin typeface="Gill Sans MT"/>
                <a:cs typeface="Gill Sans MT"/>
              </a:rPr>
              <a:t>to </a:t>
            </a:r>
            <a:r>
              <a:rPr sz="2800" spc="180" dirty="0">
                <a:solidFill>
                  <a:srgbClr val="ECE6E1"/>
                </a:solidFill>
                <a:latin typeface="Gill Sans MT"/>
                <a:cs typeface="Gill Sans MT"/>
              </a:rPr>
              <a:t>increase </a:t>
            </a:r>
            <a:r>
              <a:rPr sz="2800" spc="300" dirty="0">
                <a:solidFill>
                  <a:srgbClr val="ECE6E1"/>
                </a:solidFill>
                <a:latin typeface="Gill Sans MT"/>
                <a:cs typeface="Gill Sans MT"/>
              </a:rPr>
              <a:t>access </a:t>
            </a:r>
            <a:r>
              <a:rPr sz="2800" spc="25" dirty="0">
                <a:solidFill>
                  <a:srgbClr val="ECE6E1"/>
                </a:solidFill>
                <a:latin typeface="Gill Sans MT"/>
                <a:cs typeface="Gill Sans MT"/>
              </a:rPr>
              <a:t>to </a:t>
            </a:r>
            <a:r>
              <a:rPr sz="2800" spc="30" dirty="0">
                <a:solidFill>
                  <a:srgbClr val="ECE6E1"/>
                </a:solidFill>
                <a:latin typeface="Gill Sans MT"/>
                <a:cs typeface="Gill Sans MT"/>
              </a:rPr>
              <a:t> </a:t>
            </a:r>
            <a:r>
              <a:rPr sz="2800" spc="140" dirty="0">
                <a:solidFill>
                  <a:srgbClr val="ECE6E1"/>
                </a:solidFill>
                <a:latin typeface="Gill Sans MT"/>
                <a:cs typeface="Gill Sans MT"/>
              </a:rPr>
              <a:t>diverse</a:t>
            </a:r>
            <a:r>
              <a:rPr sz="2800" spc="-30" dirty="0">
                <a:solidFill>
                  <a:srgbClr val="ECE6E1"/>
                </a:solidFill>
                <a:latin typeface="Gill Sans MT"/>
                <a:cs typeface="Gill Sans MT"/>
              </a:rPr>
              <a:t> </a:t>
            </a:r>
            <a:r>
              <a:rPr sz="2800" spc="180" dirty="0">
                <a:solidFill>
                  <a:srgbClr val="ECE6E1"/>
                </a:solidFill>
                <a:latin typeface="Gill Sans MT"/>
                <a:cs typeface="Gill Sans MT"/>
              </a:rPr>
              <a:t>services</a:t>
            </a:r>
            <a:r>
              <a:rPr sz="2800" spc="-30" dirty="0">
                <a:solidFill>
                  <a:srgbClr val="ECE6E1"/>
                </a:solidFill>
                <a:latin typeface="Gill Sans MT"/>
                <a:cs typeface="Gill Sans MT"/>
              </a:rPr>
              <a:t> </a:t>
            </a:r>
            <a:r>
              <a:rPr sz="2800" spc="70" dirty="0">
                <a:solidFill>
                  <a:srgbClr val="ECE6E1"/>
                </a:solidFill>
                <a:latin typeface="Gill Sans MT"/>
                <a:cs typeface="Gill Sans MT"/>
              </a:rPr>
              <a:t>for</a:t>
            </a:r>
            <a:r>
              <a:rPr sz="2800" spc="-25" dirty="0">
                <a:solidFill>
                  <a:srgbClr val="ECE6E1"/>
                </a:solidFill>
                <a:latin typeface="Gill Sans MT"/>
                <a:cs typeface="Gill Sans MT"/>
              </a:rPr>
              <a:t> </a:t>
            </a:r>
            <a:r>
              <a:rPr sz="2800" spc="165" dirty="0">
                <a:solidFill>
                  <a:srgbClr val="ECE6E1"/>
                </a:solidFill>
                <a:latin typeface="Gill Sans MT"/>
                <a:cs typeface="Gill Sans MT"/>
              </a:rPr>
              <a:t>patients</a:t>
            </a:r>
            <a:r>
              <a:rPr sz="2800" spc="-30" dirty="0">
                <a:solidFill>
                  <a:srgbClr val="ECE6E1"/>
                </a:solidFill>
                <a:latin typeface="Gill Sans MT"/>
                <a:cs typeface="Gill Sans MT"/>
              </a:rPr>
              <a:t> </a:t>
            </a:r>
            <a:r>
              <a:rPr sz="2800" spc="110" dirty="0">
                <a:solidFill>
                  <a:srgbClr val="ECE6E1"/>
                </a:solidFill>
                <a:latin typeface="Gill Sans MT"/>
                <a:cs typeface="Gill Sans MT"/>
              </a:rPr>
              <a:t>who</a:t>
            </a:r>
            <a:r>
              <a:rPr sz="2800" spc="-25" dirty="0">
                <a:solidFill>
                  <a:srgbClr val="ECE6E1"/>
                </a:solidFill>
                <a:latin typeface="Gill Sans MT"/>
                <a:cs typeface="Gill Sans MT"/>
              </a:rPr>
              <a:t> </a:t>
            </a:r>
            <a:r>
              <a:rPr sz="2800" spc="229" dirty="0">
                <a:solidFill>
                  <a:srgbClr val="ECE6E1"/>
                </a:solidFill>
                <a:latin typeface="Gill Sans MT"/>
                <a:cs typeface="Gill Sans MT"/>
              </a:rPr>
              <a:t>use</a:t>
            </a:r>
            <a:r>
              <a:rPr sz="2800" spc="-30" dirty="0">
                <a:solidFill>
                  <a:srgbClr val="ECE6E1"/>
                </a:solidFill>
                <a:latin typeface="Gill Sans MT"/>
                <a:cs typeface="Gill Sans MT"/>
              </a:rPr>
              <a:t> </a:t>
            </a:r>
            <a:r>
              <a:rPr sz="2800" spc="150" dirty="0">
                <a:solidFill>
                  <a:srgbClr val="ECE6E1"/>
                </a:solidFill>
                <a:latin typeface="Gill Sans MT"/>
                <a:cs typeface="Gill Sans MT"/>
              </a:rPr>
              <a:t>opioids</a:t>
            </a:r>
            <a:endParaRPr sz="2800">
              <a:latin typeface="Gill Sans MT"/>
              <a:cs typeface="Gill Sans M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23E7A-7AF9-4003-993B-2310F08A19E7}"/>
              </a:ext>
            </a:extLst>
          </p:cNvPr>
          <p:cNvSpPr>
            <a:spLocks noGrp="1"/>
          </p:cNvSpPr>
          <p:nvPr>
            <p:ph type="title"/>
          </p:nvPr>
        </p:nvSpPr>
        <p:spPr>
          <a:xfrm>
            <a:off x="1125381" y="409683"/>
            <a:ext cx="15530669" cy="1308050"/>
          </a:xfrm>
        </p:spPr>
        <p:txBody>
          <a:bodyPr/>
          <a:lstStyle/>
          <a:p>
            <a:pPr algn="ctr"/>
            <a:r>
              <a:rPr lang="en-US" dirty="0"/>
              <a:t>How does </a:t>
            </a:r>
            <a:r>
              <a:rPr lang="en-US" dirty="0">
                <a:solidFill>
                  <a:srgbClr val="FF493A"/>
                </a:solidFill>
                <a:hlinkClick r:id="rId3"/>
              </a:rPr>
              <a:t>Naloxone</a:t>
            </a:r>
            <a:r>
              <a:rPr lang="en-US" dirty="0"/>
              <a:t> work?</a:t>
            </a:r>
          </a:p>
        </p:txBody>
      </p:sp>
      <p:sp>
        <p:nvSpPr>
          <p:cNvPr id="3" name="Text Placeholder 2">
            <a:extLst>
              <a:ext uri="{FF2B5EF4-FFF2-40B4-BE49-F238E27FC236}">
                <a16:creationId xmlns:a16="http://schemas.microsoft.com/office/drawing/2014/main" id="{AA366AA2-3386-4EDF-AEA1-552460962942}"/>
              </a:ext>
            </a:extLst>
          </p:cNvPr>
          <p:cNvSpPr>
            <a:spLocks noGrp="1"/>
          </p:cNvSpPr>
          <p:nvPr>
            <p:ph type="body" idx="1"/>
          </p:nvPr>
        </p:nvSpPr>
        <p:spPr>
          <a:xfrm>
            <a:off x="10134600" y="2019300"/>
            <a:ext cx="7512050" cy="7432804"/>
          </a:xfrm>
        </p:spPr>
        <p:txBody>
          <a:bodyPr/>
          <a:lstStyle/>
          <a:p>
            <a:pPr>
              <a:spcAft>
                <a:spcPts val="600"/>
              </a:spcAft>
            </a:pPr>
            <a:r>
              <a:rPr lang="en-US" sz="4400" dirty="0"/>
              <a:t>The brain has many receptors for opioids. When too much of an opioid fits on too many receptors, an overdose occurs.</a:t>
            </a:r>
          </a:p>
          <a:p>
            <a:pPr>
              <a:spcAft>
                <a:spcPts val="600"/>
              </a:spcAft>
            </a:pPr>
            <a:endParaRPr lang="en-US" sz="4400" dirty="0"/>
          </a:p>
          <a:p>
            <a:pPr>
              <a:spcAft>
                <a:spcPts val="600"/>
              </a:spcAft>
            </a:pPr>
            <a:r>
              <a:rPr lang="en-US" sz="4400" dirty="0"/>
              <a:t>Naloxone knocks opioids off opioid receptors and binds to receptors for a short time. This blocks the opioids’ effects, quickly restoring breathing.</a:t>
            </a:r>
          </a:p>
          <a:p>
            <a:endParaRPr lang="en-US" sz="2800" dirty="0"/>
          </a:p>
        </p:txBody>
      </p:sp>
      <p:sp>
        <p:nvSpPr>
          <p:cNvPr id="4" name="Oval 3">
            <a:extLst>
              <a:ext uri="{FF2B5EF4-FFF2-40B4-BE49-F238E27FC236}">
                <a16:creationId xmlns:a16="http://schemas.microsoft.com/office/drawing/2014/main" id="{AACEF05C-073B-4A9A-80EE-3929259DA3E7}"/>
              </a:ext>
            </a:extLst>
          </p:cNvPr>
          <p:cNvSpPr/>
          <p:nvPr/>
        </p:nvSpPr>
        <p:spPr>
          <a:xfrm>
            <a:off x="5356639" y="3758189"/>
            <a:ext cx="1282438" cy="1130405"/>
          </a:xfrm>
          <a:prstGeom prst="ellipse">
            <a:avLst/>
          </a:prstGeom>
          <a:solidFill>
            <a:srgbClr val="7DB6C1"/>
          </a:solidFill>
          <a:ln>
            <a:noFill/>
          </a:ln>
          <a:effectLst>
            <a:innerShdw blurRad="114300">
              <a:prstClr val="black"/>
            </a:inn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bg1"/>
              </a:solidFill>
            </a:endParaRPr>
          </a:p>
        </p:txBody>
      </p:sp>
      <p:sp>
        <p:nvSpPr>
          <p:cNvPr id="5" name="TextBox 4">
            <a:extLst>
              <a:ext uri="{FF2B5EF4-FFF2-40B4-BE49-F238E27FC236}">
                <a16:creationId xmlns:a16="http://schemas.microsoft.com/office/drawing/2014/main" id="{346E9C84-018E-4B91-BF18-283FA5FE662B}"/>
              </a:ext>
            </a:extLst>
          </p:cNvPr>
          <p:cNvSpPr txBox="1"/>
          <p:nvPr/>
        </p:nvSpPr>
        <p:spPr>
          <a:xfrm>
            <a:off x="1239094" y="4902418"/>
            <a:ext cx="1010651" cy="369332"/>
          </a:xfrm>
          <a:prstGeom prst="rect">
            <a:avLst/>
          </a:prstGeom>
          <a:noFill/>
        </p:spPr>
        <p:txBody>
          <a:bodyPr wrap="square" rtlCol="0">
            <a:spAutoFit/>
          </a:bodyPr>
          <a:lstStyle/>
          <a:p>
            <a:r>
              <a:rPr lang="en-US" b="1" dirty="0">
                <a:solidFill>
                  <a:schemeClr val="bg1"/>
                </a:solidFill>
              </a:rPr>
              <a:t>Opioid</a:t>
            </a:r>
          </a:p>
        </p:txBody>
      </p:sp>
      <p:sp>
        <p:nvSpPr>
          <p:cNvPr id="6" name="TextBox 5">
            <a:extLst>
              <a:ext uri="{FF2B5EF4-FFF2-40B4-BE49-F238E27FC236}">
                <a16:creationId xmlns:a16="http://schemas.microsoft.com/office/drawing/2014/main" id="{3BAAC561-5D38-443B-BCC1-47249BA76AEE}"/>
              </a:ext>
            </a:extLst>
          </p:cNvPr>
          <p:cNvSpPr txBox="1"/>
          <p:nvPr/>
        </p:nvSpPr>
        <p:spPr>
          <a:xfrm>
            <a:off x="7892381" y="5217328"/>
            <a:ext cx="1287478" cy="369332"/>
          </a:xfrm>
          <a:prstGeom prst="rect">
            <a:avLst/>
          </a:prstGeom>
          <a:noFill/>
        </p:spPr>
        <p:txBody>
          <a:bodyPr wrap="square" rtlCol="0">
            <a:spAutoFit/>
          </a:bodyPr>
          <a:lstStyle/>
          <a:p>
            <a:r>
              <a:rPr lang="en-US" b="1" dirty="0">
                <a:solidFill>
                  <a:schemeClr val="bg1"/>
                </a:solidFill>
              </a:rPr>
              <a:t>Naloxone</a:t>
            </a:r>
          </a:p>
        </p:txBody>
      </p:sp>
      <p:sp>
        <p:nvSpPr>
          <p:cNvPr id="7" name="TextBox 6">
            <a:extLst>
              <a:ext uri="{FF2B5EF4-FFF2-40B4-BE49-F238E27FC236}">
                <a16:creationId xmlns:a16="http://schemas.microsoft.com/office/drawing/2014/main" id="{28AA3A54-2368-4A3C-A590-A28B048909FD}"/>
              </a:ext>
            </a:extLst>
          </p:cNvPr>
          <p:cNvSpPr txBox="1"/>
          <p:nvPr/>
        </p:nvSpPr>
        <p:spPr>
          <a:xfrm>
            <a:off x="419153" y="6383099"/>
            <a:ext cx="2041358" cy="646331"/>
          </a:xfrm>
          <a:prstGeom prst="rect">
            <a:avLst/>
          </a:prstGeom>
          <a:noFill/>
        </p:spPr>
        <p:txBody>
          <a:bodyPr wrap="square" rtlCol="0">
            <a:spAutoFit/>
          </a:bodyPr>
          <a:lstStyle/>
          <a:p>
            <a:r>
              <a:rPr lang="en-US" b="1" dirty="0">
                <a:solidFill>
                  <a:schemeClr val="bg1"/>
                </a:solidFill>
              </a:rPr>
              <a:t>Opioid receptor in brain</a:t>
            </a:r>
          </a:p>
        </p:txBody>
      </p:sp>
      <p:grpSp>
        <p:nvGrpSpPr>
          <p:cNvPr id="8" name="Group 7">
            <a:extLst>
              <a:ext uri="{FF2B5EF4-FFF2-40B4-BE49-F238E27FC236}">
                <a16:creationId xmlns:a16="http://schemas.microsoft.com/office/drawing/2014/main" id="{20350B89-E9D7-4C4F-85BF-CFD7CB6BD4E0}"/>
              </a:ext>
            </a:extLst>
          </p:cNvPr>
          <p:cNvGrpSpPr/>
          <p:nvPr/>
        </p:nvGrpSpPr>
        <p:grpSpPr>
          <a:xfrm>
            <a:off x="2349241" y="5568518"/>
            <a:ext cx="1464352" cy="2372779"/>
            <a:chOff x="-2349295" y="2070053"/>
            <a:chExt cx="980576" cy="2019619"/>
          </a:xfrm>
          <a:solidFill>
            <a:srgbClr val="006073"/>
          </a:solidFill>
          <a:effectLst/>
        </p:grpSpPr>
        <p:sp>
          <p:nvSpPr>
            <p:cNvPr id="9" name="Diamond 8">
              <a:extLst>
                <a:ext uri="{FF2B5EF4-FFF2-40B4-BE49-F238E27FC236}">
                  <a16:creationId xmlns:a16="http://schemas.microsoft.com/office/drawing/2014/main" id="{A605EA50-A945-453B-B29E-CF1849C003AD}"/>
                </a:ext>
              </a:extLst>
            </p:cNvPr>
            <p:cNvSpPr/>
            <p:nvPr/>
          </p:nvSpPr>
          <p:spPr>
            <a:xfrm>
              <a:off x="-2349295" y="2403119"/>
              <a:ext cx="980576" cy="1051212"/>
            </a:xfrm>
            <a:prstGeom prst="diamond">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10" name="Diamond 9">
              <a:extLst>
                <a:ext uri="{FF2B5EF4-FFF2-40B4-BE49-F238E27FC236}">
                  <a16:creationId xmlns:a16="http://schemas.microsoft.com/office/drawing/2014/main" id="{528EE041-E6A8-48FE-9D7A-26B817060153}"/>
                </a:ext>
              </a:extLst>
            </p:cNvPr>
            <p:cNvSpPr/>
            <p:nvPr/>
          </p:nvSpPr>
          <p:spPr>
            <a:xfrm>
              <a:off x="-2247773" y="3038460"/>
              <a:ext cx="785564" cy="1051212"/>
            </a:xfrm>
            <a:prstGeom prst="diamond">
              <a:avLst/>
            </a:prstGeom>
            <a:grpFill/>
            <a:ln>
              <a:noFill/>
            </a:ln>
            <a:effectLst>
              <a:innerShdw blurRad="406400" dist="50800" dir="2700000">
                <a:schemeClr val="accent6">
                  <a:lumMod val="10000"/>
                  <a:alpha val="50000"/>
                </a:scheme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11" name="Diamond 10">
              <a:extLst>
                <a:ext uri="{FF2B5EF4-FFF2-40B4-BE49-F238E27FC236}">
                  <a16:creationId xmlns:a16="http://schemas.microsoft.com/office/drawing/2014/main" id="{A96C1292-B55E-4F04-A983-BA06DC6D2A7C}"/>
                </a:ext>
              </a:extLst>
            </p:cNvPr>
            <p:cNvSpPr/>
            <p:nvPr/>
          </p:nvSpPr>
          <p:spPr>
            <a:xfrm>
              <a:off x="-2315706" y="2684513"/>
              <a:ext cx="916656" cy="1051212"/>
            </a:xfrm>
            <a:prstGeom prst="diamond">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12" name="Moon 11">
              <a:extLst>
                <a:ext uri="{FF2B5EF4-FFF2-40B4-BE49-F238E27FC236}">
                  <a16:creationId xmlns:a16="http://schemas.microsoft.com/office/drawing/2014/main" id="{136AD3C0-E38A-46EC-8347-8AFE5BC9D4B6}"/>
                </a:ext>
              </a:extLst>
            </p:cNvPr>
            <p:cNvSpPr/>
            <p:nvPr/>
          </p:nvSpPr>
          <p:spPr>
            <a:xfrm rot="16200000">
              <a:off x="-2173207" y="1995487"/>
              <a:ext cx="666132" cy="815263"/>
            </a:xfrm>
            <a:prstGeom prst="moon">
              <a:avLst>
                <a:gd name="adj" fmla="val 58653"/>
              </a:avLst>
            </a:prstGeom>
            <a:grpFill/>
            <a:ln>
              <a:noFill/>
            </a:ln>
            <a:effectLst>
              <a:innerShdw blurRad="88900">
                <a:prstClr val="black">
                  <a:alpha val="28000"/>
                </a:prst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grpSp>
      <p:cxnSp>
        <p:nvCxnSpPr>
          <p:cNvPr id="13" name="Straight Connector 12">
            <a:extLst>
              <a:ext uri="{FF2B5EF4-FFF2-40B4-BE49-F238E27FC236}">
                <a16:creationId xmlns:a16="http://schemas.microsoft.com/office/drawing/2014/main" id="{1A72B8DB-1797-44C4-B57C-C431C914B9BB}"/>
              </a:ext>
            </a:extLst>
          </p:cNvPr>
          <p:cNvCxnSpPr/>
          <p:nvPr/>
        </p:nvCxnSpPr>
        <p:spPr>
          <a:xfrm>
            <a:off x="1439832" y="6860729"/>
            <a:ext cx="1014475" cy="22364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3870BC31-E457-48EE-806B-A9AB62EAF61A}"/>
              </a:ext>
            </a:extLst>
          </p:cNvPr>
          <p:cNvSpPr/>
          <p:nvPr/>
        </p:nvSpPr>
        <p:spPr>
          <a:xfrm>
            <a:off x="2460511" y="4782208"/>
            <a:ext cx="1282438" cy="1130405"/>
          </a:xfrm>
          <a:prstGeom prst="ellipse">
            <a:avLst/>
          </a:prstGeom>
          <a:solidFill>
            <a:srgbClr val="7DB6C1"/>
          </a:solidFill>
          <a:ln>
            <a:noFill/>
          </a:ln>
          <a:effectLst>
            <a:innerShdw blurRad="114300">
              <a:prstClr val="black"/>
            </a:inn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bg1"/>
              </a:solidFill>
            </a:endParaRPr>
          </a:p>
        </p:txBody>
      </p:sp>
      <p:cxnSp>
        <p:nvCxnSpPr>
          <p:cNvPr id="15" name="Straight Connector 14">
            <a:extLst>
              <a:ext uri="{FF2B5EF4-FFF2-40B4-BE49-F238E27FC236}">
                <a16:creationId xmlns:a16="http://schemas.microsoft.com/office/drawing/2014/main" id="{328D5B94-206C-4184-AE59-4B60BBF32875}"/>
              </a:ext>
            </a:extLst>
          </p:cNvPr>
          <p:cNvCxnSpPr/>
          <p:nvPr/>
        </p:nvCxnSpPr>
        <p:spPr>
          <a:xfrm>
            <a:off x="2110914" y="5157304"/>
            <a:ext cx="476653" cy="19010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6" name="Cloud 15">
            <a:extLst>
              <a:ext uri="{FF2B5EF4-FFF2-40B4-BE49-F238E27FC236}">
                <a16:creationId xmlns:a16="http://schemas.microsoft.com/office/drawing/2014/main" id="{EB3DF106-699A-4AD5-8E12-B33236ECE4DA}"/>
              </a:ext>
            </a:extLst>
          </p:cNvPr>
          <p:cNvSpPr/>
          <p:nvPr/>
        </p:nvSpPr>
        <p:spPr>
          <a:xfrm>
            <a:off x="3032760" y="3441432"/>
            <a:ext cx="1282438" cy="1130405"/>
          </a:xfrm>
          <a:prstGeom prst="cloud">
            <a:avLst/>
          </a:prstGeom>
          <a:pattFill prst="lgConfetti">
            <a:fgClr>
              <a:srgbClr val="66FF33"/>
            </a:fgClr>
            <a:bgClr>
              <a:schemeClr val="bg1">
                <a:lumMod val="85000"/>
              </a:schemeClr>
            </a:bgClr>
          </a:pattFill>
          <a:ln>
            <a:noFill/>
          </a:ln>
          <a:effectLst>
            <a:innerShdw blurRad="114300">
              <a:prstClr val="black"/>
            </a:inn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bg1"/>
              </a:solidFill>
            </a:endParaRPr>
          </a:p>
        </p:txBody>
      </p:sp>
      <p:cxnSp>
        <p:nvCxnSpPr>
          <p:cNvPr id="17" name="Straight Connector 16">
            <a:extLst>
              <a:ext uri="{FF2B5EF4-FFF2-40B4-BE49-F238E27FC236}">
                <a16:creationId xmlns:a16="http://schemas.microsoft.com/office/drawing/2014/main" id="{467C5AD3-76A8-48BE-904B-85A67EC4D830}"/>
              </a:ext>
            </a:extLst>
          </p:cNvPr>
          <p:cNvCxnSpPr/>
          <p:nvPr/>
        </p:nvCxnSpPr>
        <p:spPr>
          <a:xfrm>
            <a:off x="2658559" y="3942855"/>
            <a:ext cx="579931" cy="11762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911D26B-9589-43A8-A68E-5BBAFC7E1096}"/>
              </a:ext>
            </a:extLst>
          </p:cNvPr>
          <p:cNvSpPr txBox="1"/>
          <p:nvPr/>
        </p:nvSpPr>
        <p:spPr>
          <a:xfrm>
            <a:off x="1485212" y="3691147"/>
            <a:ext cx="1287478" cy="369332"/>
          </a:xfrm>
          <a:prstGeom prst="rect">
            <a:avLst/>
          </a:prstGeom>
          <a:noFill/>
        </p:spPr>
        <p:txBody>
          <a:bodyPr wrap="square" rtlCol="0">
            <a:spAutoFit/>
          </a:bodyPr>
          <a:lstStyle/>
          <a:p>
            <a:r>
              <a:rPr lang="en-US" b="1" dirty="0">
                <a:solidFill>
                  <a:schemeClr val="bg1"/>
                </a:solidFill>
              </a:rPr>
              <a:t>Naloxone</a:t>
            </a:r>
          </a:p>
        </p:txBody>
      </p:sp>
      <p:grpSp>
        <p:nvGrpSpPr>
          <p:cNvPr id="19" name="Group 18">
            <a:extLst>
              <a:ext uri="{FF2B5EF4-FFF2-40B4-BE49-F238E27FC236}">
                <a16:creationId xmlns:a16="http://schemas.microsoft.com/office/drawing/2014/main" id="{2FF6E04D-CF22-4905-A338-6BD8A66F5288}"/>
              </a:ext>
            </a:extLst>
          </p:cNvPr>
          <p:cNvGrpSpPr/>
          <p:nvPr/>
        </p:nvGrpSpPr>
        <p:grpSpPr>
          <a:xfrm>
            <a:off x="6164754" y="5600700"/>
            <a:ext cx="1464352" cy="2372779"/>
            <a:chOff x="-2349295" y="2070053"/>
            <a:chExt cx="980576" cy="2019619"/>
          </a:xfrm>
          <a:solidFill>
            <a:srgbClr val="006073"/>
          </a:solidFill>
          <a:effectLst/>
        </p:grpSpPr>
        <p:sp>
          <p:nvSpPr>
            <p:cNvPr id="20" name="Diamond 19">
              <a:extLst>
                <a:ext uri="{FF2B5EF4-FFF2-40B4-BE49-F238E27FC236}">
                  <a16:creationId xmlns:a16="http://schemas.microsoft.com/office/drawing/2014/main" id="{E1D96879-2E61-4C3B-9039-4B00C9258F77}"/>
                </a:ext>
              </a:extLst>
            </p:cNvPr>
            <p:cNvSpPr/>
            <p:nvPr/>
          </p:nvSpPr>
          <p:spPr>
            <a:xfrm>
              <a:off x="-2349295" y="2403119"/>
              <a:ext cx="980576" cy="1051212"/>
            </a:xfrm>
            <a:prstGeom prst="diamond">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21" name="Diamond 20">
              <a:extLst>
                <a:ext uri="{FF2B5EF4-FFF2-40B4-BE49-F238E27FC236}">
                  <a16:creationId xmlns:a16="http://schemas.microsoft.com/office/drawing/2014/main" id="{8B818F78-7048-4F27-B814-63E8DA5B7027}"/>
                </a:ext>
              </a:extLst>
            </p:cNvPr>
            <p:cNvSpPr/>
            <p:nvPr/>
          </p:nvSpPr>
          <p:spPr>
            <a:xfrm>
              <a:off x="-2247773" y="3038460"/>
              <a:ext cx="785564" cy="1051212"/>
            </a:xfrm>
            <a:prstGeom prst="diamond">
              <a:avLst/>
            </a:prstGeom>
            <a:grpFill/>
            <a:ln>
              <a:noFill/>
            </a:ln>
            <a:effectLst>
              <a:innerShdw blurRad="406400" dist="50800" dir="2700000">
                <a:schemeClr val="accent6">
                  <a:lumMod val="10000"/>
                  <a:alpha val="50000"/>
                </a:scheme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22" name="Diamond 21">
              <a:extLst>
                <a:ext uri="{FF2B5EF4-FFF2-40B4-BE49-F238E27FC236}">
                  <a16:creationId xmlns:a16="http://schemas.microsoft.com/office/drawing/2014/main" id="{2B471917-477F-4026-92CD-2E127844422C}"/>
                </a:ext>
              </a:extLst>
            </p:cNvPr>
            <p:cNvSpPr/>
            <p:nvPr/>
          </p:nvSpPr>
          <p:spPr>
            <a:xfrm>
              <a:off x="-2315706" y="2684513"/>
              <a:ext cx="916656" cy="1051212"/>
            </a:xfrm>
            <a:prstGeom prst="diamond">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23" name="Moon 22">
              <a:extLst>
                <a:ext uri="{FF2B5EF4-FFF2-40B4-BE49-F238E27FC236}">
                  <a16:creationId xmlns:a16="http://schemas.microsoft.com/office/drawing/2014/main" id="{FA8D4E4E-852E-4E8D-A4E0-5F9D77FC6DDE}"/>
                </a:ext>
              </a:extLst>
            </p:cNvPr>
            <p:cNvSpPr/>
            <p:nvPr/>
          </p:nvSpPr>
          <p:spPr>
            <a:xfrm rot="16200000">
              <a:off x="-2173207" y="1995487"/>
              <a:ext cx="666132" cy="815263"/>
            </a:xfrm>
            <a:prstGeom prst="moon">
              <a:avLst>
                <a:gd name="adj" fmla="val 58653"/>
              </a:avLst>
            </a:prstGeom>
            <a:grpFill/>
            <a:ln>
              <a:noFill/>
            </a:ln>
            <a:effectLst>
              <a:innerShdw blurRad="88900">
                <a:prstClr val="black">
                  <a:alpha val="28000"/>
                </a:prst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grpSp>
      <p:sp>
        <p:nvSpPr>
          <p:cNvPr id="24" name="Curved Left Arrow 12">
            <a:extLst>
              <a:ext uri="{FF2B5EF4-FFF2-40B4-BE49-F238E27FC236}">
                <a16:creationId xmlns:a16="http://schemas.microsoft.com/office/drawing/2014/main" id="{9A3A745C-6B45-4B93-B3EE-D5D982F65021}"/>
              </a:ext>
            </a:extLst>
          </p:cNvPr>
          <p:cNvSpPr/>
          <p:nvPr/>
        </p:nvSpPr>
        <p:spPr>
          <a:xfrm rot="1163655">
            <a:off x="3959240" y="4468274"/>
            <a:ext cx="512569" cy="1237620"/>
          </a:xfrm>
          <a:prstGeom prst="curvedLeftArrow">
            <a:avLst>
              <a:gd name="adj1" fmla="val 18589"/>
              <a:gd name="adj2" fmla="val 50196"/>
              <a:gd name="adj3" fmla="val 45513"/>
            </a:avLst>
          </a:prstGeom>
          <a:solidFill>
            <a:srgbClr val="FFC000"/>
          </a:solidFill>
          <a:ln>
            <a:solidFill>
              <a:srgbClr val="FFC00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Cloud 24">
            <a:extLst>
              <a:ext uri="{FF2B5EF4-FFF2-40B4-BE49-F238E27FC236}">
                <a16:creationId xmlns:a16="http://schemas.microsoft.com/office/drawing/2014/main" id="{5F1D2E07-60C8-4A32-B920-7FE0C2EE56F0}"/>
              </a:ext>
            </a:extLst>
          </p:cNvPr>
          <p:cNvSpPr/>
          <p:nvPr/>
        </p:nvSpPr>
        <p:spPr>
          <a:xfrm>
            <a:off x="6280608" y="4789304"/>
            <a:ext cx="1282438" cy="1130405"/>
          </a:xfrm>
          <a:prstGeom prst="cloud">
            <a:avLst/>
          </a:prstGeom>
          <a:pattFill prst="lgConfetti">
            <a:fgClr>
              <a:srgbClr val="66FF33"/>
            </a:fgClr>
            <a:bgClr>
              <a:schemeClr val="bg1">
                <a:lumMod val="85000"/>
              </a:schemeClr>
            </a:bgClr>
          </a:pattFill>
          <a:ln>
            <a:noFill/>
          </a:ln>
          <a:effectLst>
            <a:innerShdw blurRad="114300">
              <a:prstClr val="black"/>
            </a:inn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bg1"/>
              </a:solidFill>
            </a:endParaRPr>
          </a:p>
        </p:txBody>
      </p:sp>
      <p:cxnSp>
        <p:nvCxnSpPr>
          <p:cNvPr id="26" name="Straight Connector 25">
            <a:extLst>
              <a:ext uri="{FF2B5EF4-FFF2-40B4-BE49-F238E27FC236}">
                <a16:creationId xmlns:a16="http://schemas.microsoft.com/office/drawing/2014/main" id="{1E371A5E-F6FD-4B73-8970-9AFCF894F9C6}"/>
              </a:ext>
            </a:extLst>
          </p:cNvPr>
          <p:cNvCxnSpPr>
            <a:stCxn id="6" idx="1"/>
          </p:cNvCxnSpPr>
          <p:nvPr/>
        </p:nvCxnSpPr>
        <p:spPr>
          <a:xfrm flipH="1" flipV="1">
            <a:off x="7246285" y="5354507"/>
            <a:ext cx="646096" cy="47487"/>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7" name="Curved Left Arrow 49">
            <a:extLst>
              <a:ext uri="{FF2B5EF4-FFF2-40B4-BE49-F238E27FC236}">
                <a16:creationId xmlns:a16="http://schemas.microsoft.com/office/drawing/2014/main" id="{BAAD7674-932C-4B82-82D6-55B8B73CDACD}"/>
              </a:ext>
            </a:extLst>
          </p:cNvPr>
          <p:cNvSpPr/>
          <p:nvPr/>
        </p:nvSpPr>
        <p:spPr>
          <a:xfrm rot="8157801">
            <a:off x="5476500" y="4799240"/>
            <a:ext cx="479941" cy="987033"/>
          </a:xfrm>
          <a:prstGeom prst="curvedLeftArrow">
            <a:avLst>
              <a:gd name="adj1" fmla="val 18589"/>
              <a:gd name="adj2" fmla="val 50196"/>
              <a:gd name="adj3" fmla="val 45513"/>
            </a:avLst>
          </a:prstGeom>
          <a:solidFill>
            <a:srgbClr val="FFC000"/>
          </a:solidFill>
          <a:ln>
            <a:solidFill>
              <a:srgbClr val="FFC00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29" name="Straight Connector 28">
            <a:extLst>
              <a:ext uri="{FF2B5EF4-FFF2-40B4-BE49-F238E27FC236}">
                <a16:creationId xmlns:a16="http://schemas.microsoft.com/office/drawing/2014/main" id="{89B3ED22-82AB-41DD-864D-369CC5085E7B}"/>
              </a:ext>
            </a:extLst>
          </p:cNvPr>
          <p:cNvCxnSpPr/>
          <p:nvPr/>
        </p:nvCxnSpPr>
        <p:spPr>
          <a:xfrm>
            <a:off x="1674818" y="5992007"/>
            <a:ext cx="6575886" cy="0"/>
          </a:xfrm>
          <a:prstGeom prst="line">
            <a:avLst/>
          </a:prstGeom>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9069874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DB141-262B-4DD4-9665-DDA902A93F67}"/>
              </a:ext>
            </a:extLst>
          </p:cNvPr>
          <p:cNvSpPr>
            <a:spLocks noGrp="1"/>
          </p:cNvSpPr>
          <p:nvPr>
            <p:ph type="title"/>
          </p:nvPr>
        </p:nvSpPr>
        <p:spPr>
          <a:xfrm>
            <a:off x="1150065" y="477653"/>
            <a:ext cx="15987869" cy="923330"/>
          </a:xfrm>
        </p:spPr>
        <p:txBody>
          <a:bodyPr/>
          <a:lstStyle/>
          <a:p>
            <a:pPr algn="ctr"/>
            <a:r>
              <a:rPr lang="en-US" sz="6000" dirty="0">
                <a:latin typeface="Fira Sans SemiBold" panose="020B0603050000020004" pitchFamily="34" charset="0"/>
                <a:ea typeface="Fira Sans SemiBold" panose="020B0603050000020004" pitchFamily="34" charset="0"/>
              </a:rPr>
              <a:t>Responding to an Opioid Overdose</a:t>
            </a:r>
          </a:p>
        </p:txBody>
      </p:sp>
      <p:graphicFrame>
        <p:nvGraphicFramePr>
          <p:cNvPr id="10" name="Content Placeholder 4">
            <a:extLst>
              <a:ext uri="{FF2B5EF4-FFF2-40B4-BE49-F238E27FC236}">
                <a16:creationId xmlns:a16="http://schemas.microsoft.com/office/drawing/2014/main" id="{5869106E-A06E-494A-86AC-0E0006076D74}"/>
              </a:ext>
            </a:extLst>
          </p:cNvPr>
          <p:cNvGraphicFramePr>
            <a:graphicFrameLocks/>
          </p:cNvGraphicFramePr>
          <p:nvPr>
            <p:extLst>
              <p:ext uri="{D42A27DB-BD31-4B8C-83A1-F6EECF244321}">
                <p14:modId xmlns:p14="http://schemas.microsoft.com/office/powerpoint/2010/main" val="3400774441"/>
              </p:ext>
            </p:extLst>
          </p:nvPr>
        </p:nvGraphicFramePr>
        <p:xfrm>
          <a:off x="1453421" y="2171700"/>
          <a:ext cx="15720372" cy="6915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7" name="Picture 36">
            <a:extLst>
              <a:ext uri="{FF2B5EF4-FFF2-40B4-BE49-F238E27FC236}">
                <a16:creationId xmlns:a16="http://schemas.microsoft.com/office/drawing/2014/main" id="{E9A4B228-1BA4-4EB4-AF40-E44C2A1F6C51}"/>
              </a:ext>
            </a:extLst>
          </p:cNvPr>
          <p:cNvPicPr>
            <a:picLocks noChangeAspect="1"/>
          </p:cNvPicPr>
          <p:nvPr/>
        </p:nvPicPr>
        <p:blipFill>
          <a:blip r:embed="rId8" cstate="print">
            <a:duotone>
              <a:prstClr val="black"/>
              <a:schemeClr val="bg1">
                <a:tint val="45000"/>
                <a:satMod val="400000"/>
              </a:schemeClr>
            </a:duotone>
            <a:extLst>
              <a:ext uri="{28A0092B-C50C-407E-A947-70E740481C1C}">
                <a14:useLocalDpi xmlns:a14="http://schemas.microsoft.com/office/drawing/2010/main" val="0"/>
              </a:ext>
            </a:extLst>
          </a:blip>
          <a:stretch>
            <a:fillRect/>
          </a:stretch>
        </p:blipFill>
        <p:spPr>
          <a:xfrm>
            <a:off x="1828800" y="2781300"/>
            <a:ext cx="518896" cy="518896"/>
          </a:xfrm>
          <a:prstGeom prst="round2DiagRect">
            <a:avLst>
              <a:gd name="adj1" fmla="val 16667"/>
              <a:gd name="adj2" fmla="val 0"/>
            </a:avLst>
          </a:prstGeom>
          <a:ln w="88900" cap="sq">
            <a:noFill/>
            <a:miter lim="800000"/>
          </a:ln>
          <a:effectLst>
            <a:outerShdw blurRad="254000" algn="tl" rotWithShape="0">
              <a:srgbClr val="000000">
                <a:alpha val="43000"/>
              </a:srgbClr>
            </a:outerShdw>
          </a:effectLst>
        </p:spPr>
      </p:pic>
      <p:pic>
        <p:nvPicPr>
          <p:cNvPr id="38" name="Picture 37">
            <a:extLst>
              <a:ext uri="{FF2B5EF4-FFF2-40B4-BE49-F238E27FC236}">
                <a16:creationId xmlns:a16="http://schemas.microsoft.com/office/drawing/2014/main" id="{DEB6C5F4-356C-49E3-8175-99689772990C}"/>
              </a:ext>
            </a:extLst>
          </p:cNvPr>
          <p:cNvPicPr>
            <a:picLocks noChangeAspect="1"/>
          </p:cNvPicPr>
          <p:nvPr/>
        </p:nvPicPr>
        <p:blipFill>
          <a:blip r:embed="rId9" cstate="print">
            <a:duotone>
              <a:prstClr val="black"/>
              <a:schemeClr val="bg1">
                <a:tint val="45000"/>
                <a:satMod val="400000"/>
              </a:schemeClr>
            </a:duotone>
            <a:extLst>
              <a:ext uri="{28A0092B-C50C-407E-A947-70E740481C1C}">
                <a14:useLocalDpi xmlns:a14="http://schemas.microsoft.com/office/drawing/2010/main" val="0"/>
              </a:ext>
            </a:extLst>
          </a:blip>
          <a:stretch>
            <a:fillRect/>
          </a:stretch>
        </p:blipFill>
        <p:spPr>
          <a:xfrm>
            <a:off x="2347696" y="3909796"/>
            <a:ext cx="871539" cy="871539"/>
          </a:xfrm>
          <a:prstGeom prst="rect">
            <a:avLst/>
          </a:prstGeom>
        </p:spPr>
      </p:pic>
      <p:pic>
        <p:nvPicPr>
          <p:cNvPr id="39" name="Picture 38">
            <a:extLst>
              <a:ext uri="{FF2B5EF4-FFF2-40B4-BE49-F238E27FC236}">
                <a16:creationId xmlns:a16="http://schemas.microsoft.com/office/drawing/2014/main" id="{94CA9789-3478-41A3-8B0F-2D37D1888020}"/>
              </a:ext>
            </a:extLst>
          </p:cNvPr>
          <p:cNvPicPr>
            <a:picLocks noChangeAspect="1"/>
          </p:cNvPicPr>
          <p:nvPr/>
        </p:nvPicPr>
        <p:blipFill>
          <a:blip r:embed="rId10" cstate="print">
            <a:duotone>
              <a:prstClr val="black"/>
              <a:schemeClr val="bg1">
                <a:tint val="45000"/>
                <a:satMod val="400000"/>
              </a:schemeClr>
            </a:duotone>
            <a:extLst>
              <a:ext uri="{28A0092B-C50C-407E-A947-70E740481C1C}">
                <a14:useLocalDpi xmlns:a14="http://schemas.microsoft.com/office/drawing/2010/main" val="0"/>
              </a:ext>
            </a:extLst>
          </a:blip>
          <a:stretch>
            <a:fillRect/>
          </a:stretch>
        </p:blipFill>
        <p:spPr>
          <a:xfrm>
            <a:off x="2498146" y="5362915"/>
            <a:ext cx="762000" cy="532719"/>
          </a:xfrm>
          <a:prstGeom prst="rect">
            <a:avLst/>
          </a:prstGeom>
        </p:spPr>
      </p:pic>
      <p:pic>
        <p:nvPicPr>
          <p:cNvPr id="40" name="Picture 39">
            <a:extLst>
              <a:ext uri="{FF2B5EF4-FFF2-40B4-BE49-F238E27FC236}">
                <a16:creationId xmlns:a16="http://schemas.microsoft.com/office/drawing/2014/main" id="{F4C90FD8-1E58-43EF-814F-ADC944799FB8}"/>
              </a:ext>
            </a:extLst>
          </p:cNvPr>
          <p:cNvPicPr>
            <a:picLocks noChangeAspect="1"/>
          </p:cNvPicPr>
          <p:nvPr/>
        </p:nvPicPr>
        <p:blipFill>
          <a:blip r:embed="rId11" cstate="print">
            <a:duotone>
              <a:prstClr val="black"/>
              <a:schemeClr val="bg1">
                <a:tint val="45000"/>
                <a:satMod val="400000"/>
              </a:schemeClr>
            </a:duotone>
            <a:extLst>
              <a:ext uri="{28A0092B-C50C-407E-A947-70E740481C1C}">
                <a14:useLocalDpi xmlns:a14="http://schemas.microsoft.com/office/drawing/2010/main" val="0"/>
              </a:ext>
            </a:extLst>
          </a:blip>
          <a:stretch>
            <a:fillRect/>
          </a:stretch>
        </p:blipFill>
        <p:spPr>
          <a:xfrm>
            <a:off x="2464870" y="6558158"/>
            <a:ext cx="628649" cy="622056"/>
          </a:xfrm>
          <a:prstGeom prst="rect">
            <a:avLst/>
          </a:prstGeom>
        </p:spPr>
      </p:pic>
      <p:pic>
        <p:nvPicPr>
          <p:cNvPr id="41" name="Picture 40">
            <a:extLst>
              <a:ext uri="{FF2B5EF4-FFF2-40B4-BE49-F238E27FC236}">
                <a16:creationId xmlns:a16="http://schemas.microsoft.com/office/drawing/2014/main" id="{A9DDE628-8E00-47F8-935B-FAC8D91A1460}"/>
              </a:ext>
            </a:extLst>
          </p:cNvPr>
          <p:cNvPicPr>
            <a:picLocks noChangeAspect="1"/>
          </p:cNvPicPr>
          <p:nvPr/>
        </p:nvPicPr>
        <p:blipFill>
          <a:blip r:embed="rId12" cstate="print">
            <a:duotone>
              <a:prstClr val="black"/>
              <a:schemeClr val="bg1">
                <a:tint val="45000"/>
                <a:satMod val="400000"/>
              </a:schemeClr>
            </a:duotone>
            <a:extLst>
              <a:ext uri="{28A0092B-C50C-407E-A947-70E740481C1C}">
                <a14:useLocalDpi xmlns:a14="http://schemas.microsoft.com/office/drawing/2010/main" val="0"/>
              </a:ext>
            </a:extLst>
          </a:blip>
          <a:stretch>
            <a:fillRect/>
          </a:stretch>
        </p:blipFill>
        <p:spPr>
          <a:xfrm>
            <a:off x="1828800" y="7962900"/>
            <a:ext cx="590550" cy="590550"/>
          </a:xfrm>
          <a:prstGeom prst="rect">
            <a:avLst/>
          </a:prstGeom>
        </p:spPr>
      </p:pic>
    </p:spTree>
    <p:extLst>
      <p:ext uri="{BB962C8B-B14F-4D97-AF65-F5344CB8AC3E}">
        <p14:creationId xmlns:p14="http://schemas.microsoft.com/office/powerpoint/2010/main" val="36977409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147279" y="0"/>
            <a:ext cx="3800475" cy="542925"/>
          </a:xfrm>
          <a:custGeom>
            <a:avLst/>
            <a:gdLst/>
            <a:ahLst/>
            <a:cxnLst/>
            <a:rect l="l" t="t" r="r" b="b"/>
            <a:pathLst>
              <a:path w="3800475" h="542925">
                <a:moveTo>
                  <a:pt x="3800475" y="542925"/>
                </a:moveTo>
                <a:lnTo>
                  <a:pt x="0" y="542925"/>
                </a:lnTo>
                <a:lnTo>
                  <a:pt x="0" y="0"/>
                </a:lnTo>
                <a:lnTo>
                  <a:pt x="3800475" y="0"/>
                </a:lnTo>
                <a:lnTo>
                  <a:pt x="3800475" y="542925"/>
                </a:lnTo>
                <a:close/>
              </a:path>
            </a:pathLst>
          </a:custGeom>
          <a:solidFill>
            <a:srgbClr val="FF493A"/>
          </a:solidFill>
        </p:spPr>
        <p:txBody>
          <a:bodyPr wrap="square" lIns="0" tIns="0" rIns="0" bIns="0" rtlCol="0"/>
          <a:lstStyle/>
          <a:p>
            <a:endParaRPr/>
          </a:p>
        </p:txBody>
      </p:sp>
      <p:sp>
        <p:nvSpPr>
          <p:cNvPr id="3" name="object 3"/>
          <p:cNvSpPr/>
          <p:nvPr/>
        </p:nvSpPr>
        <p:spPr>
          <a:xfrm>
            <a:off x="3147279" y="9739758"/>
            <a:ext cx="3800475" cy="542925"/>
          </a:xfrm>
          <a:custGeom>
            <a:avLst/>
            <a:gdLst/>
            <a:ahLst/>
            <a:cxnLst/>
            <a:rect l="l" t="t" r="r" b="b"/>
            <a:pathLst>
              <a:path w="3800475" h="542925">
                <a:moveTo>
                  <a:pt x="3800475" y="542925"/>
                </a:moveTo>
                <a:lnTo>
                  <a:pt x="0" y="542925"/>
                </a:lnTo>
                <a:lnTo>
                  <a:pt x="0" y="0"/>
                </a:lnTo>
                <a:lnTo>
                  <a:pt x="3800475" y="0"/>
                </a:lnTo>
                <a:lnTo>
                  <a:pt x="3800475" y="542925"/>
                </a:lnTo>
                <a:close/>
              </a:path>
            </a:pathLst>
          </a:custGeom>
          <a:solidFill>
            <a:srgbClr val="FF493A"/>
          </a:solidFill>
        </p:spPr>
        <p:txBody>
          <a:bodyPr wrap="square" lIns="0" tIns="0" rIns="0" bIns="0" rtlCol="0"/>
          <a:lstStyle/>
          <a:p>
            <a:endParaRPr/>
          </a:p>
        </p:txBody>
      </p:sp>
      <p:sp>
        <p:nvSpPr>
          <p:cNvPr id="4" name="object 4"/>
          <p:cNvSpPr txBox="1">
            <a:spLocks noGrp="1"/>
          </p:cNvSpPr>
          <p:nvPr>
            <p:ph type="title"/>
          </p:nvPr>
        </p:nvSpPr>
        <p:spPr>
          <a:xfrm>
            <a:off x="2033837" y="962689"/>
            <a:ext cx="5631815" cy="1000760"/>
          </a:xfrm>
          <a:prstGeom prst="rect">
            <a:avLst/>
          </a:prstGeom>
        </p:spPr>
        <p:txBody>
          <a:bodyPr vert="horz" wrap="square" lIns="0" tIns="12700" rIns="0" bIns="0" rtlCol="0">
            <a:spAutoFit/>
          </a:bodyPr>
          <a:lstStyle/>
          <a:p>
            <a:pPr marL="12700">
              <a:lnSpc>
                <a:spcPct val="100000"/>
              </a:lnSpc>
              <a:spcBef>
                <a:spcPts val="100"/>
              </a:spcBef>
            </a:pPr>
            <a:r>
              <a:rPr lang="en-US" sz="6400" spc="225" dirty="0"/>
              <a:t>1</a:t>
            </a:r>
            <a:r>
              <a:rPr sz="6400" spc="225" dirty="0"/>
              <a:t>.</a:t>
            </a:r>
            <a:r>
              <a:rPr sz="6400" spc="145" dirty="0"/>
              <a:t> </a:t>
            </a:r>
            <a:r>
              <a:rPr sz="6400" spc="-305" dirty="0"/>
              <a:t>STIMULATE</a:t>
            </a:r>
            <a:endParaRPr sz="6400" dirty="0"/>
          </a:p>
        </p:txBody>
      </p:sp>
      <p:sp>
        <p:nvSpPr>
          <p:cNvPr id="5" name="object 5"/>
          <p:cNvSpPr txBox="1"/>
          <p:nvPr/>
        </p:nvSpPr>
        <p:spPr>
          <a:xfrm>
            <a:off x="2046059" y="2114436"/>
            <a:ext cx="5998845" cy="5565140"/>
          </a:xfrm>
          <a:prstGeom prst="rect">
            <a:avLst/>
          </a:prstGeom>
        </p:spPr>
        <p:txBody>
          <a:bodyPr vert="horz" wrap="square" lIns="0" tIns="214629" rIns="0" bIns="0" rtlCol="0">
            <a:spAutoFit/>
          </a:bodyPr>
          <a:lstStyle/>
          <a:p>
            <a:pPr algn="ctr">
              <a:lnSpc>
                <a:spcPct val="100000"/>
              </a:lnSpc>
              <a:spcBef>
                <a:spcPts val="1689"/>
              </a:spcBef>
            </a:pPr>
            <a:r>
              <a:rPr sz="4800" b="1" spc="-110" dirty="0">
                <a:solidFill>
                  <a:srgbClr val="FF493A"/>
                </a:solidFill>
                <a:latin typeface="Gill Sans MT"/>
                <a:cs typeface="Gill Sans MT"/>
              </a:rPr>
              <a:t>Verbal</a:t>
            </a:r>
            <a:r>
              <a:rPr sz="4800" b="1" spc="-70" dirty="0">
                <a:solidFill>
                  <a:srgbClr val="FF493A"/>
                </a:solidFill>
                <a:latin typeface="Gill Sans MT"/>
                <a:cs typeface="Gill Sans MT"/>
              </a:rPr>
              <a:t> </a:t>
            </a:r>
            <a:r>
              <a:rPr sz="4800" b="1" spc="-95" dirty="0">
                <a:solidFill>
                  <a:srgbClr val="FF493A"/>
                </a:solidFill>
                <a:latin typeface="Gill Sans MT"/>
                <a:cs typeface="Gill Sans MT"/>
              </a:rPr>
              <a:t>Stimulation</a:t>
            </a:r>
            <a:endParaRPr sz="4800">
              <a:latin typeface="Gill Sans MT"/>
              <a:cs typeface="Gill Sans MT"/>
            </a:endParaRPr>
          </a:p>
          <a:p>
            <a:pPr algn="ctr">
              <a:lnSpc>
                <a:spcPct val="100000"/>
              </a:lnSpc>
              <a:spcBef>
                <a:spcPts val="1190"/>
              </a:spcBef>
            </a:pPr>
            <a:r>
              <a:rPr sz="3600" spc="120" dirty="0">
                <a:solidFill>
                  <a:srgbClr val="ECE6E1"/>
                </a:solidFill>
                <a:latin typeface="Gill Sans MT"/>
                <a:cs typeface="Gill Sans MT"/>
              </a:rPr>
              <a:t>Call</a:t>
            </a:r>
            <a:r>
              <a:rPr sz="3600" spc="-65" dirty="0">
                <a:solidFill>
                  <a:srgbClr val="ECE6E1"/>
                </a:solidFill>
                <a:latin typeface="Gill Sans MT"/>
                <a:cs typeface="Gill Sans MT"/>
              </a:rPr>
              <a:t> </a:t>
            </a:r>
            <a:r>
              <a:rPr sz="3600" spc="70" dirty="0">
                <a:solidFill>
                  <a:srgbClr val="ECE6E1"/>
                </a:solidFill>
                <a:latin typeface="Gill Sans MT"/>
                <a:cs typeface="Gill Sans MT"/>
              </a:rPr>
              <a:t>their</a:t>
            </a:r>
            <a:r>
              <a:rPr sz="3600" spc="-60" dirty="0">
                <a:solidFill>
                  <a:srgbClr val="ECE6E1"/>
                </a:solidFill>
                <a:latin typeface="Gill Sans MT"/>
                <a:cs typeface="Gill Sans MT"/>
              </a:rPr>
              <a:t> </a:t>
            </a:r>
            <a:r>
              <a:rPr sz="3600" spc="315" dirty="0">
                <a:solidFill>
                  <a:srgbClr val="ECE6E1"/>
                </a:solidFill>
                <a:latin typeface="Gill Sans MT"/>
                <a:cs typeface="Gill Sans MT"/>
              </a:rPr>
              <a:t>name</a:t>
            </a:r>
            <a:endParaRPr sz="3600">
              <a:latin typeface="Gill Sans MT"/>
              <a:cs typeface="Gill Sans MT"/>
            </a:endParaRPr>
          </a:p>
          <a:p>
            <a:pPr marL="12065" marR="5080" algn="ctr">
              <a:lnSpc>
                <a:spcPct val="123000"/>
              </a:lnSpc>
              <a:spcBef>
                <a:spcPts val="5"/>
              </a:spcBef>
            </a:pPr>
            <a:r>
              <a:rPr sz="3600" spc="365" dirty="0">
                <a:solidFill>
                  <a:srgbClr val="ECE6E1"/>
                </a:solidFill>
                <a:latin typeface="Gill Sans MT"/>
                <a:cs typeface="Gill Sans MT"/>
              </a:rPr>
              <a:t>Say</a:t>
            </a:r>
            <a:r>
              <a:rPr sz="3600" spc="-50" dirty="0">
                <a:solidFill>
                  <a:srgbClr val="ECE6E1"/>
                </a:solidFill>
                <a:latin typeface="Gill Sans MT"/>
                <a:cs typeface="Gill Sans MT"/>
              </a:rPr>
              <a:t> </a:t>
            </a:r>
            <a:r>
              <a:rPr sz="3600" spc="125" dirty="0">
                <a:solidFill>
                  <a:srgbClr val="ECE6E1"/>
                </a:solidFill>
                <a:latin typeface="Gill Sans MT"/>
                <a:cs typeface="Gill Sans MT"/>
              </a:rPr>
              <a:t>"If</a:t>
            </a:r>
            <a:r>
              <a:rPr sz="3600" spc="-45" dirty="0">
                <a:solidFill>
                  <a:srgbClr val="ECE6E1"/>
                </a:solidFill>
                <a:latin typeface="Gill Sans MT"/>
                <a:cs typeface="Gill Sans MT"/>
              </a:rPr>
              <a:t> </a:t>
            </a:r>
            <a:r>
              <a:rPr sz="3600" spc="145" dirty="0">
                <a:solidFill>
                  <a:srgbClr val="ECE6E1"/>
                </a:solidFill>
                <a:latin typeface="Gill Sans MT"/>
                <a:cs typeface="Gill Sans MT"/>
              </a:rPr>
              <a:t>you</a:t>
            </a:r>
            <a:r>
              <a:rPr sz="3600" spc="-50" dirty="0">
                <a:solidFill>
                  <a:srgbClr val="ECE6E1"/>
                </a:solidFill>
                <a:latin typeface="Gill Sans MT"/>
                <a:cs typeface="Gill Sans MT"/>
              </a:rPr>
              <a:t> </a:t>
            </a:r>
            <a:r>
              <a:rPr sz="3600" spc="100" dirty="0">
                <a:solidFill>
                  <a:srgbClr val="ECE6E1"/>
                </a:solidFill>
                <a:latin typeface="Gill Sans MT"/>
                <a:cs typeface="Gill Sans MT"/>
              </a:rPr>
              <a:t>don't</a:t>
            </a:r>
            <a:r>
              <a:rPr sz="3600" spc="-45" dirty="0">
                <a:solidFill>
                  <a:srgbClr val="ECE6E1"/>
                </a:solidFill>
                <a:latin typeface="Gill Sans MT"/>
                <a:cs typeface="Gill Sans MT"/>
              </a:rPr>
              <a:t> </a:t>
            </a:r>
            <a:r>
              <a:rPr sz="3600" spc="229" dirty="0">
                <a:solidFill>
                  <a:srgbClr val="ECE6E1"/>
                </a:solidFill>
                <a:latin typeface="Gill Sans MT"/>
                <a:cs typeface="Gill Sans MT"/>
              </a:rPr>
              <a:t>wake</a:t>
            </a:r>
            <a:r>
              <a:rPr sz="3600" spc="-50" dirty="0">
                <a:solidFill>
                  <a:srgbClr val="ECE6E1"/>
                </a:solidFill>
                <a:latin typeface="Gill Sans MT"/>
                <a:cs typeface="Gill Sans MT"/>
              </a:rPr>
              <a:t> </a:t>
            </a:r>
            <a:r>
              <a:rPr sz="3600" spc="130" dirty="0">
                <a:solidFill>
                  <a:srgbClr val="ECE6E1"/>
                </a:solidFill>
                <a:latin typeface="Gill Sans MT"/>
                <a:cs typeface="Gill Sans MT"/>
              </a:rPr>
              <a:t>up,</a:t>
            </a:r>
            <a:r>
              <a:rPr sz="3600" spc="-45" dirty="0">
                <a:solidFill>
                  <a:srgbClr val="ECE6E1"/>
                </a:solidFill>
                <a:latin typeface="Gill Sans MT"/>
                <a:cs typeface="Gill Sans MT"/>
              </a:rPr>
              <a:t> </a:t>
            </a:r>
            <a:r>
              <a:rPr sz="3600" spc="155" dirty="0">
                <a:solidFill>
                  <a:srgbClr val="ECE6E1"/>
                </a:solidFill>
                <a:latin typeface="Gill Sans MT"/>
                <a:cs typeface="Gill Sans MT"/>
              </a:rPr>
              <a:t>I'm </a:t>
            </a:r>
            <a:r>
              <a:rPr sz="3600" spc="-985" dirty="0">
                <a:solidFill>
                  <a:srgbClr val="ECE6E1"/>
                </a:solidFill>
                <a:latin typeface="Gill Sans MT"/>
                <a:cs typeface="Gill Sans MT"/>
              </a:rPr>
              <a:t> </a:t>
            </a:r>
            <a:r>
              <a:rPr sz="3600" spc="285" dirty="0">
                <a:solidFill>
                  <a:srgbClr val="ECE6E1"/>
                </a:solidFill>
                <a:latin typeface="Gill Sans MT"/>
                <a:cs typeface="Gill Sans MT"/>
              </a:rPr>
              <a:t>going</a:t>
            </a:r>
            <a:r>
              <a:rPr sz="3600" spc="-45" dirty="0">
                <a:solidFill>
                  <a:srgbClr val="ECE6E1"/>
                </a:solidFill>
                <a:latin typeface="Gill Sans MT"/>
                <a:cs typeface="Gill Sans MT"/>
              </a:rPr>
              <a:t> </a:t>
            </a:r>
            <a:r>
              <a:rPr sz="3600" spc="35" dirty="0">
                <a:solidFill>
                  <a:srgbClr val="ECE6E1"/>
                </a:solidFill>
                <a:latin typeface="Gill Sans MT"/>
                <a:cs typeface="Gill Sans MT"/>
              </a:rPr>
              <a:t>to</a:t>
            </a:r>
            <a:r>
              <a:rPr sz="3600" spc="-45" dirty="0">
                <a:solidFill>
                  <a:srgbClr val="ECE6E1"/>
                </a:solidFill>
                <a:latin typeface="Gill Sans MT"/>
                <a:cs typeface="Gill Sans MT"/>
              </a:rPr>
              <a:t> </a:t>
            </a:r>
            <a:r>
              <a:rPr sz="3600" spc="180" dirty="0">
                <a:solidFill>
                  <a:srgbClr val="ECE6E1"/>
                </a:solidFill>
                <a:latin typeface="Gill Sans MT"/>
                <a:cs typeface="Gill Sans MT"/>
              </a:rPr>
              <a:t>'narcan'</a:t>
            </a:r>
            <a:r>
              <a:rPr sz="3600" spc="-40" dirty="0">
                <a:solidFill>
                  <a:srgbClr val="ECE6E1"/>
                </a:solidFill>
                <a:latin typeface="Gill Sans MT"/>
                <a:cs typeface="Gill Sans MT"/>
              </a:rPr>
              <a:t> </a:t>
            </a:r>
            <a:r>
              <a:rPr sz="3600" spc="90" dirty="0">
                <a:solidFill>
                  <a:srgbClr val="ECE6E1"/>
                </a:solidFill>
                <a:latin typeface="Gill Sans MT"/>
                <a:cs typeface="Gill Sans MT"/>
              </a:rPr>
              <a:t>you"</a:t>
            </a:r>
            <a:endParaRPr sz="3600">
              <a:latin typeface="Gill Sans MT"/>
              <a:cs typeface="Gill Sans MT"/>
            </a:endParaRPr>
          </a:p>
          <a:p>
            <a:pPr algn="ctr">
              <a:lnSpc>
                <a:spcPct val="100000"/>
              </a:lnSpc>
              <a:spcBef>
                <a:spcPts val="2945"/>
              </a:spcBef>
            </a:pPr>
            <a:r>
              <a:rPr sz="4800" b="1" spc="75" dirty="0">
                <a:solidFill>
                  <a:srgbClr val="FF493A"/>
                </a:solidFill>
                <a:latin typeface="Gill Sans MT"/>
                <a:cs typeface="Gill Sans MT"/>
              </a:rPr>
              <a:t>Physical</a:t>
            </a:r>
            <a:r>
              <a:rPr sz="4800" b="1" spc="-75" dirty="0">
                <a:solidFill>
                  <a:srgbClr val="FF493A"/>
                </a:solidFill>
                <a:latin typeface="Gill Sans MT"/>
                <a:cs typeface="Gill Sans MT"/>
              </a:rPr>
              <a:t> </a:t>
            </a:r>
            <a:r>
              <a:rPr sz="4800" b="1" spc="-95" dirty="0">
                <a:solidFill>
                  <a:srgbClr val="FF493A"/>
                </a:solidFill>
                <a:latin typeface="Gill Sans MT"/>
                <a:cs typeface="Gill Sans MT"/>
              </a:rPr>
              <a:t>Stimulation</a:t>
            </a:r>
            <a:endParaRPr sz="4800">
              <a:latin typeface="Gill Sans MT"/>
              <a:cs typeface="Gill Sans MT"/>
            </a:endParaRPr>
          </a:p>
          <a:p>
            <a:pPr marL="50165" marR="363220" indent="838200">
              <a:lnSpc>
                <a:spcPct val="123000"/>
              </a:lnSpc>
              <a:spcBef>
                <a:spcPts val="790"/>
              </a:spcBef>
            </a:pPr>
            <a:r>
              <a:rPr sz="3600" spc="80" dirty="0">
                <a:solidFill>
                  <a:srgbClr val="ECE6E1"/>
                </a:solidFill>
                <a:latin typeface="Gill Sans MT"/>
                <a:cs typeface="Gill Sans MT"/>
              </a:rPr>
              <a:t>Give </a:t>
            </a:r>
            <a:r>
              <a:rPr sz="3600" spc="420" dirty="0">
                <a:solidFill>
                  <a:srgbClr val="ECE6E1"/>
                </a:solidFill>
                <a:latin typeface="Gill Sans MT"/>
                <a:cs typeface="Gill Sans MT"/>
              </a:rPr>
              <a:t>a </a:t>
            </a:r>
            <a:r>
              <a:rPr sz="3600" spc="195" dirty="0">
                <a:solidFill>
                  <a:srgbClr val="ECE6E1"/>
                </a:solidFill>
                <a:latin typeface="Gill Sans MT"/>
                <a:cs typeface="Gill Sans MT"/>
              </a:rPr>
              <a:t>sternum </a:t>
            </a:r>
            <a:r>
              <a:rPr sz="3600" spc="85" dirty="0">
                <a:solidFill>
                  <a:srgbClr val="ECE6E1"/>
                </a:solidFill>
                <a:latin typeface="Gill Sans MT"/>
                <a:cs typeface="Gill Sans MT"/>
              </a:rPr>
              <a:t>rub </a:t>
            </a:r>
            <a:r>
              <a:rPr sz="3600" spc="90" dirty="0">
                <a:solidFill>
                  <a:srgbClr val="ECE6E1"/>
                </a:solidFill>
                <a:latin typeface="Gill Sans MT"/>
                <a:cs typeface="Gill Sans MT"/>
              </a:rPr>
              <a:t> </a:t>
            </a:r>
            <a:r>
              <a:rPr sz="3600" spc="265" dirty="0">
                <a:solidFill>
                  <a:srgbClr val="ECE6E1"/>
                </a:solidFill>
                <a:latin typeface="Gill Sans MT"/>
                <a:cs typeface="Gill Sans MT"/>
              </a:rPr>
              <a:t>Pinch</a:t>
            </a:r>
            <a:r>
              <a:rPr sz="3600" spc="-50" dirty="0">
                <a:solidFill>
                  <a:srgbClr val="ECE6E1"/>
                </a:solidFill>
                <a:latin typeface="Gill Sans MT"/>
                <a:cs typeface="Gill Sans MT"/>
              </a:rPr>
              <a:t> </a:t>
            </a:r>
            <a:r>
              <a:rPr sz="3600" spc="135" dirty="0">
                <a:solidFill>
                  <a:srgbClr val="ECE6E1"/>
                </a:solidFill>
                <a:latin typeface="Gill Sans MT"/>
                <a:cs typeface="Gill Sans MT"/>
              </a:rPr>
              <a:t>the</a:t>
            </a:r>
            <a:r>
              <a:rPr sz="3600" spc="-50" dirty="0">
                <a:solidFill>
                  <a:srgbClr val="ECE6E1"/>
                </a:solidFill>
                <a:latin typeface="Gill Sans MT"/>
                <a:cs typeface="Gill Sans MT"/>
              </a:rPr>
              <a:t> </a:t>
            </a:r>
            <a:r>
              <a:rPr sz="3600" spc="285" dirty="0">
                <a:solidFill>
                  <a:srgbClr val="ECE6E1"/>
                </a:solidFill>
                <a:latin typeface="Gill Sans MT"/>
                <a:cs typeface="Gill Sans MT"/>
              </a:rPr>
              <a:t>back</a:t>
            </a:r>
            <a:r>
              <a:rPr sz="3600" spc="-50" dirty="0">
                <a:solidFill>
                  <a:srgbClr val="ECE6E1"/>
                </a:solidFill>
                <a:latin typeface="Gill Sans MT"/>
                <a:cs typeface="Gill Sans MT"/>
              </a:rPr>
              <a:t> </a:t>
            </a:r>
            <a:r>
              <a:rPr sz="3600" spc="225" dirty="0">
                <a:solidFill>
                  <a:srgbClr val="ECE6E1"/>
                </a:solidFill>
                <a:latin typeface="Gill Sans MT"/>
                <a:cs typeface="Gill Sans MT"/>
              </a:rPr>
              <a:t>of</a:t>
            </a:r>
            <a:r>
              <a:rPr sz="3600" spc="-50" dirty="0">
                <a:solidFill>
                  <a:srgbClr val="ECE6E1"/>
                </a:solidFill>
                <a:latin typeface="Gill Sans MT"/>
                <a:cs typeface="Gill Sans MT"/>
              </a:rPr>
              <a:t> </a:t>
            </a:r>
            <a:r>
              <a:rPr sz="3600" spc="70" dirty="0">
                <a:solidFill>
                  <a:srgbClr val="ECE6E1"/>
                </a:solidFill>
                <a:latin typeface="Gill Sans MT"/>
                <a:cs typeface="Gill Sans MT"/>
              </a:rPr>
              <a:t>their</a:t>
            </a:r>
            <a:r>
              <a:rPr sz="3600" spc="-50" dirty="0">
                <a:solidFill>
                  <a:srgbClr val="ECE6E1"/>
                </a:solidFill>
                <a:latin typeface="Gill Sans MT"/>
                <a:cs typeface="Gill Sans MT"/>
              </a:rPr>
              <a:t> </a:t>
            </a:r>
            <a:r>
              <a:rPr sz="3600" spc="220" dirty="0">
                <a:solidFill>
                  <a:srgbClr val="ECE6E1"/>
                </a:solidFill>
                <a:latin typeface="Gill Sans MT"/>
                <a:cs typeface="Gill Sans MT"/>
              </a:rPr>
              <a:t>arm</a:t>
            </a:r>
            <a:endParaRPr sz="3600">
              <a:latin typeface="Gill Sans MT"/>
              <a:cs typeface="Gill Sans MT"/>
            </a:endParaRPr>
          </a:p>
        </p:txBody>
      </p:sp>
      <p:pic>
        <p:nvPicPr>
          <p:cNvPr id="6" name="object 6"/>
          <p:cNvPicPr/>
          <p:nvPr/>
        </p:nvPicPr>
        <p:blipFill>
          <a:blip r:embed="rId3" cstate="print"/>
          <a:stretch>
            <a:fillRect/>
          </a:stretch>
        </p:blipFill>
        <p:spPr>
          <a:xfrm>
            <a:off x="9144000" y="4927451"/>
            <a:ext cx="4905375" cy="4333875"/>
          </a:xfrm>
          <a:prstGeom prst="rect">
            <a:avLst/>
          </a:prstGeom>
        </p:spPr>
      </p:pic>
      <p:pic>
        <p:nvPicPr>
          <p:cNvPr id="7" name="object 7"/>
          <p:cNvPicPr/>
          <p:nvPr/>
        </p:nvPicPr>
        <p:blipFill>
          <a:blip r:embed="rId4" cstate="print"/>
          <a:stretch>
            <a:fillRect/>
          </a:stretch>
        </p:blipFill>
        <p:spPr>
          <a:xfrm>
            <a:off x="12675179" y="690984"/>
            <a:ext cx="4581524" cy="4076699"/>
          </a:xfrm>
          <a:prstGeom prst="rect">
            <a:avLst/>
          </a:prstGeom>
        </p:spPr>
      </p:pic>
      <p:sp>
        <p:nvSpPr>
          <p:cNvPr id="8" name="object 8"/>
          <p:cNvSpPr/>
          <p:nvPr/>
        </p:nvSpPr>
        <p:spPr>
          <a:xfrm>
            <a:off x="2902977" y="3452738"/>
            <a:ext cx="467995" cy="196850"/>
          </a:xfrm>
          <a:custGeom>
            <a:avLst/>
            <a:gdLst/>
            <a:ahLst/>
            <a:cxnLst/>
            <a:rect l="l" t="t" r="r" b="b"/>
            <a:pathLst>
              <a:path w="467995" h="196850">
                <a:moveTo>
                  <a:pt x="369093" y="196850"/>
                </a:moveTo>
                <a:lnTo>
                  <a:pt x="369093" y="123031"/>
                </a:lnTo>
                <a:lnTo>
                  <a:pt x="0" y="123031"/>
                </a:lnTo>
                <a:lnTo>
                  <a:pt x="0" y="73818"/>
                </a:lnTo>
                <a:lnTo>
                  <a:pt x="369093" y="73818"/>
                </a:lnTo>
                <a:lnTo>
                  <a:pt x="369093" y="0"/>
                </a:lnTo>
                <a:lnTo>
                  <a:pt x="467518" y="98425"/>
                </a:lnTo>
                <a:lnTo>
                  <a:pt x="369093" y="196850"/>
                </a:lnTo>
                <a:close/>
              </a:path>
            </a:pathLst>
          </a:custGeom>
          <a:solidFill>
            <a:srgbClr val="FF493A"/>
          </a:solidFill>
        </p:spPr>
        <p:txBody>
          <a:bodyPr wrap="square" lIns="0" tIns="0" rIns="0" bIns="0" rtlCol="0"/>
          <a:lstStyle/>
          <a:p>
            <a:endParaRPr/>
          </a:p>
        </p:txBody>
      </p:sp>
      <p:sp>
        <p:nvSpPr>
          <p:cNvPr id="9" name="object 9"/>
          <p:cNvSpPr/>
          <p:nvPr/>
        </p:nvSpPr>
        <p:spPr>
          <a:xfrm>
            <a:off x="1429220" y="4102422"/>
            <a:ext cx="467995" cy="196850"/>
          </a:xfrm>
          <a:custGeom>
            <a:avLst/>
            <a:gdLst/>
            <a:ahLst/>
            <a:cxnLst/>
            <a:rect l="l" t="t" r="r" b="b"/>
            <a:pathLst>
              <a:path w="467994" h="196850">
                <a:moveTo>
                  <a:pt x="369093" y="196850"/>
                </a:moveTo>
                <a:lnTo>
                  <a:pt x="369093" y="123031"/>
                </a:lnTo>
                <a:lnTo>
                  <a:pt x="0" y="123031"/>
                </a:lnTo>
                <a:lnTo>
                  <a:pt x="0" y="73818"/>
                </a:lnTo>
                <a:lnTo>
                  <a:pt x="369093" y="73818"/>
                </a:lnTo>
                <a:lnTo>
                  <a:pt x="369093" y="0"/>
                </a:lnTo>
                <a:lnTo>
                  <a:pt x="467518" y="98425"/>
                </a:lnTo>
                <a:lnTo>
                  <a:pt x="369093" y="196850"/>
                </a:lnTo>
                <a:close/>
              </a:path>
            </a:pathLst>
          </a:custGeom>
          <a:solidFill>
            <a:srgbClr val="FF493A"/>
          </a:solidFill>
        </p:spPr>
        <p:txBody>
          <a:bodyPr wrap="square" lIns="0" tIns="0" rIns="0" bIns="0" rtlCol="0"/>
          <a:lstStyle/>
          <a:p>
            <a:endParaRPr/>
          </a:p>
        </p:txBody>
      </p:sp>
      <p:sp>
        <p:nvSpPr>
          <p:cNvPr id="10" name="object 10"/>
          <p:cNvSpPr/>
          <p:nvPr/>
        </p:nvSpPr>
        <p:spPr>
          <a:xfrm>
            <a:off x="2314691" y="6683399"/>
            <a:ext cx="467995" cy="196850"/>
          </a:xfrm>
          <a:custGeom>
            <a:avLst/>
            <a:gdLst/>
            <a:ahLst/>
            <a:cxnLst/>
            <a:rect l="l" t="t" r="r" b="b"/>
            <a:pathLst>
              <a:path w="467994" h="196850">
                <a:moveTo>
                  <a:pt x="369093" y="196849"/>
                </a:moveTo>
                <a:lnTo>
                  <a:pt x="369093" y="123031"/>
                </a:lnTo>
                <a:lnTo>
                  <a:pt x="0" y="123031"/>
                </a:lnTo>
                <a:lnTo>
                  <a:pt x="0" y="73818"/>
                </a:lnTo>
                <a:lnTo>
                  <a:pt x="369093" y="73818"/>
                </a:lnTo>
                <a:lnTo>
                  <a:pt x="369093" y="0"/>
                </a:lnTo>
                <a:lnTo>
                  <a:pt x="467518" y="98424"/>
                </a:lnTo>
                <a:lnTo>
                  <a:pt x="369093" y="196849"/>
                </a:lnTo>
                <a:close/>
              </a:path>
            </a:pathLst>
          </a:custGeom>
          <a:solidFill>
            <a:srgbClr val="FF493A"/>
          </a:solidFill>
        </p:spPr>
        <p:txBody>
          <a:bodyPr wrap="square" lIns="0" tIns="0" rIns="0" bIns="0" rtlCol="0"/>
          <a:lstStyle/>
          <a:p>
            <a:endParaRPr/>
          </a:p>
        </p:txBody>
      </p:sp>
      <p:sp>
        <p:nvSpPr>
          <p:cNvPr id="11" name="object 11"/>
          <p:cNvSpPr/>
          <p:nvPr/>
        </p:nvSpPr>
        <p:spPr>
          <a:xfrm>
            <a:off x="1454798" y="7307783"/>
            <a:ext cx="467995" cy="196850"/>
          </a:xfrm>
          <a:custGeom>
            <a:avLst/>
            <a:gdLst/>
            <a:ahLst/>
            <a:cxnLst/>
            <a:rect l="l" t="t" r="r" b="b"/>
            <a:pathLst>
              <a:path w="467994" h="196850">
                <a:moveTo>
                  <a:pt x="369093" y="196850"/>
                </a:moveTo>
                <a:lnTo>
                  <a:pt x="369093" y="123031"/>
                </a:lnTo>
                <a:lnTo>
                  <a:pt x="0" y="123031"/>
                </a:lnTo>
                <a:lnTo>
                  <a:pt x="0" y="73818"/>
                </a:lnTo>
                <a:lnTo>
                  <a:pt x="369093" y="73818"/>
                </a:lnTo>
                <a:lnTo>
                  <a:pt x="369093" y="0"/>
                </a:lnTo>
                <a:lnTo>
                  <a:pt x="467518" y="98425"/>
                </a:lnTo>
                <a:lnTo>
                  <a:pt x="369093" y="196850"/>
                </a:lnTo>
                <a:close/>
              </a:path>
            </a:pathLst>
          </a:custGeom>
          <a:solidFill>
            <a:srgbClr val="FF493A"/>
          </a:solidFill>
        </p:spPr>
        <p:txBody>
          <a:bodyPr wrap="square" lIns="0" tIns="0" rIns="0" bIns="0" rtlCol="0"/>
          <a:lstStyle/>
          <a:p>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76720" y="664049"/>
            <a:ext cx="4734560" cy="1000760"/>
          </a:xfrm>
          <a:prstGeom prst="rect">
            <a:avLst/>
          </a:prstGeom>
        </p:spPr>
        <p:txBody>
          <a:bodyPr vert="horz" wrap="square" lIns="0" tIns="12700" rIns="0" bIns="0" rtlCol="0">
            <a:spAutoFit/>
          </a:bodyPr>
          <a:lstStyle/>
          <a:p>
            <a:pPr marL="12700">
              <a:lnSpc>
                <a:spcPct val="100000"/>
              </a:lnSpc>
              <a:spcBef>
                <a:spcPts val="100"/>
              </a:spcBef>
            </a:pPr>
            <a:r>
              <a:rPr lang="en-US" sz="6400" spc="225" dirty="0"/>
              <a:t>2</a:t>
            </a:r>
            <a:r>
              <a:rPr sz="6400" spc="225" dirty="0"/>
              <a:t>.</a:t>
            </a:r>
            <a:r>
              <a:rPr sz="6400" spc="155" dirty="0"/>
              <a:t> </a:t>
            </a:r>
            <a:r>
              <a:rPr sz="6400" spc="-455" dirty="0"/>
              <a:t>CALL</a:t>
            </a:r>
            <a:r>
              <a:rPr sz="6400" spc="155" dirty="0"/>
              <a:t> </a:t>
            </a:r>
            <a:r>
              <a:rPr sz="6400" spc="265" dirty="0"/>
              <a:t>911</a:t>
            </a:r>
            <a:endParaRPr sz="6400" dirty="0"/>
          </a:p>
        </p:txBody>
      </p:sp>
      <p:sp>
        <p:nvSpPr>
          <p:cNvPr id="3" name="object 3"/>
          <p:cNvSpPr/>
          <p:nvPr/>
        </p:nvSpPr>
        <p:spPr>
          <a:xfrm>
            <a:off x="0" y="0"/>
            <a:ext cx="18278475" cy="447675"/>
          </a:xfrm>
          <a:custGeom>
            <a:avLst/>
            <a:gdLst/>
            <a:ahLst/>
            <a:cxnLst/>
            <a:rect l="l" t="t" r="r" b="b"/>
            <a:pathLst>
              <a:path w="18278475" h="447675">
                <a:moveTo>
                  <a:pt x="18278475" y="447675"/>
                </a:moveTo>
                <a:lnTo>
                  <a:pt x="0" y="447675"/>
                </a:lnTo>
                <a:lnTo>
                  <a:pt x="0" y="0"/>
                </a:lnTo>
                <a:lnTo>
                  <a:pt x="18278475" y="0"/>
                </a:lnTo>
                <a:lnTo>
                  <a:pt x="18278475" y="447675"/>
                </a:lnTo>
                <a:close/>
              </a:path>
            </a:pathLst>
          </a:custGeom>
          <a:solidFill>
            <a:srgbClr val="FF493A"/>
          </a:solidFill>
        </p:spPr>
        <p:txBody>
          <a:bodyPr wrap="square" lIns="0" tIns="0" rIns="0" bIns="0" rtlCol="0"/>
          <a:lstStyle/>
          <a:p>
            <a:endParaRPr/>
          </a:p>
        </p:txBody>
      </p:sp>
      <p:grpSp>
        <p:nvGrpSpPr>
          <p:cNvPr id="5" name="object 5"/>
          <p:cNvGrpSpPr/>
          <p:nvPr/>
        </p:nvGrpSpPr>
        <p:grpSpPr>
          <a:xfrm>
            <a:off x="244599" y="1206434"/>
            <a:ext cx="7354940" cy="8401049"/>
            <a:chOff x="1028700" y="1174812"/>
            <a:chExt cx="7354940" cy="8401049"/>
          </a:xfrm>
        </p:grpSpPr>
        <p:pic>
          <p:nvPicPr>
            <p:cNvPr id="6" name="object 6"/>
            <p:cNvPicPr/>
            <p:nvPr/>
          </p:nvPicPr>
          <p:blipFill>
            <a:blip r:embed="rId3" cstate="print"/>
            <a:stretch>
              <a:fillRect/>
            </a:stretch>
          </p:blipFill>
          <p:spPr>
            <a:xfrm>
              <a:off x="1028700" y="1174812"/>
              <a:ext cx="7124699" cy="8401049"/>
            </a:xfrm>
            <a:prstGeom prst="rect">
              <a:avLst/>
            </a:prstGeom>
          </p:spPr>
        </p:pic>
        <p:pic>
          <p:nvPicPr>
            <p:cNvPr id="7" name="object 7"/>
            <p:cNvPicPr/>
            <p:nvPr/>
          </p:nvPicPr>
          <p:blipFill>
            <a:blip r:embed="rId4" cstate="print"/>
            <a:stretch>
              <a:fillRect/>
            </a:stretch>
          </p:blipFill>
          <p:spPr>
            <a:xfrm>
              <a:off x="5373741" y="3449846"/>
              <a:ext cx="3009899" cy="2305050"/>
            </a:xfrm>
            <a:prstGeom prst="rect">
              <a:avLst/>
            </a:prstGeom>
          </p:spPr>
        </p:pic>
      </p:grpSp>
      <p:sp>
        <p:nvSpPr>
          <p:cNvPr id="4" name="object 4"/>
          <p:cNvSpPr txBox="1"/>
          <p:nvPr/>
        </p:nvSpPr>
        <p:spPr>
          <a:xfrm>
            <a:off x="8382001" y="1861152"/>
            <a:ext cx="9372600" cy="3362587"/>
          </a:xfrm>
          <a:prstGeom prst="rect">
            <a:avLst/>
          </a:prstGeom>
        </p:spPr>
        <p:txBody>
          <a:bodyPr vert="horz" wrap="square" lIns="0" tIns="12700" rIns="0" bIns="0" rtlCol="0">
            <a:spAutoFit/>
          </a:bodyPr>
          <a:lstStyle/>
          <a:p>
            <a:pPr marL="12700" algn="ctr">
              <a:lnSpc>
                <a:spcPts val="5010"/>
              </a:lnSpc>
              <a:spcBef>
                <a:spcPts val="100"/>
              </a:spcBef>
            </a:pPr>
            <a:r>
              <a:rPr sz="4200" b="1" spc="-40" dirty="0">
                <a:solidFill>
                  <a:srgbClr val="FF493A"/>
                </a:solidFill>
                <a:latin typeface="Gill Sans MT"/>
                <a:cs typeface="Gill Sans MT"/>
              </a:rPr>
              <a:t>Calling</a:t>
            </a:r>
            <a:r>
              <a:rPr sz="4200" b="1" spc="-50" dirty="0">
                <a:solidFill>
                  <a:srgbClr val="FF493A"/>
                </a:solidFill>
                <a:latin typeface="Gill Sans MT"/>
                <a:cs typeface="Gill Sans MT"/>
              </a:rPr>
              <a:t> </a:t>
            </a:r>
            <a:r>
              <a:rPr sz="4200" b="1" spc="-55" dirty="0">
                <a:solidFill>
                  <a:srgbClr val="FF493A"/>
                </a:solidFill>
                <a:latin typeface="Gill Sans MT"/>
                <a:cs typeface="Gill Sans MT"/>
              </a:rPr>
              <a:t>for</a:t>
            </a:r>
            <a:r>
              <a:rPr sz="4200" b="1" spc="-50" dirty="0">
                <a:solidFill>
                  <a:srgbClr val="FF493A"/>
                </a:solidFill>
                <a:latin typeface="Gill Sans MT"/>
                <a:cs typeface="Gill Sans MT"/>
              </a:rPr>
              <a:t> </a:t>
            </a:r>
            <a:r>
              <a:rPr sz="4200" b="1" spc="-145" dirty="0">
                <a:solidFill>
                  <a:srgbClr val="FF493A"/>
                </a:solidFill>
                <a:latin typeface="Gill Sans MT"/>
                <a:cs typeface="Gill Sans MT"/>
              </a:rPr>
              <a:t>Help</a:t>
            </a:r>
            <a:r>
              <a:rPr sz="4200" b="1" spc="-50" dirty="0">
                <a:solidFill>
                  <a:srgbClr val="FF493A"/>
                </a:solidFill>
                <a:latin typeface="Gill Sans MT"/>
                <a:cs typeface="Gill Sans MT"/>
              </a:rPr>
              <a:t> </a:t>
            </a:r>
            <a:r>
              <a:rPr sz="4200" b="1" spc="190" dirty="0">
                <a:solidFill>
                  <a:srgbClr val="FF493A"/>
                </a:solidFill>
                <a:latin typeface="Gill Sans MT"/>
                <a:cs typeface="Gill Sans MT"/>
              </a:rPr>
              <a:t>is</a:t>
            </a:r>
            <a:r>
              <a:rPr sz="4200" b="1" spc="-50" dirty="0">
                <a:solidFill>
                  <a:srgbClr val="FF493A"/>
                </a:solidFill>
                <a:latin typeface="Gill Sans MT"/>
                <a:cs typeface="Gill Sans MT"/>
              </a:rPr>
              <a:t> </a:t>
            </a:r>
            <a:r>
              <a:rPr sz="4200" b="1" spc="-105" dirty="0">
                <a:solidFill>
                  <a:srgbClr val="FF493A"/>
                </a:solidFill>
                <a:latin typeface="Gill Sans MT"/>
                <a:cs typeface="Gill Sans MT"/>
              </a:rPr>
              <a:t>Critical</a:t>
            </a:r>
            <a:endParaRPr sz="4200" dirty="0">
              <a:latin typeface="Gill Sans MT"/>
              <a:cs typeface="Gill Sans MT"/>
            </a:endParaRPr>
          </a:p>
          <a:p>
            <a:pPr marL="607060">
              <a:lnSpc>
                <a:spcPts val="3810"/>
              </a:lnSpc>
            </a:pPr>
            <a:r>
              <a:rPr sz="3200" spc="125" dirty="0">
                <a:solidFill>
                  <a:srgbClr val="ECE6E1"/>
                </a:solidFill>
                <a:latin typeface="Gill Sans MT"/>
                <a:cs typeface="Gill Sans MT"/>
              </a:rPr>
              <a:t>They</a:t>
            </a:r>
            <a:r>
              <a:rPr sz="3200" spc="-60" dirty="0">
                <a:solidFill>
                  <a:srgbClr val="ECE6E1"/>
                </a:solidFill>
                <a:latin typeface="Gill Sans MT"/>
                <a:cs typeface="Gill Sans MT"/>
              </a:rPr>
              <a:t> </a:t>
            </a:r>
            <a:r>
              <a:rPr sz="3200" spc="295" dirty="0">
                <a:solidFill>
                  <a:srgbClr val="ECE6E1"/>
                </a:solidFill>
                <a:latin typeface="Gill Sans MT"/>
                <a:cs typeface="Gill Sans MT"/>
              </a:rPr>
              <a:t>may</a:t>
            </a:r>
            <a:r>
              <a:rPr sz="3200" spc="-60" dirty="0">
                <a:solidFill>
                  <a:srgbClr val="ECE6E1"/>
                </a:solidFill>
                <a:latin typeface="Gill Sans MT"/>
                <a:cs typeface="Gill Sans MT"/>
              </a:rPr>
              <a:t> </a:t>
            </a:r>
            <a:r>
              <a:rPr sz="3200" spc="190" dirty="0">
                <a:solidFill>
                  <a:srgbClr val="ECE6E1"/>
                </a:solidFill>
                <a:latin typeface="Gill Sans MT"/>
                <a:cs typeface="Gill Sans MT"/>
              </a:rPr>
              <a:t>be</a:t>
            </a:r>
            <a:r>
              <a:rPr sz="3200" spc="-55" dirty="0">
                <a:solidFill>
                  <a:srgbClr val="ECE6E1"/>
                </a:solidFill>
                <a:latin typeface="Gill Sans MT"/>
                <a:cs typeface="Gill Sans MT"/>
              </a:rPr>
              <a:t> </a:t>
            </a:r>
            <a:r>
              <a:rPr sz="3200" spc="165" dirty="0">
                <a:solidFill>
                  <a:srgbClr val="ECE6E1"/>
                </a:solidFill>
                <a:latin typeface="Gill Sans MT"/>
                <a:cs typeface="Gill Sans MT"/>
              </a:rPr>
              <a:t>experiencing</a:t>
            </a:r>
            <a:r>
              <a:rPr lang="en-US" sz="3200" dirty="0">
                <a:latin typeface="Gill Sans MT"/>
                <a:cs typeface="Gill Sans MT"/>
              </a:rPr>
              <a:t> </a:t>
            </a:r>
            <a:r>
              <a:rPr sz="3200" spc="125" dirty="0">
                <a:solidFill>
                  <a:srgbClr val="ECE6E1"/>
                </a:solidFill>
                <a:latin typeface="Gill Sans MT"/>
                <a:cs typeface="Gill Sans MT"/>
              </a:rPr>
              <a:t>another</a:t>
            </a:r>
            <a:r>
              <a:rPr sz="3200" spc="-60" dirty="0">
                <a:solidFill>
                  <a:srgbClr val="ECE6E1"/>
                </a:solidFill>
                <a:latin typeface="Gill Sans MT"/>
                <a:cs typeface="Gill Sans MT"/>
              </a:rPr>
              <a:t> </a:t>
            </a:r>
            <a:r>
              <a:rPr sz="3200" spc="175" dirty="0">
                <a:solidFill>
                  <a:srgbClr val="ECE6E1"/>
                </a:solidFill>
                <a:latin typeface="Gill Sans MT"/>
                <a:cs typeface="Gill Sans MT"/>
              </a:rPr>
              <a:t>health</a:t>
            </a:r>
            <a:r>
              <a:rPr sz="3200" spc="-55" dirty="0">
                <a:solidFill>
                  <a:srgbClr val="ECE6E1"/>
                </a:solidFill>
                <a:latin typeface="Gill Sans MT"/>
                <a:cs typeface="Gill Sans MT"/>
              </a:rPr>
              <a:t> </a:t>
            </a:r>
            <a:r>
              <a:rPr sz="3200" spc="204" dirty="0">
                <a:solidFill>
                  <a:srgbClr val="ECE6E1"/>
                </a:solidFill>
                <a:latin typeface="Gill Sans MT"/>
                <a:cs typeface="Gill Sans MT"/>
              </a:rPr>
              <a:t>emergency</a:t>
            </a:r>
            <a:endParaRPr lang="en-US" sz="3200" dirty="0">
              <a:latin typeface="Gill Sans MT"/>
              <a:cs typeface="Gill Sans MT"/>
            </a:endParaRPr>
          </a:p>
          <a:p>
            <a:pPr marL="607060">
              <a:lnSpc>
                <a:spcPct val="100000"/>
              </a:lnSpc>
              <a:spcBef>
                <a:spcPts val="585"/>
              </a:spcBef>
            </a:pPr>
            <a:r>
              <a:rPr sz="3200" spc="15" dirty="0">
                <a:solidFill>
                  <a:srgbClr val="ECE6E1"/>
                </a:solidFill>
                <a:latin typeface="Gill Sans MT"/>
                <a:cs typeface="Gill Sans MT"/>
              </a:rPr>
              <a:t>While</a:t>
            </a:r>
            <a:r>
              <a:rPr sz="3200" spc="-40" dirty="0">
                <a:solidFill>
                  <a:srgbClr val="ECE6E1"/>
                </a:solidFill>
                <a:latin typeface="Gill Sans MT"/>
                <a:cs typeface="Gill Sans MT"/>
              </a:rPr>
              <a:t> </a:t>
            </a:r>
            <a:r>
              <a:rPr sz="3200" spc="145" dirty="0">
                <a:solidFill>
                  <a:srgbClr val="ECE6E1"/>
                </a:solidFill>
                <a:latin typeface="Gill Sans MT"/>
                <a:cs typeface="Gill Sans MT"/>
              </a:rPr>
              <a:t>one</a:t>
            </a:r>
            <a:r>
              <a:rPr sz="3200" spc="-40" dirty="0">
                <a:solidFill>
                  <a:srgbClr val="ECE6E1"/>
                </a:solidFill>
                <a:latin typeface="Gill Sans MT"/>
                <a:cs typeface="Gill Sans MT"/>
              </a:rPr>
              <a:t> </a:t>
            </a:r>
            <a:r>
              <a:rPr sz="3200" spc="160" dirty="0">
                <a:solidFill>
                  <a:srgbClr val="ECE6E1"/>
                </a:solidFill>
                <a:latin typeface="Gill Sans MT"/>
                <a:cs typeface="Gill Sans MT"/>
              </a:rPr>
              <a:t>person</a:t>
            </a:r>
            <a:r>
              <a:rPr sz="3200" spc="-40" dirty="0">
                <a:solidFill>
                  <a:srgbClr val="ECE6E1"/>
                </a:solidFill>
                <a:latin typeface="Gill Sans MT"/>
                <a:cs typeface="Gill Sans MT"/>
              </a:rPr>
              <a:t> </a:t>
            </a:r>
            <a:r>
              <a:rPr sz="3200" spc="204" dirty="0">
                <a:solidFill>
                  <a:srgbClr val="ECE6E1"/>
                </a:solidFill>
                <a:latin typeface="Gill Sans MT"/>
                <a:cs typeface="Gill Sans MT"/>
              </a:rPr>
              <a:t>administers </a:t>
            </a:r>
            <a:r>
              <a:rPr sz="3200" spc="-875" dirty="0">
                <a:solidFill>
                  <a:srgbClr val="ECE6E1"/>
                </a:solidFill>
                <a:latin typeface="Gill Sans MT"/>
                <a:cs typeface="Gill Sans MT"/>
              </a:rPr>
              <a:t> </a:t>
            </a:r>
            <a:r>
              <a:rPr sz="3200" spc="220" dirty="0">
                <a:solidFill>
                  <a:srgbClr val="ECE6E1"/>
                </a:solidFill>
                <a:latin typeface="Gill Sans MT"/>
                <a:cs typeface="Gill Sans MT"/>
              </a:rPr>
              <a:t>narcan </a:t>
            </a:r>
            <a:r>
              <a:rPr sz="3200" spc="254" dirty="0">
                <a:solidFill>
                  <a:srgbClr val="ECE6E1"/>
                </a:solidFill>
                <a:latin typeface="Gill Sans MT"/>
                <a:cs typeface="Gill Sans MT"/>
              </a:rPr>
              <a:t>and </a:t>
            </a:r>
            <a:r>
              <a:rPr sz="3200" spc="155" dirty="0">
                <a:solidFill>
                  <a:srgbClr val="ECE6E1"/>
                </a:solidFill>
                <a:latin typeface="Gill Sans MT"/>
                <a:cs typeface="Gill Sans MT"/>
              </a:rPr>
              <a:t>provides </a:t>
            </a:r>
            <a:r>
              <a:rPr sz="3200" spc="190" dirty="0">
                <a:solidFill>
                  <a:srgbClr val="ECE6E1"/>
                </a:solidFill>
                <a:latin typeface="Gill Sans MT"/>
                <a:cs typeface="Gill Sans MT"/>
              </a:rPr>
              <a:t>rescue </a:t>
            </a:r>
            <a:r>
              <a:rPr sz="3200" spc="195" dirty="0">
                <a:solidFill>
                  <a:srgbClr val="ECE6E1"/>
                </a:solidFill>
                <a:latin typeface="Gill Sans MT"/>
                <a:cs typeface="Gill Sans MT"/>
              </a:rPr>
              <a:t> </a:t>
            </a:r>
            <a:r>
              <a:rPr sz="3200" spc="155" dirty="0">
                <a:solidFill>
                  <a:srgbClr val="ECE6E1"/>
                </a:solidFill>
                <a:latin typeface="Gill Sans MT"/>
                <a:cs typeface="Gill Sans MT"/>
              </a:rPr>
              <a:t>breaths,</a:t>
            </a:r>
            <a:r>
              <a:rPr sz="3200" spc="-45" dirty="0">
                <a:solidFill>
                  <a:srgbClr val="ECE6E1"/>
                </a:solidFill>
                <a:latin typeface="Gill Sans MT"/>
                <a:cs typeface="Gill Sans MT"/>
              </a:rPr>
              <a:t> </a:t>
            </a:r>
            <a:r>
              <a:rPr sz="3200" spc="125" dirty="0">
                <a:solidFill>
                  <a:srgbClr val="ECE6E1"/>
                </a:solidFill>
                <a:latin typeface="Gill Sans MT"/>
                <a:cs typeface="Gill Sans MT"/>
              </a:rPr>
              <a:t>another</a:t>
            </a:r>
            <a:r>
              <a:rPr sz="3200" spc="-40" dirty="0">
                <a:solidFill>
                  <a:srgbClr val="ECE6E1"/>
                </a:solidFill>
                <a:latin typeface="Gill Sans MT"/>
                <a:cs typeface="Gill Sans MT"/>
              </a:rPr>
              <a:t> </a:t>
            </a:r>
            <a:r>
              <a:rPr sz="3200" spc="265" dirty="0">
                <a:solidFill>
                  <a:srgbClr val="ECE6E1"/>
                </a:solidFill>
                <a:latin typeface="Gill Sans MT"/>
                <a:cs typeface="Gill Sans MT"/>
              </a:rPr>
              <a:t>calls</a:t>
            </a:r>
            <a:r>
              <a:rPr sz="3200" spc="-40" dirty="0">
                <a:solidFill>
                  <a:srgbClr val="ECE6E1"/>
                </a:solidFill>
                <a:latin typeface="Gill Sans MT"/>
                <a:cs typeface="Gill Sans MT"/>
              </a:rPr>
              <a:t> </a:t>
            </a:r>
            <a:r>
              <a:rPr sz="3200" spc="215" dirty="0">
                <a:solidFill>
                  <a:srgbClr val="ECE6E1"/>
                </a:solidFill>
                <a:latin typeface="Gill Sans MT"/>
                <a:cs typeface="Gill Sans MT"/>
              </a:rPr>
              <a:t>911</a:t>
            </a:r>
            <a:endParaRPr lang="en-US" sz="3200" spc="215" dirty="0">
              <a:solidFill>
                <a:srgbClr val="ECE6E1"/>
              </a:solidFill>
              <a:latin typeface="Gill Sans MT"/>
              <a:cs typeface="Gill Sans MT"/>
            </a:endParaRPr>
          </a:p>
          <a:p>
            <a:pPr marL="701040" marR="118110">
              <a:lnSpc>
                <a:spcPct val="102099"/>
              </a:lnSpc>
              <a:spcBef>
                <a:spcPts val="900"/>
              </a:spcBef>
            </a:pPr>
            <a:r>
              <a:rPr lang="en-US" sz="3200" spc="215" dirty="0">
                <a:solidFill>
                  <a:srgbClr val="ECE6E1"/>
                </a:solidFill>
                <a:latin typeface="Gill Sans MT"/>
                <a:cs typeface="Gill Sans MT"/>
              </a:rPr>
              <a:t>Naloxone is temporary</a:t>
            </a:r>
            <a:endParaRPr sz="3200" dirty="0">
              <a:latin typeface="Gill Sans MT"/>
              <a:cs typeface="Gill Sans MT"/>
            </a:endParaRPr>
          </a:p>
        </p:txBody>
      </p:sp>
      <p:sp>
        <p:nvSpPr>
          <p:cNvPr id="8" name="object 8"/>
          <p:cNvSpPr/>
          <p:nvPr/>
        </p:nvSpPr>
        <p:spPr>
          <a:xfrm>
            <a:off x="8240114" y="2651370"/>
            <a:ext cx="641129" cy="180975"/>
          </a:xfrm>
          <a:custGeom>
            <a:avLst/>
            <a:gdLst/>
            <a:ahLst/>
            <a:cxnLst/>
            <a:rect l="l" t="t" r="r" b="b"/>
            <a:pathLst>
              <a:path w="429895" h="180975">
                <a:moveTo>
                  <a:pt x="339328" y="180975"/>
                </a:moveTo>
                <a:lnTo>
                  <a:pt x="339328" y="113109"/>
                </a:lnTo>
                <a:lnTo>
                  <a:pt x="0" y="113109"/>
                </a:lnTo>
                <a:lnTo>
                  <a:pt x="0" y="67865"/>
                </a:lnTo>
                <a:lnTo>
                  <a:pt x="339328" y="67865"/>
                </a:lnTo>
                <a:lnTo>
                  <a:pt x="339328" y="0"/>
                </a:lnTo>
                <a:lnTo>
                  <a:pt x="429815" y="90487"/>
                </a:lnTo>
                <a:lnTo>
                  <a:pt x="339328" y="180975"/>
                </a:lnTo>
                <a:close/>
              </a:path>
            </a:pathLst>
          </a:custGeom>
          <a:solidFill>
            <a:srgbClr val="FF493A"/>
          </a:solidFill>
        </p:spPr>
        <p:txBody>
          <a:bodyPr wrap="square" lIns="0" tIns="0" rIns="0" bIns="0" rtlCol="0"/>
          <a:lstStyle/>
          <a:p>
            <a:endParaRPr/>
          </a:p>
        </p:txBody>
      </p:sp>
      <p:sp>
        <p:nvSpPr>
          <p:cNvPr id="9" name="object 9"/>
          <p:cNvSpPr/>
          <p:nvPr/>
        </p:nvSpPr>
        <p:spPr>
          <a:xfrm>
            <a:off x="8240113" y="3728418"/>
            <a:ext cx="641129" cy="180975"/>
          </a:xfrm>
          <a:custGeom>
            <a:avLst/>
            <a:gdLst/>
            <a:ahLst/>
            <a:cxnLst/>
            <a:rect l="l" t="t" r="r" b="b"/>
            <a:pathLst>
              <a:path w="429895" h="180975">
                <a:moveTo>
                  <a:pt x="339328" y="180975"/>
                </a:moveTo>
                <a:lnTo>
                  <a:pt x="339328" y="113109"/>
                </a:lnTo>
                <a:lnTo>
                  <a:pt x="0" y="113109"/>
                </a:lnTo>
                <a:lnTo>
                  <a:pt x="0" y="67865"/>
                </a:lnTo>
                <a:lnTo>
                  <a:pt x="339328" y="67865"/>
                </a:lnTo>
                <a:lnTo>
                  <a:pt x="339328" y="0"/>
                </a:lnTo>
                <a:lnTo>
                  <a:pt x="429815" y="90487"/>
                </a:lnTo>
                <a:lnTo>
                  <a:pt x="339328" y="180975"/>
                </a:lnTo>
                <a:close/>
              </a:path>
            </a:pathLst>
          </a:custGeom>
          <a:solidFill>
            <a:srgbClr val="FF493A"/>
          </a:solidFill>
        </p:spPr>
        <p:txBody>
          <a:bodyPr wrap="square" lIns="0" tIns="0" rIns="0" bIns="0" rtlCol="0"/>
          <a:lstStyle/>
          <a:p>
            <a:endParaRPr/>
          </a:p>
        </p:txBody>
      </p:sp>
      <p:sp>
        <p:nvSpPr>
          <p:cNvPr id="11" name="object 9">
            <a:extLst>
              <a:ext uri="{FF2B5EF4-FFF2-40B4-BE49-F238E27FC236}">
                <a16:creationId xmlns:a16="http://schemas.microsoft.com/office/drawing/2014/main" id="{CB41B70B-93CD-45E5-84E4-1478D3AFD9C3}"/>
              </a:ext>
            </a:extLst>
          </p:cNvPr>
          <p:cNvSpPr/>
          <p:nvPr/>
        </p:nvSpPr>
        <p:spPr>
          <a:xfrm>
            <a:off x="8240112" y="4807707"/>
            <a:ext cx="641129" cy="180975"/>
          </a:xfrm>
          <a:custGeom>
            <a:avLst/>
            <a:gdLst/>
            <a:ahLst/>
            <a:cxnLst/>
            <a:rect l="l" t="t" r="r" b="b"/>
            <a:pathLst>
              <a:path w="429895" h="180975">
                <a:moveTo>
                  <a:pt x="339328" y="180975"/>
                </a:moveTo>
                <a:lnTo>
                  <a:pt x="339328" y="113109"/>
                </a:lnTo>
                <a:lnTo>
                  <a:pt x="0" y="113109"/>
                </a:lnTo>
                <a:lnTo>
                  <a:pt x="0" y="67865"/>
                </a:lnTo>
                <a:lnTo>
                  <a:pt x="339328" y="67865"/>
                </a:lnTo>
                <a:lnTo>
                  <a:pt x="339328" y="0"/>
                </a:lnTo>
                <a:lnTo>
                  <a:pt x="429815" y="90487"/>
                </a:lnTo>
                <a:lnTo>
                  <a:pt x="339328" y="180975"/>
                </a:lnTo>
                <a:close/>
              </a:path>
            </a:pathLst>
          </a:custGeom>
          <a:solidFill>
            <a:srgbClr val="FF493A"/>
          </a:solidFill>
        </p:spPr>
        <p:txBody>
          <a:bodyPr wrap="square" lIns="0" tIns="0" rIns="0" bIns="0" rtlCol="0"/>
          <a:lstStyle/>
          <a:p>
            <a:endParaRPr/>
          </a:p>
        </p:txBody>
      </p:sp>
      <p:sp>
        <p:nvSpPr>
          <p:cNvPr id="12" name="TextBox 11">
            <a:extLst>
              <a:ext uri="{FF2B5EF4-FFF2-40B4-BE49-F238E27FC236}">
                <a16:creationId xmlns:a16="http://schemas.microsoft.com/office/drawing/2014/main" id="{D8960D93-9562-45C4-BF20-6E75BDB5D83E}"/>
              </a:ext>
            </a:extLst>
          </p:cNvPr>
          <p:cNvSpPr txBox="1"/>
          <p:nvPr/>
        </p:nvSpPr>
        <p:spPr>
          <a:xfrm>
            <a:off x="8991600" y="5980072"/>
            <a:ext cx="8763000" cy="4180632"/>
          </a:xfrm>
          <a:prstGeom prst="rect">
            <a:avLst/>
          </a:prstGeom>
          <a:noFill/>
        </p:spPr>
        <p:txBody>
          <a:bodyPr wrap="square" rtlCol="0">
            <a:spAutoFit/>
          </a:bodyPr>
          <a:lstStyle/>
          <a:p>
            <a:pPr marL="1019810" algn="ctr">
              <a:lnSpc>
                <a:spcPts val="5015"/>
              </a:lnSpc>
            </a:pPr>
            <a:r>
              <a:rPr lang="en-US" sz="4400" b="1" spc="114" dirty="0">
                <a:solidFill>
                  <a:srgbClr val="FF493A"/>
                </a:solidFill>
                <a:latin typeface="Gill Sans MT"/>
                <a:cs typeface="Gill Sans MT"/>
              </a:rPr>
              <a:t>911</a:t>
            </a:r>
            <a:r>
              <a:rPr lang="en-US" sz="4400" b="1" spc="-75" dirty="0">
                <a:solidFill>
                  <a:srgbClr val="FF493A"/>
                </a:solidFill>
                <a:latin typeface="Gill Sans MT"/>
                <a:cs typeface="Gill Sans MT"/>
              </a:rPr>
              <a:t> </a:t>
            </a:r>
            <a:r>
              <a:rPr lang="en-US" sz="4400" b="1" spc="-70" dirty="0">
                <a:solidFill>
                  <a:srgbClr val="FF493A"/>
                </a:solidFill>
                <a:latin typeface="Gill Sans MT"/>
                <a:cs typeface="Gill Sans MT"/>
              </a:rPr>
              <a:t>Script</a:t>
            </a:r>
            <a:endParaRPr lang="en-US" sz="4400" dirty="0">
              <a:latin typeface="Gill Sans MT"/>
              <a:cs typeface="Gill Sans MT"/>
            </a:endParaRPr>
          </a:p>
          <a:p>
            <a:r>
              <a:rPr lang="en-US" sz="3200" dirty="0">
                <a:solidFill>
                  <a:schemeClr val="bg1"/>
                </a:solidFill>
                <a:latin typeface="Gill Sans MT" panose="020B0502020104020203" pitchFamily="34" charset="0"/>
                <a:ea typeface="Fira Sans Medium" panose="020B0603050000020004" pitchFamily="34" charset="0"/>
              </a:rPr>
              <a:t>Tell 911 operator</a:t>
            </a:r>
          </a:p>
          <a:p>
            <a:pPr marL="457200" indent="-457200">
              <a:buFont typeface="Arial" panose="020B0604020202020204" pitchFamily="34" charset="0"/>
              <a:buChar char="•"/>
            </a:pPr>
            <a:r>
              <a:rPr lang="en-US" sz="3200" dirty="0">
                <a:solidFill>
                  <a:schemeClr val="bg1"/>
                </a:solidFill>
                <a:latin typeface="Gill Sans MT" panose="020B0502020104020203" pitchFamily="34" charset="0"/>
                <a:ea typeface="Fira Sans Medium" panose="020B0603050000020004" pitchFamily="34" charset="0"/>
              </a:rPr>
              <a:t>Where you are</a:t>
            </a:r>
          </a:p>
          <a:p>
            <a:pPr marL="457200" indent="-457200">
              <a:buFont typeface="Arial" panose="020B0604020202020204" pitchFamily="34" charset="0"/>
              <a:buChar char="•"/>
            </a:pPr>
            <a:r>
              <a:rPr lang="en-US" sz="3200" dirty="0">
                <a:solidFill>
                  <a:schemeClr val="bg1"/>
                </a:solidFill>
                <a:latin typeface="Gill Sans MT" panose="020B0502020104020203" pitchFamily="34" charset="0"/>
                <a:ea typeface="Fira Sans Medium" panose="020B0603050000020004" pitchFamily="34" charset="0"/>
              </a:rPr>
              <a:t>What you observed Ex. Person is turning blue, won’t wake up</a:t>
            </a:r>
          </a:p>
          <a:p>
            <a:r>
              <a:rPr lang="en-US" sz="3200" dirty="0">
                <a:solidFill>
                  <a:schemeClr val="bg1"/>
                </a:solidFill>
                <a:latin typeface="Gill Sans MT" panose="020B0502020104020203" pitchFamily="34" charset="0"/>
                <a:ea typeface="Fira Sans Medium" panose="020B0603050000020004" pitchFamily="34" charset="0"/>
              </a:rPr>
              <a:t>Tell emergency responder onsite:</a:t>
            </a:r>
          </a:p>
          <a:p>
            <a:pPr marL="457200" indent="-457200">
              <a:buFont typeface="Arial" panose="020B0604020202020204" pitchFamily="34" charset="0"/>
              <a:buChar char="•"/>
            </a:pPr>
            <a:r>
              <a:rPr lang="en-US" sz="3200" dirty="0">
                <a:solidFill>
                  <a:schemeClr val="bg1"/>
                </a:solidFill>
                <a:latin typeface="Gill Sans MT" panose="020B0502020104020203" pitchFamily="34" charset="0"/>
                <a:ea typeface="Fira Sans Medium" panose="020B0603050000020004" pitchFamily="34" charset="0"/>
              </a:rPr>
              <a:t>Drugs/substances the person used</a:t>
            </a:r>
          </a:p>
          <a:p>
            <a:pPr marL="457200" indent="-457200">
              <a:buFont typeface="Arial" panose="020B0604020202020204" pitchFamily="34" charset="0"/>
              <a:buChar char="•"/>
            </a:pPr>
            <a:r>
              <a:rPr lang="en-US" sz="3200" dirty="0">
                <a:solidFill>
                  <a:schemeClr val="bg1"/>
                </a:solidFill>
                <a:latin typeface="Gill Sans MT" panose="020B0502020104020203" pitchFamily="34" charset="0"/>
                <a:ea typeface="Fira Sans Medium" panose="020B0603050000020004" pitchFamily="34" charset="0"/>
              </a:rPr>
              <a:t>Naloxone administered </a:t>
            </a:r>
            <a:r>
              <a:rPr lang="en-US" sz="3200" dirty="0" err="1">
                <a:solidFill>
                  <a:schemeClr val="bg1"/>
                </a:solidFill>
                <a:latin typeface="Gill Sans MT" panose="020B0502020104020203" pitchFamily="34" charset="0"/>
                <a:ea typeface="Fira Sans Medium" panose="020B0603050000020004" pitchFamily="34" charset="0"/>
              </a:rPr>
              <a:t>ie</a:t>
            </a:r>
            <a:r>
              <a:rPr lang="en-US" sz="3200" dirty="0">
                <a:solidFill>
                  <a:schemeClr val="bg1"/>
                </a:solidFill>
                <a:latin typeface="Gill Sans MT" panose="020B0502020104020203" pitchFamily="34" charset="0"/>
                <a:ea typeface="Fira Sans Medium" panose="020B0603050000020004" pitchFamily="34" charset="0"/>
              </a:rPr>
              <a:t> how much and when</a:t>
            </a:r>
          </a:p>
        </p:txBody>
      </p:sp>
      <p:sp>
        <p:nvSpPr>
          <p:cNvPr id="14" name="object 9">
            <a:extLst>
              <a:ext uri="{FF2B5EF4-FFF2-40B4-BE49-F238E27FC236}">
                <a16:creationId xmlns:a16="http://schemas.microsoft.com/office/drawing/2014/main" id="{D317A1FA-CC2A-43ED-A1E2-DAF94B8C7136}"/>
              </a:ext>
            </a:extLst>
          </p:cNvPr>
          <p:cNvSpPr/>
          <p:nvPr/>
        </p:nvSpPr>
        <p:spPr>
          <a:xfrm>
            <a:off x="8240111" y="6783069"/>
            <a:ext cx="641129" cy="180975"/>
          </a:xfrm>
          <a:custGeom>
            <a:avLst/>
            <a:gdLst/>
            <a:ahLst/>
            <a:cxnLst/>
            <a:rect l="l" t="t" r="r" b="b"/>
            <a:pathLst>
              <a:path w="429895" h="180975">
                <a:moveTo>
                  <a:pt x="339328" y="180975"/>
                </a:moveTo>
                <a:lnTo>
                  <a:pt x="339328" y="113109"/>
                </a:lnTo>
                <a:lnTo>
                  <a:pt x="0" y="113109"/>
                </a:lnTo>
                <a:lnTo>
                  <a:pt x="0" y="67865"/>
                </a:lnTo>
                <a:lnTo>
                  <a:pt x="339328" y="67865"/>
                </a:lnTo>
                <a:lnTo>
                  <a:pt x="339328" y="0"/>
                </a:lnTo>
                <a:lnTo>
                  <a:pt x="429815" y="90487"/>
                </a:lnTo>
                <a:lnTo>
                  <a:pt x="339328" y="180975"/>
                </a:lnTo>
                <a:close/>
              </a:path>
            </a:pathLst>
          </a:custGeom>
          <a:solidFill>
            <a:srgbClr val="FF493A"/>
          </a:solidFill>
        </p:spPr>
        <p:txBody>
          <a:bodyPr wrap="square" lIns="0" tIns="0" rIns="0" bIns="0" rtlCol="0"/>
          <a:lstStyle/>
          <a:p>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804568" y="0"/>
            <a:ext cx="3800475" cy="542925"/>
          </a:xfrm>
          <a:custGeom>
            <a:avLst/>
            <a:gdLst/>
            <a:ahLst/>
            <a:cxnLst/>
            <a:rect l="l" t="t" r="r" b="b"/>
            <a:pathLst>
              <a:path w="3800475" h="542925">
                <a:moveTo>
                  <a:pt x="3800475" y="542925"/>
                </a:moveTo>
                <a:lnTo>
                  <a:pt x="0" y="542925"/>
                </a:lnTo>
                <a:lnTo>
                  <a:pt x="0" y="0"/>
                </a:lnTo>
                <a:lnTo>
                  <a:pt x="3800475" y="0"/>
                </a:lnTo>
                <a:lnTo>
                  <a:pt x="3800475" y="542925"/>
                </a:lnTo>
                <a:close/>
              </a:path>
            </a:pathLst>
          </a:custGeom>
          <a:solidFill>
            <a:srgbClr val="FF493A"/>
          </a:solidFill>
        </p:spPr>
        <p:txBody>
          <a:bodyPr wrap="square" lIns="0" tIns="0" rIns="0" bIns="0" rtlCol="0"/>
          <a:lstStyle/>
          <a:p>
            <a:endParaRPr/>
          </a:p>
        </p:txBody>
      </p:sp>
      <p:sp>
        <p:nvSpPr>
          <p:cNvPr id="3" name="object 3"/>
          <p:cNvSpPr/>
          <p:nvPr/>
        </p:nvSpPr>
        <p:spPr>
          <a:xfrm>
            <a:off x="5804568" y="9739758"/>
            <a:ext cx="3800475" cy="542925"/>
          </a:xfrm>
          <a:custGeom>
            <a:avLst/>
            <a:gdLst/>
            <a:ahLst/>
            <a:cxnLst/>
            <a:rect l="l" t="t" r="r" b="b"/>
            <a:pathLst>
              <a:path w="3800475" h="542925">
                <a:moveTo>
                  <a:pt x="3800475" y="542925"/>
                </a:moveTo>
                <a:lnTo>
                  <a:pt x="0" y="542925"/>
                </a:lnTo>
                <a:lnTo>
                  <a:pt x="0" y="0"/>
                </a:lnTo>
                <a:lnTo>
                  <a:pt x="3800475" y="0"/>
                </a:lnTo>
                <a:lnTo>
                  <a:pt x="3800475" y="542925"/>
                </a:lnTo>
                <a:close/>
              </a:path>
            </a:pathLst>
          </a:custGeom>
          <a:solidFill>
            <a:srgbClr val="FF493A"/>
          </a:solidFill>
        </p:spPr>
        <p:txBody>
          <a:bodyPr wrap="square" lIns="0" tIns="0" rIns="0" bIns="0" rtlCol="0"/>
          <a:lstStyle/>
          <a:p>
            <a:endParaRPr/>
          </a:p>
        </p:txBody>
      </p:sp>
      <p:sp>
        <p:nvSpPr>
          <p:cNvPr id="4" name="object 4"/>
          <p:cNvSpPr txBox="1">
            <a:spLocks noGrp="1"/>
          </p:cNvSpPr>
          <p:nvPr>
            <p:ph type="title"/>
          </p:nvPr>
        </p:nvSpPr>
        <p:spPr>
          <a:xfrm>
            <a:off x="4559444" y="734326"/>
            <a:ext cx="6036310" cy="2120900"/>
          </a:xfrm>
          <a:prstGeom prst="rect">
            <a:avLst/>
          </a:prstGeom>
        </p:spPr>
        <p:txBody>
          <a:bodyPr vert="horz" wrap="square" lIns="0" tIns="12700" rIns="0" bIns="0" rtlCol="0">
            <a:spAutoFit/>
          </a:bodyPr>
          <a:lstStyle/>
          <a:p>
            <a:pPr marL="942340" marR="5080" indent="-930275">
              <a:lnSpc>
                <a:spcPct val="107400"/>
              </a:lnSpc>
              <a:spcBef>
                <a:spcPts val="100"/>
              </a:spcBef>
            </a:pPr>
            <a:r>
              <a:rPr lang="en-US" sz="6400" spc="225" dirty="0"/>
              <a:t>3</a:t>
            </a:r>
            <a:r>
              <a:rPr sz="6400" spc="225" dirty="0"/>
              <a:t>.</a:t>
            </a:r>
            <a:r>
              <a:rPr sz="6400" spc="140" dirty="0"/>
              <a:t> </a:t>
            </a:r>
            <a:r>
              <a:rPr sz="6400" spc="-275" dirty="0"/>
              <a:t>ADMINISTER </a:t>
            </a:r>
            <a:r>
              <a:rPr sz="6400" spc="-1764" dirty="0"/>
              <a:t> </a:t>
            </a:r>
            <a:r>
              <a:rPr sz="6400" spc="-700" dirty="0"/>
              <a:t>NALOXONE</a:t>
            </a:r>
            <a:endParaRPr sz="6400" dirty="0"/>
          </a:p>
        </p:txBody>
      </p:sp>
      <p:pic>
        <p:nvPicPr>
          <p:cNvPr id="5" name="object 5"/>
          <p:cNvPicPr/>
          <p:nvPr/>
        </p:nvPicPr>
        <p:blipFill>
          <a:blip r:embed="rId2" cstate="print"/>
          <a:stretch>
            <a:fillRect/>
          </a:stretch>
        </p:blipFill>
        <p:spPr>
          <a:xfrm>
            <a:off x="1028700" y="2339801"/>
            <a:ext cx="1990725" cy="4810125"/>
          </a:xfrm>
          <a:prstGeom prst="rect">
            <a:avLst/>
          </a:prstGeom>
        </p:spPr>
      </p:pic>
      <p:pic>
        <p:nvPicPr>
          <p:cNvPr id="6" name="object 6"/>
          <p:cNvPicPr/>
          <p:nvPr/>
        </p:nvPicPr>
        <p:blipFill>
          <a:blip r:embed="rId3" cstate="print"/>
          <a:stretch>
            <a:fillRect/>
          </a:stretch>
        </p:blipFill>
        <p:spPr>
          <a:xfrm>
            <a:off x="12616762" y="2339801"/>
            <a:ext cx="5671237" cy="3714750"/>
          </a:xfrm>
          <a:prstGeom prst="rect">
            <a:avLst/>
          </a:prstGeom>
        </p:spPr>
      </p:pic>
      <p:sp>
        <p:nvSpPr>
          <p:cNvPr id="7" name="object 7"/>
          <p:cNvSpPr txBox="1"/>
          <p:nvPr/>
        </p:nvSpPr>
        <p:spPr>
          <a:xfrm>
            <a:off x="3577645" y="2840570"/>
            <a:ext cx="8644255" cy="6412230"/>
          </a:xfrm>
          <a:prstGeom prst="rect">
            <a:avLst/>
          </a:prstGeom>
        </p:spPr>
        <p:txBody>
          <a:bodyPr vert="horz" wrap="square" lIns="0" tIns="12700" rIns="0" bIns="0" rtlCol="0">
            <a:spAutoFit/>
          </a:bodyPr>
          <a:lstStyle/>
          <a:p>
            <a:pPr marR="386715" algn="ctr">
              <a:lnSpc>
                <a:spcPct val="100000"/>
              </a:lnSpc>
              <a:spcBef>
                <a:spcPts val="100"/>
              </a:spcBef>
            </a:pPr>
            <a:r>
              <a:rPr sz="3600" b="1" spc="-515" dirty="0">
                <a:solidFill>
                  <a:srgbClr val="FF493A"/>
                </a:solidFill>
                <a:latin typeface="Gill Sans MT"/>
                <a:cs typeface="Gill Sans MT"/>
              </a:rPr>
              <a:t>D</a:t>
            </a:r>
            <a:r>
              <a:rPr sz="3600" b="1" spc="-665" dirty="0">
                <a:solidFill>
                  <a:srgbClr val="FF493A"/>
                </a:solidFill>
                <a:latin typeface="Gill Sans MT"/>
                <a:cs typeface="Gill Sans MT"/>
              </a:rPr>
              <a:t>O</a:t>
            </a:r>
            <a:r>
              <a:rPr sz="3600" b="1" spc="-35" dirty="0">
                <a:solidFill>
                  <a:srgbClr val="FF493A"/>
                </a:solidFill>
                <a:latin typeface="Gill Sans MT"/>
                <a:cs typeface="Gill Sans MT"/>
              </a:rPr>
              <a:t> </a:t>
            </a:r>
            <a:r>
              <a:rPr sz="3600" b="1" spc="-465" dirty="0">
                <a:solidFill>
                  <a:srgbClr val="FF493A"/>
                </a:solidFill>
                <a:latin typeface="Gill Sans MT"/>
                <a:cs typeface="Gill Sans MT"/>
              </a:rPr>
              <a:t>N</a:t>
            </a:r>
            <a:r>
              <a:rPr sz="3600" b="1" spc="-630" dirty="0">
                <a:solidFill>
                  <a:srgbClr val="FF493A"/>
                </a:solidFill>
                <a:latin typeface="Gill Sans MT"/>
                <a:cs typeface="Gill Sans MT"/>
              </a:rPr>
              <a:t>O</a:t>
            </a:r>
            <a:r>
              <a:rPr sz="3600" b="1" spc="-365" dirty="0">
                <a:solidFill>
                  <a:srgbClr val="FF493A"/>
                </a:solidFill>
                <a:latin typeface="Gill Sans MT"/>
                <a:cs typeface="Gill Sans MT"/>
              </a:rPr>
              <a:t>T</a:t>
            </a:r>
            <a:r>
              <a:rPr sz="3600" b="1" spc="-35" dirty="0">
                <a:solidFill>
                  <a:srgbClr val="FF493A"/>
                </a:solidFill>
                <a:latin typeface="Gill Sans MT"/>
                <a:cs typeface="Gill Sans MT"/>
              </a:rPr>
              <a:t> </a:t>
            </a:r>
            <a:r>
              <a:rPr sz="3600" b="1" spc="-330" dirty="0">
                <a:solidFill>
                  <a:srgbClr val="FF493A"/>
                </a:solidFill>
                <a:latin typeface="Gill Sans MT"/>
                <a:cs typeface="Gill Sans MT"/>
              </a:rPr>
              <a:t>T</a:t>
            </a:r>
            <a:r>
              <a:rPr sz="3600" b="1" spc="-229" dirty="0">
                <a:solidFill>
                  <a:srgbClr val="FF493A"/>
                </a:solidFill>
                <a:latin typeface="Gill Sans MT"/>
                <a:cs typeface="Gill Sans MT"/>
              </a:rPr>
              <a:t>E</a:t>
            </a:r>
            <a:r>
              <a:rPr sz="3600" b="1" spc="70" dirty="0">
                <a:solidFill>
                  <a:srgbClr val="FF493A"/>
                </a:solidFill>
                <a:latin typeface="Gill Sans MT"/>
                <a:cs typeface="Gill Sans MT"/>
              </a:rPr>
              <a:t>S</a:t>
            </a:r>
            <a:r>
              <a:rPr sz="3600" b="1" spc="-365" dirty="0">
                <a:solidFill>
                  <a:srgbClr val="FF493A"/>
                </a:solidFill>
                <a:latin typeface="Gill Sans MT"/>
                <a:cs typeface="Gill Sans MT"/>
              </a:rPr>
              <a:t>T</a:t>
            </a:r>
            <a:r>
              <a:rPr sz="3600" b="1" spc="-35" dirty="0">
                <a:solidFill>
                  <a:srgbClr val="FF493A"/>
                </a:solidFill>
                <a:latin typeface="Gill Sans MT"/>
                <a:cs typeface="Gill Sans MT"/>
              </a:rPr>
              <a:t> </a:t>
            </a:r>
            <a:r>
              <a:rPr sz="3600" b="1" spc="70" dirty="0">
                <a:solidFill>
                  <a:srgbClr val="FF493A"/>
                </a:solidFill>
                <a:latin typeface="Gill Sans MT"/>
                <a:cs typeface="Gill Sans MT"/>
              </a:rPr>
              <a:t>S</a:t>
            </a:r>
            <a:r>
              <a:rPr sz="3600" b="1" spc="-5" dirty="0">
                <a:solidFill>
                  <a:srgbClr val="FF493A"/>
                </a:solidFill>
                <a:latin typeface="Gill Sans MT"/>
                <a:cs typeface="Gill Sans MT"/>
              </a:rPr>
              <a:t>P</a:t>
            </a:r>
            <a:r>
              <a:rPr sz="3600" b="1" spc="-105" dirty="0">
                <a:solidFill>
                  <a:srgbClr val="FF493A"/>
                </a:solidFill>
                <a:latin typeface="Gill Sans MT"/>
                <a:cs typeface="Gill Sans MT"/>
              </a:rPr>
              <a:t>R</a:t>
            </a:r>
            <a:r>
              <a:rPr sz="3600" b="1" spc="-355" dirty="0">
                <a:solidFill>
                  <a:srgbClr val="FF493A"/>
                </a:solidFill>
                <a:latin typeface="Gill Sans MT"/>
                <a:cs typeface="Gill Sans MT"/>
              </a:rPr>
              <a:t>A</a:t>
            </a:r>
            <a:r>
              <a:rPr sz="3600" b="1" spc="-325" dirty="0">
                <a:solidFill>
                  <a:srgbClr val="FF493A"/>
                </a:solidFill>
                <a:latin typeface="Gill Sans MT"/>
                <a:cs typeface="Gill Sans MT"/>
              </a:rPr>
              <a:t>Y</a:t>
            </a:r>
            <a:r>
              <a:rPr sz="3600" b="1" spc="-35" dirty="0">
                <a:solidFill>
                  <a:srgbClr val="FF493A"/>
                </a:solidFill>
                <a:latin typeface="Gill Sans MT"/>
                <a:cs typeface="Gill Sans MT"/>
              </a:rPr>
              <a:t> </a:t>
            </a:r>
            <a:r>
              <a:rPr sz="3600" b="1" spc="-515" dirty="0">
                <a:solidFill>
                  <a:srgbClr val="FF493A"/>
                </a:solidFill>
                <a:latin typeface="Gill Sans MT"/>
                <a:cs typeface="Gill Sans MT"/>
              </a:rPr>
              <a:t>D</a:t>
            </a:r>
            <a:r>
              <a:rPr sz="3600" b="1" spc="-229" dirty="0">
                <a:solidFill>
                  <a:srgbClr val="FF493A"/>
                </a:solidFill>
                <a:latin typeface="Gill Sans MT"/>
                <a:cs typeface="Gill Sans MT"/>
              </a:rPr>
              <a:t>E</a:t>
            </a:r>
            <a:r>
              <a:rPr sz="3600" b="1" spc="-204" dirty="0">
                <a:solidFill>
                  <a:srgbClr val="FF493A"/>
                </a:solidFill>
                <a:latin typeface="Gill Sans MT"/>
                <a:cs typeface="Gill Sans MT"/>
              </a:rPr>
              <a:t>V</a:t>
            </a:r>
            <a:r>
              <a:rPr sz="3600" b="1" spc="-114" dirty="0">
                <a:solidFill>
                  <a:srgbClr val="FF493A"/>
                </a:solidFill>
                <a:latin typeface="Gill Sans MT"/>
                <a:cs typeface="Gill Sans MT"/>
              </a:rPr>
              <a:t>I</a:t>
            </a:r>
            <a:r>
              <a:rPr sz="3600" b="1" spc="-390" dirty="0">
                <a:solidFill>
                  <a:srgbClr val="FF493A"/>
                </a:solidFill>
                <a:latin typeface="Gill Sans MT"/>
                <a:cs typeface="Gill Sans MT"/>
              </a:rPr>
              <a:t>C</a:t>
            </a:r>
            <a:r>
              <a:rPr sz="3600" b="1" spc="-229" dirty="0">
                <a:solidFill>
                  <a:srgbClr val="FF493A"/>
                </a:solidFill>
                <a:latin typeface="Gill Sans MT"/>
                <a:cs typeface="Gill Sans MT"/>
              </a:rPr>
              <a:t>E</a:t>
            </a:r>
            <a:r>
              <a:rPr sz="3600" b="1" dirty="0">
                <a:solidFill>
                  <a:srgbClr val="FF493A"/>
                </a:solidFill>
                <a:latin typeface="Gill Sans MT"/>
                <a:cs typeface="Gill Sans MT"/>
              </a:rPr>
              <a:t>!</a:t>
            </a:r>
            <a:endParaRPr sz="3600">
              <a:latin typeface="Gill Sans MT"/>
              <a:cs typeface="Gill Sans MT"/>
            </a:endParaRPr>
          </a:p>
          <a:p>
            <a:pPr marR="386715" algn="ctr">
              <a:lnSpc>
                <a:spcPct val="100000"/>
              </a:lnSpc>
              <a:spcBef>
                <a:spcPts val="2295"/>
              </a:spcBef>
            </a:pPr>
            <a:r>
              <a:rPr sz="3200" spc="215" dirty="0">
                <a:solidFill>
                  <a:srgbClr val="ECE6E1"/>
                </a:solidFill>
                <a:latin typeface="Gill Sans MT"/>
                <a:cs typeface="Gill Sans MT"/>
              </a:rPr>
              <a:t>Peel</a:t>
            </a:r>
            <a:r>
              <a:rPr sz="3200" spc="-40" dirty="0">
                <a:solidFill>
                  <a:srgbClr val="ECE6E1"/>
                </a:solidFill>
                <a:latin typeface="Gill Sans MT"/>
                <a:cs typeface="Gill Sans MT"/>
              </a:rPr>
              <a:t> </a:t>
            </a:r>
            <a:r>
              <a:rPr sz="3200" spc="254" dirty="0">
                <a:solidFill>
                  <a:srgbClr val="ECE6E1"/>
                </a:solidFill>
                <a:latin typeface="Gill Sans MT"/>
                <a:cs typeface="Gill Sans MT"/>
              </a:rPr>
              <a:t>back</a:t>
            </a:r>
            <a:r>
              <a:rPr sz="3200" spc="-40" dirty="0">
                <a:solidFill>
                  <a:srgbClr val="ECE6E1"/>
                </a:solidFill>
                <a:latin typeface="Gill Sans MT"/>
                <a:cs typeface="Gill Sans MT"/>
              </a:rPr>
              <a:t> </a:t>
            </a:r>
            <a:r>
              <a:rPr sz="3200" spc="120" dirty="0">
                <a:solidFill>
                  <a:srgbClr val="ECE6E1"/>
                </a:solidFill>
                <a:latin typeface="Gill Sans MT"/>
                <a:cs typeface="Gill Sans MT"/>
              </a:rPr>
              <a:t>the</a:t>
            </a:r>
            <a:r>
              <a:rPr sz="3200" spc="-35" dirty="0">
                <a:solidFill>
                  <a:srgbClr val="ECE6E1"/>
                </a:solidFill>
                <a:latin typeface="Gill Sans MT"/>
                <a:cs typeface="Gill Sans MT"/>
              </a:rPr>
              <a:t> </a:t>
            </a:r>
            <a:r>
              <a:rPr sz="3200" spc="295" dirty="0">
                <a:solidFill>
                  <a:srgbClr val="ECE6E1"/>
                </a:solidFill>
                <a:latin typeface="Gill Sans MT"/>
                <a:cs typeface="Gill Sans MT"/>
              </a:rPr>
              <a:t>package</a:t>
            </a:r>
            <a:r>
              <a:rPr sz="3200" spc="-40" dirty="0">
                <a:solidFill>
                  <a:srgbClr val="ECE6E1"/>
                </a:solidFill>
                <a:latin typeface="Gill Sans MT"/>
                <a:cs typeface="Gill Sans MT"/>
              </a:rPr>
              <a:t> </a:t>
            </a:r>
            <a:r>
              <a:rPr sz="3200" spc="254" dirty="0">
                <a:solidFill>
                  <a:srgbClr val="ECE6E1"/>
                </a:solidFill>
                <a:latin typeface="Gill Sans MT"/>
                <a:cs typeface="Gill Sans MT"/>
              </a:rPr>
              <a:t>and</a:t>
            </a:r>
            <a:r>
              <a:rPr sz="3200" spc="-35" dirty="0">
                <a:solidFill>
                  <a:srgbClr val="ECE6E1"/>
                </a:solidFill>
                <a:latin typeface="Gill Sans MT"/>
                <a:cs typeface="Gill Sans MT"/>
              </a:rPr>
              <a:t> </a:t>
            </a:r>
            <a:r>
              <a:rPr sz="3200" spc="135" dirty="0">
                <a:solidFill>
                  <a:srgbClr val="ECE6E1"/>
                </a:solidFill>
                <a:latin typeface="Gill Sans MT"/>
                <a:cs typeface="Gill Sans MT"/>
              </a:rPr>
              <a:t>remove</a:t>
            </a:r>
            <a:r>
              <a:rPr sz="3200" spc="-40" dirty="0">
                <a:solidFill>
                  <a:srgbClr val="ECE6E1"/>
                </a:solidFill>
                <a:latin typeface="Gill Sans MT"/>
                <a:cs typeface="Gill Sans MT"/>
              </a:rPr>
              <a:t> </a:t>
            </a:r>
            <a:r>
              <a:rPr sz="3200" spc="190" dirty="0">
                <a:solidFill>
                  <a:srgbClr val="ECE6E1"/>
                </a:solidFill>
                <a:latin typeface="Gill Sans MT"/>
                <a:cs typeface="Gill Sans MT"/>
              </a:rPr>
              <a:t>device</a:t>
            </a:r>
            <a:endParaRPr sz="3200">
              <a:latin typeface="Gill Sans MT"/>
              <a:cs typeface="Gill Sans MT"/>
            </a:endParaRPr>
          </a:p>
          <a:p>
            <a:pPr marL="123825" marR="115570" algn="ctr">
              <a:lnSpc>
                <a:spcPct val="121900"/>
              </a:lnSpc>
              <a:spcBef>
                <a:spcPts val="2270"/>
              </a:spcBef>
            </a:pPr>
            <a:r>
              <a:rPr sz="3200" spc="85" dirty="0">
                <a:solidFill>
                  <a:srgbClr val="ECE6E1"/>
                </a:solidFill>
                <a:latin typeface="Gill Sans MT"/>
                <a:cs typeface="Gill Sans MT"/>
              </a:rPr>
              <a:t>Hold</a:t>
            </a:r>
            <a:r>
              <a:rPr sz="3200" spc="-40" dirty="0">
                <a:solidFill>
                  <a:srgbClr val="ECE6E1"/>
                </a:solidFill>
                <a:latin typeface="Gill Sans MT"/>
                <a:cs typeface="Gill Sans MT"/>
              </a:rPr>
              <a:t> </a:t>
            </a:r>
            <a:r>
              <a:rPr sz="3200" spc="190" dirty="0">
                <a:solidFill>
                  <a:srgbClr val="ECE6E1"/>
                </a:solidFill>
                <a:latin typeface="Gill Sans MT"/>
                <a:cs typeface="Gill Sans MT"/>
              </a:rPr>
              <a:t>device</a:t>
            </a:r>
            <a:r>
              <a:rPr sz="3200" spc="-40" dirty="0">
                <a:solidFill>
                  <a:srgbClr val="ECE6E1"/>
                </a:solidFill>
                <a:latin typeface="Gill Sans MT"/>
                <a:cs typeface="Gill Sans MT"/>
              </a:rPr>
              <a:t> </a:t>
            </a:r>
            <a:r>
              <a:rPr sz="3200" spc="100" dirty="0">
                <a:solidFill>
                  <a:srgbClr val="ECE6E1"/>
                </a:solidFill>
                <a:latin typeface="Gill Sans MT"/>
                <a:cs typeface="Gill Sans MT"/>
              </a:rPr>
              <a:t>with</a:t>
            </a:r>
            <a:r>
              <a:rPr sz="3200" spc="-40" dirty="0">
                <a:solidFill>
                  <a:srgbClr val="ECE6E1"/>
                </a:solidFill>
                <a:latin typeface="Gill Sans MT"/>
                <a:cs typeface="Gill Sans MT"/>
              </a:rPr>
              <a:t> </a:t>
            </a:r>
            <a:r>
              <a:rPr sz="3200" spc="190" dirty="0">
                <a:solidFill>
                  <a:srgbClr val="ECE6E1"/>
                </a:solidFill>
                <a:latin typeface="Gill Sans MT"/>
                <a:cs typeface="Gill Sans MT"/>
              </a:rPr>
              <a:t>thumb</a:t>
            </a:r>
            <a:r>
              <a:rPr sz="3200" spc="-40" dirty="0">
                <a:solidFill>
                  <a:srgbClr val="ECE6E1"/>
                </a:solidFill>
                <a:latin typeface="Gill Sans MT"/>
                <a:cs typeface="Gill Sans MT"/>
              </a:rPr>
              <a:t> </a:t>
            </a:r>
            <a:r>
              <a:rPr sz="3200" spc="125" dirty="0">
                <a:solidFill>
                  <a:srgbClr val="ECE6E1"/>
                </a:solidFill>
                <a:latin typeface="Gill Sans MT"/>
                <a:cs typeface="Gill Sans MT"/>
              </a:rPr>
              <a:t>on</a:t>
            </a:r>
            <a:r>
              <a:rPr sz="3200" spc="-40" dirty="0">
                <a:solidFill>
                  <a:srgbClr val="ECE6E1"/>
                </a:solidFill>
                <a:latin typeface="Gill Sans MT"/>
                <a:cs typeface="Gill Sans MT"/>
              </a:rPr>
              <a:t> </a:t>
            </a:r>
            <a:r>
              <a:rPr sz="3200" spc="125" dirty="0">
                <a:solidFill>
                  <a:srgbClr val="ECE6E1"/>
                </a:solidFill>
                <a:latin typeface="Gill Sans MT"/>
                <a:cs typeface="Gill Sans MT"/>
              </a:rPr>
              <a:t>bottom</a:t>
            </a:r>
            <a:r>
              <a:rPr sz="3200" spc="-35" dirty="0">
                <a:solidFill>
                  <a:srgbClr val="ECE6E1"/>
                </a:solidFill>
                <a:latin typeface="Gill Sans MT"/>
                <a:cs typeface="Gill Sans MT"/>
              </a:rPr>
              <a:t> </a:t>
            </a:r>
            <a:r>
              <a:rPr sz="3200" spc="200" dirty="0">
                <a:solidFill>
                  <a:srgbClr val="ECE6E1"/>
                </a:solidFill>
                <a:latin typeface="Gill Sans MT"/>
                <a:cs typeface="Gill Sans MT"/>
              </a:rPr>
              <a:t>of</a:t>
            </a:r>
            <a:r>
              <a:rPr sz="3200" spc="-40" dirty="0">
                <a:solidFill>
                  <a:srgbClr val="ECE6E1"/>
                </a:solidFill>
                <a:latin typeface="Gill Sans MT"/>
                <a:cs typeface="Gill Sans MT"/>
              </a:rPr>
              <a:t> </a:t>
            </a:r>
            <a:r>
              <a:rPr sz="3200" spc="140" dirty="0">
                <a:solidFill>
                  <a:srgbClr val="ECE6E1"/>
                </a:solidFill>
                <a:latin typeface="Gill Sans MT"/>
                <a:cs typeface="Gill Sans MT"/>
              </a:rPr>
              <a:t>plunger, </a:t>
            </a:r>
            <a:r>
              <a:rPr sz="3200" spc="-875" dirty="0">
                <a:solidFill>
                  <a:srgbClr val="ECE6E1"/>
                </a:solidFill>
                <a:latin typeface="Gill Sans MT"/>
                <a:cs typeface="Gill Sans MT"/>
              </a:rPr>
              <a:t> </a:t>
            </a:r>
            <a:r>
              <a:rPr sz="3200" spc="254" dirty="0">
                <a:solidFill>
                  <a:srgbClr val="ECE6E1"/>
                </a:solidFill>
                <a:latin typeface="Gill Sans MT"/>
                <a:cs typeface="Gill Sans MT"/>
              </a:rPr>
              <a:t>and</a:t>
            </a:r>
            <a:r>
              <a:rPr sz="3200" spc="-40" dirty="0">
                <a:solidFill>
                  <a:srgbClr val="ECE6E1"/>
                </a:solidFill>
                <a:latin typeface="Gill Sans MT"/>
                <a:cs typeface="Gill Sans MT"/>
              </a:rPr>
              <a:t> </a:t>
            </a:r>
            <a:r>
              <a:rPr sz="3200" spc="145" dirty="0">
                <a:solidFill>
                  <a:srgbClr val="ECE6E1"/>
                </a:solidFill>
                <a:latin typeface="Gill Sans MT"/>
                <a:cs typeface="Gill Sans MT"/>
              </a:rPr>
              <a:t>one</a:t>
            </a:r>
            <a:r>
              <a:rPr sz="3200" spc="-35" dirty="0">
                <a:solidFill>
                  <a:srgbClr val="ECE6E1"/>
                </a:solidFill>
                <a:latin typeface="Gill Sans MT"/>
                <a:cs typeface="Gill Sans MT"/>
              </a:rPr>
              <a:t> </a:t>
            </a:r>
            <a:r>
              <a:rPr sz="3200" spc="180" dirty="0">
                <a:solidFill>
                  <a:srgbClr val="ECE6E1"/>
                </a:solidFill>
                <a:latin typeface="Gill Sans MT"/>
                <a:cs typeface="Gill Sans MT"/>
              </a:rPr>
              <a:t>finger</a:t>
            </a:r>
            <a:r>
              <a:rPr sz="3200" spc="-35" dirty="0">
                <a:solidFill>
                  <a:srgbClr val="ECE6E1"/>
                </a:solidFill>
                <a:latin typeface="Gill Sans MT"/>
                <a:cs typeface="Gill Sans MT"/>
              </a:rPr>
              <a:t> </a:t>
            </a:r>
            <a:r>
              <a:rPr sz="3200" spc="125" dirty="0">
                <a:solidFill>
                  <a:srgbClr val="ECE6E1"/>
                </a:solidFill>
                <a:latin typeface="Gill Sans MT"/>
                <a:cs typeface="Gill Sans MT"/>
              </a:rPr>
              <a:t>on</a:t>
            </a:r>
            <a:r>
              <a:rPr sz="3200" spc="-35" dirty="0">
                <a:solidFill>
                  <a:srgbClr val="ECE6E1"/>
                </a:solidFill>
                <a:latin typeface="Gill Sans MT"/>
                <a:cs typeface="Gill Sans MT"/>
              </a:rPr>
              <a:t> </a:t>
            </a:r>
            <a:r>
              <a:rPr sz="3200" spc="120" dirty="0">
                <a:solidFill>
                  <a:srgbClr val="ECE6E1"/>
                </a:solidFill>
                <a:latin typeface="Gill Sans MT"/>
                <a:cs typeface="Gill Sans MT"/>
              </a:rPr>
              <a:t>both</a:t>
            </a:r>
            <a:r>
              <a:rPr sz="3200" spc="-35" dirty="0">
                <a:solidFill>
                  <a:srgbClr val="ECE6E1"/>
                </a:solidFill>
                <a:latin typeface="Gill Sans MT"/>
                <a:cs typeface="Gill Sans MT"/>
              </a:rPr>
              <a:t> </a:t>
            </a:r>
            <a:r>
              <a:rPr sz="3200" spc="270" dirty="0">
                <a:solidFill>
                  <a:srgbClr val="ECE6E1"/>
                </a:solidFill>
                <a:latin typeface="Gill Sans MT"/>
                <a:cs typeface="Gill Sans MT"/>
              </a:rPr>
              <a:t>sides</a:t>
            </a:r>
            <a:r>
              <a:rPr sz="3200" spc="-35" dirty="0">
                <a:solidFill>
                  <a:srgbClr val="ECE6E1"/>
                </a:solidFill>
                <a:latin typeface="Gill Sans MT"/>
                <a:cs typeface="Gill Sans MT"/>
              </a:rPr>
              <a:t> </a:t>
            </a:r>
            <a:r>
              <a:rPr sz="3200" spc="200" dirty="0">
                <a:solidFill>
                  <a:srgbClr val="ECE6E1"/>
                </a:solidFill>
                <a:latin typeface="Gill Sans MT"/>
                <a:cs typeface="Gill Sans MT"/>
              </a:rPr>
              <a:t>of</a:t>
            </a:r>
            <a:r>
              <a:rPr sz="3200" spc="-35" dirty="0">
                <a:solidFill>
                  <a:srgbClr val="ECE6E1"/>
                </a:solidFill>
                <a:latin typeface="Gill Sans MT"/>
                <a:cs typeface="Gill Sans MT"/>
              </a:rPr>
              <a:t> </a:t>
            </a:r>
            <a:r>
              <a:rPr sz="3200" spc="185" dirty="0">
                <a:solidFill>
                  <a:srgbClr val="ECE6E1"/>
                </a:solidFill>
                <a:latin typeface="Gill Sans MT"/>
                <a:cs typeface="Gill Sans MT"/>
              </a:rPr>
              <a:t>nozzle</a:t>
            </a:r>
            <a:endParaRPr sz="3200">
              <a:latin typeface="Gill Sans MT"/>
              <a:cs typeface="Gill Sans MT"/>
            </a:endParaRPr>
          </a:p>
          <a:p>
            <a:pPr marL="356235" marR="348615" algn="ctr">
              <a:lnSpc>
                <a:spcPct val="121900"/>
              </a:lnSpc>
              <a:spcBef>
                <a:spcPts val="2255"/>
              </a:spcBef>
            </a:pPr>
            <a:r>
              <a:rPr sz="3200" spc="275" dirty="0">
                <a:solidFill>
                  <a:srgbClr val="ECE6E1"/>
                </a:solidFill>
                <a:latin typeface="Gill Sans MT"/>
                <a:cs typeface="Gill Sans MT"/>
              </a:rPr>
              <a:t>Place</a:t>
            </a:r>
            <a:r>
              <a:rPr sz="3200" spc="-35" dirty="0">
                <a:solidFill>
                  <a:srgbClr val="ECE6E1"/>
                </a:solidFill>
                <a:latin typeface="Gill Sans MT"/>
                <a:cs typeface="Gill Sans MT"/>
              </a:rPr>
              <a:t> </a:t>
            </a:r>
            <a:r>
              <a:rPr sz="3200" spc="254" dirty="0">
                <a:solidFill>
                  <a:srgbClr val="ECE6E1"/>
                </a:solidFill>
                <a:latin typeface="Gill Sans MT"/>
                <a:cs typeface="Gill Sans MT"/>
              </a:rPr>
              <a:t>and</a:t>
            </a:r>
            <a:r>
              <a:rPr sz="3200" spc="-35" dirty="0">
                <a:solidFill>
                  <a:srgbClr val="ECE6E1"/>
                </a:solidFill>
                <a:latin typeface="Gill Sans MT"/>
                <a:cs typeface="Gill Sans MT"/>
              </a:rPr>
              <a:t> </a:t>
            </a:r>
            <a:r>
              <a:rPr sz="3200" spc="140" dirty="0">
                <a:solidFill>
                  <a:srgbClr val="ECE6E1"/>
                </a:solidFill>
                <a:latin typeface="Gill Sans MT"/>
                <a:cs typeface="Gill Sans MT"/>
              </a:rPr>
              <a:t>hold</a:t>
            </a:r>
            <a:r>
              <a:rPr sz="3200" spc="-35" dirty="0">
                <a:solidFill>
                  <a:srgbClr val="ECE6E1"/>
                </a:solidFill>
                <a:latin typeface="Gill Sans MT"/>
                <a:cs typeface="Gill Sans MT"/>
              </a:rPr>
              <a:t> </a:t>
            </a:r>
            <a:r>
              <a:rPr sz="3200" spc="100" dirty="0">
                <a:solidFill>
                  <a:srgbClr val="ECE6E1"/>
                </a:solidFill>
                <a:latin typeface="Gill Sans MT"/>
                <a:cs typeface="Gill Sans MT"/>
              </a:rPr>
              <a:t>tip</a:t>
            </a:r>
            <a:r>
              <a:rPr sz="3200" spc="-35" dirty="0">
                <a:solidFill>
                  <a:srgbClr val="ECE6E1"/>
                </a:solidFill>
                <a:latin typeface="Gill Sans MT"/>
                <a:cs typeface="Gill Sans MT"/>
              </a:rPr>
              <a:t> </a:t>
            </a:r>
            <a:r>
              <a:rPr sz="3200" spc="200" dirty="0">
                <a:solidFill>
                  <a:srgbClr val="ECE6E1"/>
                </a:solidFill>
                <a:latin typeface="Gill Sans MT"/>
                <a:cs typeface="Gill Sans MT"/>
              </a:rPr>
              <a:t>of</a:t>
            </a:r>
            <a:r>
              <a:rPr sz="3200" spc="-35" dirty="0">
                <a:solidFill>
                  <a:srgbClr val="ECE6E1"/>
                </a:solidFill>
                <a:latin typeface="Gill Sans MT"/>
                <a:cs typeface="Gill Sans MT"/>
              </a:rPr>
              <a:t> </a:t>
            </a:r>
            <a:r>
              <a:rPr sz="3200" spc="185" dirty="0">
                <a:solidFill>
                  <a:srgbClr val="ECE6E1"/>
                </a:solidFill>
                <a:latin typeface="Gill Sans MT"/>
                <a:cs typeface="Gill Sans MT"/>
              </a:rPr>
              <a:t>nozzle</a:t>
            </a:r>
            <a:r>
              <a:rPr sz="3200" spc="-35" dirty="0">
                <a:solidFill>
                  <a:srgbClr val="ECE6E1"/>
                </a:solidFill>
                <a:latin typeface="Gill Sans MT"/>
                <a:cs typeface="Gill Sans MT"/>
              </a:rPr>
              <a:t> </a:t>
            </a:r>
            <a:r>
              <a:rPr sz="3200" spc="135" dirty="0">
                <a:solidFill>
                  <a:srgbClr val="ECE6E1"/>
                </a:solidFill>
                <a:latin typeface="Gill Sans MT"/>
                <a:cs typeface="Gill Sans MT"/>
              </a:rPr>
              <a:t>in</a:t>
            </a:r>
            <a:r>
              <a:rPr sz="3200" spc="-30" dirty="0">
                <a:solidFill>
                  <a:srgbClr val="ECE6E1"/>
                </a:solidFill>
                <a:latin typeface="Gill Sans MT"/>
                <a:cs typeface="Gill Sans MT"/>
              </a:rPr>
              <a:t> </a:t>
            </a:r>
            <a:r>
              <a:rPr sz="3200" spc="80" dirty="0">
                <a:solidFill>
                  <a:srgbClr val="ECE6E1"/>
                </a:solidFill>
                <a:latin typeface="Gill Sans MT"/>
                <a:cs typeface="Gill Sans MT"/>
              </a:rPr>
              <a:t>either</a:t>
            </a:r>
            <a:r>
              <a:rPr sz="3200" spc="-35" dirty="0">
                <a:solidFill>
                  <a:srgbClr val="ECE6E1"/>
                </a:solidFill>
                <a:latin typeface="Gill Sans MT"/>
                <a:cs typeface="Gill Sans MT"/>
              </a:rPr>
              <a:t> </a:t>
            </a:r>
            <a:r>
              <a:rPr sz="3200" spc="105" dirty="0">
                <a:solidFill>
                  <a:srgbClr val="ECE6E1"/>
                </a:solidFill>
                <a:latin typeface="Gill Sans MT"/>
                <a:cs typeface="Gill Sans MT"/>
              </a:rPr>
              <a:t>nostril </a:t>
            </a:r>
            <a:r>
              <a:rPr sz="3200" spc="-875" dirty="0">
                <a:solidFill>
                  <a:srgbClr val="ECE6E1"/>
                </a:solidFill>
                <a:latin typeface="Gill Sans MT"/>
                <a:cs typeface="Gill Sans MT"/>
              </a:rPr>
              <a:t> </a:t>
            </a:r>
            <a:r>
              <a:rPr sz="3200" spc="114" dirty="0">
                <a:solidFill>
                  <a:srgbClr val="ECE6E1"/>
                </a:solidFill>
                <a:latin typeface="Gill Sans MT"/>
                <a:cs typeface="Gill Sans MT"/>
              </a:rPr>
              <a:t>until</a:t>
            </a:r>
            <a:r>
              <a:rPr sz="3200" spc="-45" dirty="0">
                <a:solidFill>
                  <a:srgbClr val="ECE6E1"/>
                </a:solidFill>
                <a:latin typeface="Gill Sans MT"/>
                <a:cs typeface="Gill Sans MT"/>
              </a:rPr>
              <a:t> </a:t>
            </a:r>
            <a:r>
              <a:rPr sz="3200" spc="220" dirty="0">
                <a:solidFill>
                  <a:srgbClr val="ECE6E1"/>
                </a:solidFill>
                <a:latin typeface="Gill Sans MT"/>
                <a:cs typeface="Gill Sans MT"/>
              </a:rPr>
              <a:t>fingers</a:t>
            </a:r>
            <a:r>
              <a:rPr sz="3200" spc="-40" dirty="0">
                <a:solidFill>
                  <a:srgbClr val="ECE6E1"/>
                </a:solidFill>
                <a:latin typeface="Gill Sans MT"/>
                <a:cs typeface="Gill Sans MT"/>
              </a:rPr>
              <a:t> </a:t>
            </a:r>
            <a:r>
              <a:rPr sz="3200" spc="150" dirty="0">
                <a:solidFill>
                  <a:srgbClr val="ECE6E1"/>
                </a:solidFill>
                <a:latin typeface="Gill Sans MT"/>
                <a:cs typeface="Gill Sans MT"/>
              </a:rPr>
              <a:t>touch</a:t>
            </a:r>
            <a:r>
              <a:rPr sz="3200" spc="-40" dirty="0">
                <a:solidFill>
                  <a:srgbClr val="ECE6E1"/>
                </a:solidFill>
                <a:latin typeface="Gill Sans MT"/>
                <a:cs typeface="Gill Sans MT"/>
              </a:rPr>
              <a:t> </a:t>
            </a:r>
            <a:r>
              <a:rPr sz="3200" spc="125" dirty="0">
                <a:solidFill>
                  <a:srgbClr val="ECE6E1"/>
                </a:solidFill>
                <a:latin typeface="Gill Sans MT"/>
                <a:cs typeface="Gill Sans MT"/>
              </a:rPr>
              <a:t>bottom</a:t>
            </a:r>
            <a:r>
              <a:rPr sz="3200" spc="-45" dirty="0">
                <a:solidFill>
                  <a:srgbClr val="ECE6E1"/>
                </a:solidFill>
                <a:latin typeface="Gill Sans MT"/>
                <a:cs typeface="Gill Sans MT"/>
              </a:rPr>
              <a:t> </a:t>
            </a:r>
            <a:r>
              <a:rPr sz="3200" spc="200" dirty="0">
                <a:solidFill>
                  <a:srgbClr val="ECE6E1"/>
                </a:solidFill>
                <a:latin typeface="Gill Sans MT"/>
                <a:cs typeface="Gill Sans MT"/>
              </a:rPr>
              <a:t>of</a:t>
            </a:r>
            <a:r>
              <a:rPr sz="3200" spc="-40" dirty="0">
                <a:solidFill>
                  <a:srgbClr val="ECE6E1"/>
                </a:solidFill>
                <a:latin typeface="Gill Sans MT"/>
                <a:cs typeface="Gill Sans MT"/>
              </a:rPr>
              <a:t> </a:t>
            </a:r>
            <a:r>
              <a:rPr sz="3200" spc="175" dirty="0">
                <a:solidFill>
                  <a:srgbClr val="ECE6E1"/>
                </a:solidFill>
                <a:latin typeface="Gill Sans MT"/>
                <a:cs typeface="Gill Sans MT"/>
              </a:rPr>
              <a:t>person's</a:t>
            </a:r>
            <a:r>
              <a:rPr sz="3200" spc="-40" dirty="0">
                <a:solidFill>
                  <a:srgbClr val="ECE6E1"/>
                </a:solidFill>
                <a:latin typeface="Gill Sans MT"/>
                <a:cs typeface="Gill Sans MT"/>
              </a:rPr>
              <a:t> </a:t>
            </a:r>
            <a:r>
              <a:rPr sz="3200" spc="220" dirty="0">
                <a:solidFill>
                  <a:srgbClr val="ECE6E1"/>
                </a:solidFill>
                <a:latin typeface="Gill Sans MT"/>
                <a:cs typeface="Gill Sans MT"/>
              </a:rPr>
              <a:t>nose</a:t>
            </a:r>
            <a:endParaRPr sz="3200">
              <a:latin typeface="Gill Sans MT"/>
              <a:cs typeface="Gill Sans MT"/>
            </a:endParaRPr>
          </a:p>
          <a:p>
            <a:pPr algn="ctr">
              <a:lnSpc>
                <a:spcPct val="100000"/>
              </a:lnSpc>
              <a:spcBef>
                <a:spcPts val="2285"/>
              </a:spcBef>
            </a:pPr>
            <a:r>
              <a:rPr sz="3200" spc="260" dirty="0">
                <a:solidFill>
                  <a:srgbClr val="ECE6E1"/>
                </a:solidFill>
                <a:latin typeface="Gill Sans MT"/>
                <a:cs typeface="Gill Sans MT"/>
              </a:rPr>
              <a:t>Press</a:t>
            </a:r>
            <a:r>
              <a:rPr sz="3200" spc="-35" dirty="0">
                <a:solidFill>
                  <a:srgbClr val="ECE6E1"/>
                </a:solidFill>
                <a:latin typeface="Gill Sans MT"/>
                <a:cs typeface="Gill Sans MT"/>
              </a:rPr>
              <a:t> </a:t>
            </a:r>
            <a:r>
              <a:rPr sz="3200" spc="120" dirty="0">
                <a:solidFill>
                  <a:srgbClr val="ECE6E1"/>
                </a:solidFill>
                <a:latin typeface="Gill Sans MT"/>
                <a:cs typeface="Gill Sans MT"/>
              </a:rPr>
              <a:t>the</a:t>
            </a:r>
            <a:r>
              <a:rPr sz="3200" spc="-35" dirty="0">
                <a:solidFill>
                  <a:srgbClr val="ECE6E1"/>
                </a:solidFill>
                <a:latin typeface="Gill Sans MT"/>
                <a:cs typeface="Gill Sans MT"/>
              </a:rPr>
              <a:t> </a:t>
            </a:r>
            <a:r>
              <a:rPr sz="3200" spc="165" dirty="0">
                <a:solidFill>
                  <a:srgbClr val="ECE6E1"/>
                </a:solidFill>
                <a:latin typeface="Gill Sans MT"/>
                <a:cs typeface="Gill Sans MT"/>
              </a:rPr>
              <a:t>plunger</a:t>
            </a:r>
            <a:r>
              <a:rPr sz="3200" spc="-35" dirty="0">
                <a:solidFill>
                  <a:srgbClr val="ECE6E1"/>
                </a:solidFill>
                <a:latin typeface="Gill Sans MT"/>
                <a:cs typeface="Gill Sans MT"/>
              </a:rPr>
              <a:t> </a:t>
            </a:r>
            <a:r>
              <a:rPr sz="3200" spc="145" dirty="0">
                <a:solidFill>
                  <a:srgbClr val="ECE6E1"/>
                </a:solidFill>
                <a:latin typeface="Gill Sans MT"/>
                <a:cs typeface="Gill Sans MT"/>
              </a:rPr>
              <a:t>firmly</a:t>
            </a:r>
            <a:r>
              <a:rPr sz="3200" spc="-35" dirty="0">
                <a:solidFill>
                  <a:srgbClr val="ECE6E1"/>
                </a:solidFill>
                <a:latin typeface="Gill Sans MT"/>
                <a:cs typeface="Gill Sans MT"/>
              </a:rPr>
              <a:t> </a:t>
            </a:r>
            <a:r>
              <a:rPr sz="3200" spc="30" dirty="0">
                <a:solidFill>
                  <a:srgbClr val="ECE6E1"/>
                </a:solidFill>
                <a:latin typeface="Gill Sans MT"/>
                <a:cs typeface="Gill Sans MT"/>
              </a:rPr>
              <a:t>to</a:t>
            </a:r>
            <a:r>
              <a:rPr sz="3200" spc="-35" dirty="0">
                <a:solidFill>
                  <a:srgbClr val="ECE6E1"/>
                </a:solidFill>
                <a:latin typeface="Gill Sans MT"/>
                <a:cs typeface="Gill Sans MT"/>
              </a:rPr>
              <a:t> </a:t>
            </a:r>
            <a:r>
              <a:rPr sz="3200" spc="190" dirty="0">
                <a:solidFill>
                  <a:srgbClr val="ECE6E1"/>
                </a:solidFill>
                <a:latin typeface="Gill Sans MT"/>
                <a:cs typeface="Gill Sans MT"/>
              </a:rPr>
              <a:t>release</a:t>
            </a:r>
            <a:r>
              <a:rPr sz="3200" spc="-30" dirty="0">
                <a:solidFill>
                  <a:srgbClr val="ECE6E1"/>
                </a:solidFill>
                <a:latin typeface="Gill Sans MT"/>
                <a:cs typeface="Gill Sans MT"/>
              </a:rPr>
              <a:t> </a:t>
            </a:r>
            <a:r>
              <a:rPr sz="3200" spc="120" dirty="0">
                <a:solidFill>
                  <a:srgbClr val="ECE6E1"/>
                </a:solidFill>
                <a:latin typeface="Gill Sans MT"/>
                <a:cs typeface="Gill Sans MT"/>
              </a:rPr>
              <a:t>the</a:t>
            </a:r>
            <a:r>
              <a:rPr sz="3200" spc="-35" dirty="0">
                <a:solidFill>
                  <a:srgbClr val="ECE6E1"/>
                </a:solidFill>
                <a:latin typeface="Gill Sans MT"/>
                <a:cs typeface="Gill Sans MT"/>
              </a:rPr>
              <a:t> </a:t>
            </a:r>
            <a:r>
              <a:rPr sz="3200" spc="225" dirty="0">
                <a:solidFill>
                  <a:srgbClr val="ECE6E1"/>
                </a:solidFill>
                <a:latin typeface="Gill Sans MT"/>
                <a:cs typeface="Gill Sans MT"/>
              </a:rPr>
              <a:t>dose</a:t>
            </a:r>
            <a:endParaRPr sz="3200">
              <a:latin typeface="Gill Sans MT"/>
              <a:cs typeface="Gill Sans MT"/>
            </a:endParaRPr>
          </a:p>
          <a:p>
            <a:pPr marL="12700" marR="5080" algn="ctr">
              <a:lnSpc>
                <a:spcPct val="121900"/>
              </a:lnSpc>
              <a:spcBef>
                <a:spcPts val="1095"/>
              </a:spcBef>
            </a:pPr>
            <a:r>
              <a:rPr sz="3200" spc="70" dirty="0">
                <a:solidFill>
                  <a:srgbClr val="ECE6E1"/>
                </a:solidFill>
                <a:latin typeface="Gill Sans MT"/>
                <a:cs typeface="Gill Sans MT"/>
              </a:rPr>
              <a:t>Give</a:t>
            </a:r>
            <a:r>
              <a:rPr sz="3200" spc="-40" dirty="0">
                <a:solidFill>
                  <a:srgbClr val="ECE6E1"/>
                </a:solidFill>
                <a:latin typeface="Gill Sans MT"/>
                <a:cs typeface="Gill Sans MT"/>
              </a:rPr>
              <a:t> </a:t>
            </a:r>
            <a:r>
              <a:rPr sz="3200" spc="125" dirty="0">
                <a:solidFill>
                  <a:srgbClr val="ECE6E1"/>
                </a:solidFill>
                <a:latin typeface="Gill Sans MT"/>
                <a:cs typeface="Gill Sans MT"/>
              </a:rPr>
              <a:t>another</a:t>
            </a:r>
            <a:r>
              <a:rPr sz="3200" spc="-35" dirty="0">
                <a:solidFill>
                  <a:srgbClr val="ECE6E1"/>
                </a:solidFill>
                <a:latin typeface="Gill Sans MT"/>
                <a:cs typeface="Gill Sans MT"/>
              </a:rPr>
              <a:t> </a:t>
            </a:r>
            <a:r>
              <a:rPr sz="3200" spc="225" dirty="0">
                <a:solidFill>
                  <a:srgbClr val="ECE6E1"/>
                </a:solidFill>
                <a:latin typeface="Gill Sans MT"/>
                <a:cs typeface="Gill Sans MT"/>
              </a:rPr>
              <a:t>dose</a:t>
            </a:r>
            <a:r>
              <a:rPr sz="3200" spc="-40" dirty="0">
                <a:solidFill>
                  <a:srgbClr val="ECE6E1"/>
                </a:solidFill>
                <a:latin typeface="Gill Sans MT"/>
                <a:cs typeface="Gill Sans MT"/>
              </a:rPr>
              <a:t> </a:t>
            </a:r>
            <a:r>
              <a:rPr sz="3200" spc="150" dirty="0">
                <a:solidFill>
                  <a:srgbClr val="ECE6E1"/>
                </a:solidFill>
                <a:latin typeface="Gill Sans MT"/>
                <a:cs typeface="Gill Sans MT"/>
              </a:rPr>
              <a:t>after</a:t>
            </a:r>
            <a:r>
              <a:rPr sz="3200" spc="-35" dirty="0">
                <a:solidFill>
                  <a:srgbClr val="ECE6E1"/>
                </a:solidFill>
                <a:latin typeface="Gill Sans MT"/>
                <a:cs typeface="Gill Sans MT"/>
              </a:rPr>
              <a:t> </a:t>
            </a:r>
            <a:r>
              <a:rPr sz="3200" spc="195" dirty="0">
                <a:solidFill>
                  <a:srgbClr val="ECE6E1"/>
                </a:solidFill>
                <a:latin typeface="Gill Sans MT"/>
                <a:cs typeface="Gill Sans MT"/>
              </a:rPr>
              <a:t>3</a:t>
            </a:r>
            <a:r>
              <a:rPr sz="3200" spc="-35" dirty="0">
                <a:solidFill>
                  <a:srgbClr val="ECE6E1"/>
                </a:solidFill>
                <a:latin typeface="Gill Sans MT"/>
                <a:cs typeface="Gill Sans MT"/>
              </a:rPr>
              <a:t> </a:t>
            </a:r>
            <a:r>
              <a:rPr sz="3200" spc="210" dirty="0">
                <a:solidFill>
                  <a:srgbClr val="ECE6E1"/>
                </a:solidFill>
                <a:latin typeface="Gill Sans MT"/>
                <a:cs typeface="Gill Sans MT"/>
              </a:rPr>
              <a:t>minutes</a:t>
            </a:r>
            <a:r>
              <a:rPr sz="3200" spc="-40" dirty="0">
                <a:solidFill>
                  <a:srgbClr val="ECE6E1"/>
                </a:solidFill>
                <a:latin typeface="Gill Sans MT"/>
                <a:cs typeface="Gill Sans MT"/>
              </a:rPr>
              <a:t> </a:t>
            </a:r>
            <a:r>
              <a:rPr sz="3200" spc="204" dirty="0">
                <a:solidFill>
                  <a:srgbClr val="ECE6E1"/>
                </a:solidFill>
                <a:latin typeface="Gill Sans MT"/>
                <a:cs typeface="Gill Sans MT"/>
              </a:rPr>
              <a:t>if</a:t>
            </a:r>
            <a:r>
              <a:rPr sz="3200" spc="-35" dirty="0">
                <a:solidFill>
                  <a:srgbClr val="ECE6E1"/>
                </a:solidFill>
                <a:latin typeface="Gill Sans MT"/>
                <a:cs typeface="Gill Sans MT"/>
              </a:rPr>
              <a:t> </a:t>
            </a:r>
            <a:r>
              <a:rPr sz="3200" spc="80" dirty="0">
                <a:solidFill>
                  <a:srgbClr val="ECE6E1"/>
                </a:solidFill>
                <a:latin typeface="Gill Sans MT"/>
                <a:cs typeface="Gill Sans MT"/>
              </a:rPr>
              <a:t>there</a:t>
            </a:r>
            <a:r>
              <a:rPr sz="3200" spc="-40" dirty="0">
                <a:solidFill>
                  <a:srgbClr val="ECE6E1"/>
                </a:solidFill>
                <a:latin typeface="Gill Sans MT"/>
                <a:cs typeface="Gill Sans MT"/>
              </a:rPr>
              <a:t> </a:t>
            </a:r>
            <a:r>
              <a:rPr sz="3200" spc="260" dirty="0">
                <a:solidFill>
                  <a:srgbClr val="ECE6E1"/>
                </a:solidFill>
                <a:latin typeface="Gill Sans MT"/>
                <a:cs typeface="Gill Sans MT"/>
              </a:rPr>
              <a:t>is</a:t>
            </a:r>
            <a:r>
              <a:rPr sz="3200" spc="-35" dirty="0">
                <a:solidFill>
                  <a:srgbClr val="ECE6E1"/>
                </a:solidFill>
                <a:latin typeface="Gill Sans MT"/>
                <a:cs typeface="Gill Sans MT"/>
              </a:rPr>
              <a:t> </a:t>
            </a:r>
            <a:r>
              <a:rPr sz="3200" spc="125" dirty="0">
                <a:solidFill>
                  <a:srgbClr val="ECE6E1"/>
                </a:solidFill>
                <a:latin typeface="Gill Sans MT"/>
                <a:cs typeface="Gill Sans MT"/>
              </a:rPr>
              <a:t>no </a:t>
            </a:r>
            <a:r>
              <a:rPr sz="3200" spc="-875" dirty="0">
                <a:solidFill>
                  <a:srgbClr val="ECE6E1"/>
                </a:solidFill>
                <a:latin typeface="Gill Sans MT"/>
                <a:cs typeface="Gill Sans MT"/>
              </a:rPr>
              <a:t> </a:t>
            </a:r>
            <a:r>
              <a:rPr sz="3200" spc="290" dirty="0">
                <a:solidFill>
                  <a:srgbClr val="ECE6E1"/>
                </a:solidFill>
                <a:latin typeface="Gill Sans MT"/>
                <a:cs typeface="Gill Sans MT"/>
              </a:rPr>
              <a:t>sign</a:t>
            </a:r>
            <a:r>
              <a:rPr sz="3200" spc="-40" dirty="0">
                <a:solidFill>
                  <a:srgbClr val="ECE6E1"/>
                </a:solidFill>
                <a:latin typeface="Gill Sans MT"/>
                <a:cs typeface="Gill Sans MT"/>
              </a:rPr>
              <a:t> </a:t>
            </a:r>
            <a:r>
              <a:rPr sz="3200" spc="200" dirty="0">
                <a:solidFill>
                  <a:srgbClr val="ECE6E1"/>
                </a:solidFill>
                <a:latin typeface="Gill Sans MT"/>
                <a:cs typeface="Gill Sans MT"/>
              </a:rPr>
              <a:t>of</a:t>
            </a:r>
            <a:r>
              <a:rPr sz="3200" spc="-35" dirty="0">
                <a:solidFill>
                  <a:srgbClr val="ECE6E1"/>
                </a:solidFill>
                <a:latin typeface="Gill Sans MT"/>
                <a:cs typeface="Gill Sans MT"/>
              </a:rPr>
              <a:t> </a:t>
            </a:r>
            <a:r>
              <a:rPr sz="3200" spc="180" dirty="0">
                <a:solidFill>
                  <a:srgbClr val="ECE6E1"/>
                </a:solidFill>
                <a:latin typeface="Gill Sans MT"/>
                <a:cs typeface="Gill Sans MT"/>
              </a:rPr>
              <a:t>them</a:t>
            </a:r>
            <a:r>
              <a:rPr sz="3200" spc="-35" dirty="0">
                <a:solidFill>
                  <a:srgbClr val="ECE6E1"/>
                </a:solidFill>
                <a:latin typeface="Gill Sans MT"/>
                <a:cs typeface="Gill Sans MT"/>
              </a:rPr>
              <a:t> </a:t>
            </a:r>
            <a:r>
              <a:rPr sz="3200" spc="175" dirty="0">
                <a:solidFill>
                  <a:srgbClr val="ECE6E1"/>
                </a:solidFill>
                <a:latin typeface="Gill Sans MT"/>
                <a:cs typeface="Gill Sans MT"/>
              </a:rPr>
              <a:t>breathing</a:t>
            </a:r>
            <a:r>
              <a:rPr sz="3200" spc="-35" dirty="0">
                <a:solidFill>
                  <a:srgbClr val="ECE6E1"/>
                </a:solidFill>
                <a:latin typeface="Gill Sans MT"/>
                <a:cs typeface="Gill Sans MT"/>
              </a:rPr>
              <a:t> </a:t>
            </a:r>
            <a:r>
              <a:rPr sz="3200" spc="125" dirty="0">
                <a:solidFill>
                  <a:srgbClr val="ECE6E1"/>
                </a:solidFill>
                <a:latin typeface="Gill Sans MT"/>
                <a:cs typeface="Gill Sans MT"/>
              </a:rPr>
              <a:t>on</a:t>
            </a:r>
            <a:r>
              <a:rPr sz="3200" spc="-35" dirty="0">
                <a:solidFill>
                  <a:srgbClr val="ECE6E1"/>
                </a:solidFill>
                <a:latin typeface="Gill Sans MT"/>
                <a:cs typeface="Gill Sans MT"/>
              </a:rPr>
              <a:t> </a:t>
            </a:r>
            <a:r>
              <a:rPr sz="3200" spc="60" dirty="0">
                <a:solidFill>
                  <a:srgbClr val="ECE6E1"/>
                </a:solidFill>
                <a:latin typeface="Gill Sans MT"/>
                <a:cs typeface="Gill Sans MT"/>
              </a:rPr>
              <a:t>their</a:t>
            </a:r>
            <a:r>
              <a:rPr sz="3200" spc="-35" dirty="0">
                <a:solidFill>
                  <a:srgbClr val="ECE6E1"/>
                </a:solidFill>
                <a:latin typeface="Gill Sans MT"/>
                <a:cs typeface="Gill Sans MT"/>
              </a:rPr>
              <a:t> </a:t>
            </a:r>
            <a:r>
              <a:rPr sz="3200" spc="125" dirty="0">
                <a:solidFill>
                  <a:srgbClr val="ECE6E1"/>
                </a:solidFill>
                <a:latin typeface="Gill Sans MT"/>
                <a:cs typeface="Gill Sans MT"/>
              </a:rPr>
              <a:t>own</a:t>
            </a:r>
            <a:endParaRPr sz="3200">
              <a:latin typeface="Gill Sans MT"/>
              <a:cs typeface="Gill Sans MT"/>
            </a:endParaRPr>
          </a:p>
        </p:txBody>
      </p:sp>
      <p:sp>
        <p:nvSpPr>
          <p:cNvPr id="8" name="object 8"/>
          <p:cNvSpPr/>
          <p:nvPr/>
        </p:nvSpPr>
        <p:spPr>
          <a:xfrm>
            <a:off x="3358646" y="3907879"/>
            <a:ext cx="429895" cy="180975"/>
          </a:xfrm>
          <a:custGeom>
            <a:avLst/>
            <a:gdLst/>
            <a:ahLst/>
            <a:cxnLst/>
            <a:rect l="l" t="t" r="r" b="b"/>
            <a:pathLst>
              <a:path w="429895" h="180975">
                <a:moveTo>
                  <a:pt x="339328" y="180975"/>
                </a:moveTo>
                <a:lnTo>
                  <a:pt x="339328" y="113109"/>
                </a:lnTo>
                <a:lnTo>
                  <a:pt x="0" y="113109"/>
                </a:lnTo>
                <a:lnTo>
                  <a:pt x="0" y="67865"/>
                </a:lnTo>
                <a:lnTo>
                  <a:pt x="339328" y="67865"/>
                </a:lnTo>
                <a:lnTo>
                  <a:pt x="339328" y="0"/>
                </a:lnTo>
                <a:lnTo>
                  <a:pt x="429815" y="90487"/>
                </a:lnTo>
                <a:lnTo>
                  <a:pt x="339328" y="180975"/>
                </a:lnTo>
                <a:close/>
              </a:path>
            </a:pathLst>
          </a:custGeom>
          <a:solidFill>
            <a:srgbClr val="FF493A"/>
          </a:solidFill>
        </p:spPr>
        <p:txBody>
          <a:bodyPr wrap="square" lIns="0" tIns="0" rIns="0" bIns="0" rtlCol="0"/>
          <a:lstStyle/>
          <a:p>
            <a:endParaRPr/>
          </a:p>
        </p:txBody>
      </p:sp>
      <p:sp>
        <p:nvSpPr>
          <p:cNvPr id="9" name="object 9"/>
          <p:cNvSpPr/>
          <p:nvPr/>
        </p:nvSpPr>
        <p:spPr>
          <a:xfrm>
            <a:off x="3230758" y="4790876"/>
            <a:ext cx="429895" cy="180975"/>
          </a:xfrm>
          <a:custGeom>
            <a:avLst/>
            <a:gdLst/>
            <a:ahLst/>
            <a:cxnLst/>
            <a:rect l="l" t="t" r="r" b="b"/>
            <a:pathLst>
              <a:path w="429895" h="180975">
                <a:moveTo>
                  <a:pt x="339328" y="180975"/>
                </a:moveTo>
                <a:lnTo>
                  <a:pt x="339328" y="113109"/>
                </a:lnTo>
                <a:lnTo>
                  <a:pt x="0" y="113109"/>
                </a:lnTo>
                <a:lnTo>
                  <a:pt x="0" y="67865"/>
                </a:lnTo>
                <a:lnTo>
                  <a:pt x="339328" y="67865"/>
                </a:lnTo>
                <a:lnTo>
                  <a:pt x="339328" y="0"/>
                </a:lnTo>
                <a:lnTo>
                  <a:pt x="429815" y="90487"/>
                </a:lnTo>
                <a:lnTo>
                  <a:pt x="339328" y="180975"/>
                </a:lnTo>
                <a:close/>
              </a:path>
            </a:pathLst>
          </a:custGeom>
          <a:solidFill>
            <a:srgbClr val="FF493A"/>
          </a:solidFill>
        </p:spPr>
        <p:txBody>
          <a:bodyPr wrap="square" lIns="0" tIns="0" rIns="0" bIns="0" rtlCol="0"/>
          <a:lstStyle/>
          <a:p>
            <a:endParaRPr/>
          </a:p>
        </p:txBody>
      </p:sp>
      <p:sp>
        <p:nvSpPr>
          <p:cNvPr id="10" name="object 10"/>
          <p:cNvSpPr/>
          <p:nvPr/>
        </p:nvSpPr>
        <p:spPr>
          <a:xfrm>
            <a:off x="3422590" y="6266209"/>
            <a:ext cx="429895" cy="180975"/>
          </a:xfrm>
          <a:custGeom>
            <a:avLst/>
            <a:gdLst/>
            <a:ahLst/>
            <a:cxnLst/>
            <a:rect l="l" t="t" r="r" b="b"/>
            <a:pathLst>
              <a:path w="429895" h="180975">
                <a:moveTo>
                  <a:pt x="339328" y="180975"/>
                </a:moveTo>
                <a:lnTo>
                  <a:pt x="339328" y="113109"/>
                </a:lnTo>
                <a:lnTo>
                  <a:pt x="0" y="113109"/>
                </a:lnTo>
                <a:lnTo>
                  <a:pt x="0" y="67865"/>
                </a:lnTo>
                <a:lnTo>
                  <a:pt x="339328" y="67865"/>
                </a:lnTo>
                <a:lnTo>
                  <a:pt x="339328" y="0"/>
                </a:lnTo>
                <a:lnTo>
                  <a:pt x="429815" y="90487"/>
                </a:lnTo>
                <a:lnTo>
                  <a:pt x="339328" y="180975"/>
                </a:lnTo>
                <a:close/>
              </a:path>
            </a:pathLst>
          </a:custGeom>
          <a:solidFill>
            <a:srgbClr val="FF493A"/>
          </a:solidFill>
        </p:spPr>
        <p:txBody>
          <a:bodyPr wrap="square" lIns="0" tIns="0" rIns="0" bIns="0" rtlCol="0"/>
          <a:lstStyle/>
          <a:p>
            <a:endParaRPr/>
          </a:p>
        </p:txBody>
      </p:sp>
      <p:sp>
        <p:nvSpPr>
          <p:cNvPr id="11" name="object 11"/>
          <p:cNvSpPr/>
          <p:nvPr/>
        </p:nvSpPr>
        <p:spPr>
          <a:xfrm>
            <a:off x="3358646" y="7571035"/>
            <a:ext cx="429895" cy="180975"/>
          </a:xfrm>
          <a:custGeom>
            <a:avLst/>
            <a:gdLst/>
            <a:ahLst/>
            <a:cxnLst/>
            <a:rect l="l" t="t" r="r" b="b"/>
            <a:pathLst>
              <a:path w="429895" h="180975">
                <a:moveTo>
                  <a:pt x="339328" y="180975"/>
                </a:moveTo>
                <a:lnTo>
                  <a:pt x="339328" y="113109"/>
                </a:lnTo>
                <a:lnTo>
                  <a:pt x="0" y="113109"/>
                </a:lnTo>
                <a:lnTo>
                  <a:pt x="0" y="67865"/>
                </a:lnTo>
                <a:lnTo>
                  <a:pt x="339328" y="67865"/>
                </a:lnTo>
                <a:lnTo>
                  <a:pt x="339328" y="0"/>
                </a:lnTo>
                <a:lnTo>
                  <a:pt x="429815" y="90487"/>
                </a:lnTo>
                <a:lnTo>
                  <a:pt x="339328" y="180975"/>
                </a:lnTo>
                <a:close/>
              </a:path>
            </a:pathLst>
          </a:custGeom>
          <a:solidFill>
            <a:srgbClr val="FF493A"/>
          </a:solidFill>
        </p:spPr>
        <p:txBody>
          <a:bodyPr wrap="square" lIns="0" tIns="0" rIns="0" bIns="0" rtlCol="0"/>
          <a:lstStyle/>
          <a:p>
            <a:endParaRPr/>
          </a:p>
        </p:txBody>
      </p:sp>
      <p:sp>
        <p:nvSpPr>
          <p:cNvPr id="12" name="object 12"/>
          <p:cNvSpPr/>
          <p:nvPr/>
        </p:nvSpPr>
        <p:spPr>
          <a:xfrm>
            <a:off x="3088482" y="8372053"/>
            <a:ext cx="429895" cy="180975"/>
          </a:xfrm>
          <a:custGeom>
            <a:avLst/>
            <a:gdLst/>
            <a:ahLst/>
            <a:cxnLst/>
            <a:rect l="l" t="t" r="r" b="b"/>
            <a:pathLst>
              <a:path w="429895" h="180975">
                <a:moveTo>
                  <a:pt x="339328" y="180975"/>
                </a:moveTo>
                <a:lnTo>
                  <a:pt x="339328" y="113109"/>
                </a:lnTo>
                <a:lnTo>
                  <a:pt x="0" y="113109"/>
                </a:lnTo>
                <a:lnTo>
                  <a:pt x="0" y="67865"/>
                </a:lnTo>
                <a:lnTo>
                  <a:pt x="339328" y="67865"/>
                </a:lnTo>
                <a:lnTo>
                  <a:pt x="339328" y="0"/>
                </a:lnTo>
                <a:lnTo>
                  <a:pt x="429815" y="90487"/>
                </a:lnTo>
                <a:lnTo>
                  <a:pt x="339328" y="180975"/>
                </a:lnTo>
                <a:close/>
              </a:path>
            </a:pathLst>
          </a:custGeom>
          <a:solidFill>
            <a:srgbClr val="FF493A"/>
          </a:solidFill>
        </p:spPr>
        <p:txBody>
          <a:bodyPr wrap="square" lIns="0" tIns="0" rIns="0" bIns="0" rtlCol="0"/>
          <a:lstStyle/>
          <a:p>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73294" y="2434464"/>
            <a:ext cx="5360670" cy="2120900"/>
          </a:xfrm>
          <a:prstGeom prst="rect">
            <a:avLst/>
          </a:prstGeom>
        </p:spPr>
        <p:txBody>
          <a:bodyPr vert="horz" wrap="square" lIns="0" tIns="12700" rIns="0" bIns="0" rtlCol="0">
            <a:spAutoFit/>
          </a:bodyPr>
          <a:lstStyle/>
          <a:p>
            <a:pPr marL="479425" marR="5080" indent="-467359">
              <a:lnSpc>
                <a:spcPct val="107400"/>
              </a:lnSpc>
              <a:spcBef>
                <a:spcPts val="100"/>
              </a:spcBef>
            </a:pPr>
            <a:r>
              <a:rPr sz="6400" b="1" spc="-345" dirty="0">
                <a:solidFill>
                  <a:srgbClr val="ECE6E1"/>
                </a:solidFill>
                <a:latin typeface="Gill Sans MT"/>
                <a:cs typeface="Gill Sans MT"/>
              </a:rPr>
              <a:t>MORE</a:t>
            </a:r>
            <a:r>
              <a:rPr sz="6400" b="1" spc="100" dirty="0">
                <a:solidFill>
                  <a:srgbClr val="ECE6E1"/>
                </a:solidFill>
                <a:latin typeface="Gill Sans MT"/>
                <a:cs typeface="Gill Sans MT"/>
              </a:rPr>
              <a:t> </a:t>
            </a:r>
            <a:r>
              <a:rPr sz="6400" b="1" spc="-640" dirty="0">
                <a:solidFill>
                  <a:srgbClr val="ECE6E1"/>
                </a:solidFill>
                <a:latin typeface="Gill Sans MT"/>
                <a:cs typeface="Gill Sans MT"/>
              </a:rPr>
              <a:t>ABOUT </a:t>
            </a:r>
            <a:r>
              <a:rPr sz="6400" b="1" spc="-1760" dirty="0">
                <a:solidFill>
                  <a:srgbClr val="ECE6E1"/>
                </a:solidFill>
                <a:latin typeface="Gill Sans MT"/>
                <a:cs typeface="Gill Sans MT"/>
              </a:rPr>
              <a:t> </a:t>
            </a:r>
            <a:r>
              <a:rPr sz="6400" b="1" spc="-700" dirty="0">
                <a:solidFill>
                  <a:srgbClr val="ECE6E1"/>
                </a:solidFill>
                <a:latin typeface="Gill Sans MT"/>
                <a:cs typeface="Gill Sans MT"/>
              </a:rPr>
              <a:t>NALOXONE</a:t>
            </a:r>
            <a:endParaRPr sz="6400">
              <a:latin typeface="Gill Sans MT"/>
              <a:cs typeface="Gill Sans MT"/>
            </a:endParaRPr>
          </a:p>
        </p:txBody>
      </p:sp>
      <p:pic>
        <p:nvPicPr>
          <p:cNvPr id="3" name="object 3"/>
          <p:cNvPicPr/>
          <p:nvPr/>
        </p:nvPicPr>
        <p:blipFill>
          <a:blip r:embed="rId2" cstate="print"/>
          <a:stretch>
            <a:fillRect/>
          </a:stretch>
        </p:blipFill>
        <p:spPr>
          <a:xfrm>
            <a:off x="1836218" y="4950209"/>
            <a:ext cx="3038474" cy="4495800"/>
          </a:xfrm>
          <a:prstGeom prst="rect">
            <a:avLst/>
          </a:prstGeom>
        </p:spPr>
      </p:pic>
      <p:pic>
        <p:nvPicPr>
          <p:cNvPr id="4" name="object 4"/>
          <p:cNvPicPr/>
          <p:nvPr/>
        </p:nvPicPr>
        <p:blipFill>
          <a:blip r:embed="rId3" cstate="print"/>
          <a:stretch>
            <a:fillRect/>
          </a:stretch>
        </p:blipFill>
        <p:spPr>
          <a:xfrm>
            <a:off x="15015619" y="2104330"/>
            <a:ext cx="2362200" cy="2952749"/>
          </a:xfrm>
          <a:prstGeom prst="rect">
            <a:avLst/>
          </a:prstGeom>
        </p:spPr>
      </p:pic>
      <p:sp>
        <p:nvSpPr>
          <p:cNvPr id="5" name="object 5"/>
          <p:cNvSpPr/>
          <p:nvPr/>
        </p:nvSpPr>
        <p:spPr>
          <a:xfrm>
            <a:off x="17740752" y="2752725"/>
            <a:ext cx="542925" cy="7534275"/>
          </a:xfrm>
          <a:custGeom>
            <a:avLst/>
            <a:gdLst/>
            <a:ahLst/>
            <a:cxnLst/>
            <a:rect l="l" t="t" r="r" b="b"/>
            <a:pathLst>
              <a:path w="542925" h="7534275">
                <a:moveTo>
                  <a:pt x="542925" y="0"/>
                </a:moveTo>
                <a:lnTo>
                  <a:pt x="542925" y="7534275"/>
                </a:lnTo>
                <a:lnTo>
                  <a:pt x="0" y="7534275"/>
                </a:lnTo>
                <a:lnTo>
                  <a:pt x="0" y="0"/>
                </a:lnTo>
                <a:lnTo>
                  <a:pt x="542925" y="0"/>
                </a:lnTo>
                <a:close/>
              </a:path>
            </a:pathLst>
          </a:custGeom>
          <a:solidFill>
            <a:srgbClr val="FF493A"/>
          </a:solidFill>
        </p:spPr>
        <p:txBody>
          <a:bodyPr wrap="square" lIns="0" tIns="0" rIns="0" bIns="0" rtlCol="0"/>
          <a:lstStyle/>
          <a:p>
            <a:endParaRPr/>
          </a:p>
        </p:txBody>
      </p:sp>
      <p:sp>
        <p:nvSpPr>
          <p:cNvPr id="6" name="object 6"/>
          <p:cNvSpPr/>
          <p:nvPr/>
        </p:nvSpPr>
        <p:spPr>
          <a:xfrm>
            <a:off x="1" y="2232"/>
            <a:ext cx="542925" cy="7534275"/>
          </a:xfrm>
          <a:custGeom>
            <a:avLst/>
            <a:gdLst/>
            <a:ahLst/>
            <a:cxnLst/>
            <a:rect l="l" t="t" r="r" b="b"/>
            <a:pathLst>
              <a:path w="542925" h="7534275">
                <a:moveTo>
                  <a:pt x="542925" y="0"/>
                </a:moveTo>
                <a:lnTo>
                  <a:pt x="542925" y="7534275"/>
                </a:lnTo>
                <a:lnTo>
                  <a:pt x="0" y="7534275"/>
                </a:lnTo>
                <a:lnTo>
                  <a:pt x="0" y="0"/>
                </a:lnTo>
                <a:lnTo>
                  <a:pt x="542925" y="0"/>
                </a:lnTo>
                <a:close/>
              </a:path>
            </a:pathLst>
          </a:custGeom>
          <a:solidFill>
            <a:srgbClr val="FF493A"/>
          </a:solidFill>
        </p:spPr>
        <p:txBody>
          <a:bodyPr wrap="square" lIns="0" tIns="0" rIns="0" bIns="0" rtlCol="0"/>
          <a:lstStyle/>
          <a:p>
            <a:endParaRPr/>
          </a:p>
        </p:txBody>
      </p:sp>
      <p:sp>
        <p:nvSpPr>
          <p:cNvPr id="7" name="object 7"/>
          <p:cNvSpPr txBox="1">
            <a:spLocks noGrp="1"/>
          </p:cNvSpPr>
          <p:nvPr>
            <p:ph type="title"/>
          </p:nvPr>
        </p:nvSpPr>
        <p:spPr>
          <a:xfrm>
            <a:off x="9383960" y="609080"/>
            <a:ext cx="4088765" cy="756920"/>
          </a:xfrm>
          <a:prstGeom prst="rect">
            <a:avLst/>
          </a:prstGeom>
        </p:spPr>
        <p:txBody>
          <a:bodyPr vert="horz" wrap="square" lIns="0" tIns="12700" rIns="0" bIns="0" rtlCol="0">
            <a:spAutoFit/>
          </a:bodyPr>
          <a:lstStyle/>
          <a:p>
            <a:pPr marL="12700">
              <a:lnSpc>
                <a:spcPct val="100000"/>
              </a:lnSpc>
              <a:spcBef>
                <a:spcPts val="100"/>
              </a:spcBef>
            </a:pPr>
            <a:r>
              <a:rPr sz="4800" spc="-125" dirty="0">
                <a:solidFill>
                  <a:srgbClr val="FF493A"/>
                </a:solidFill>
              </a:rPr>
              <a:t>It's</a:t>
            </a:r>
            <a:r>
              <a:rPr sz="4800" spc="-175" dirty="0">
                <a:solidFill>
                  <a:srgbClr val="FF493A"/>
                </a:solidFill>
              </a:rPr>
              <a:t> </a:t>
            </a:r>
            <a:r>
              <a:rPr sz="4800" spc="-45" dirty="0">
                <a:solidFill>
                  <a:srgbClr val="FF493A"/>
                </a:solidFill>
              </a:rPr>
              <a:t>Fast</a:t>
            </a:r>
            <a:r>
              <a:rPr sz="4800" spc="-170" dirty="0">
                <a:solidFill>
                  <a:srgbClr val="FF493A"/>
                </a:solidFill>
              </a:rPr>
              <a:t> </a:t>
            </a:r>
            <a:r>
              <a:rPr sz="4800" spc="-130" dirty="0">
                <a:solidFill>
                  <a:srgbClr val="FF493A"/>
                </a:solidFill>
              </a:rPr>
              <a:t>Acting</a:t>
            </a:r>
            <a:endParaRPr sz="4800"/>
          </a:p>
        </p:txBody>
      </p:sp>
      <p:sp>
        <p:nvSpPr>
          <p:cNvPr id="8" name="object 8"/>
          <p:cNvSpPr txBox="1"/>
          <p:nvPr/>
        </p:nvSpPr>
        <p:spPr>
          <a:xfrm>
            <a:off x="7330191" y="1249386"/>
            <a:ext cx="7652384" cy="2800350"/>
          </a:xfrm>
          <a:prstGeom prst="rect">
            <a:avLst/>
          </a:prstGeom>
        </p:spPr>
        <p:txBody>
          <a:bodyPr vert="horz" wrap="square" lIns="0" tIns="12700" rIns="0" bIns="0" rtlCol="0">
            <a:spAutoFit/>
          </a:bodyPr>
          <a:lstStyle/>
          <a:p>
            <a:pPr marL="603885" marR="53340" algn="ctr">
              <a:lnSpc>
                <a:spcPct val="124300"/>
              </a:lnSpc>
              <a:spcBef>
                <a:spcPts val="100"/>
              </a:spcBef>
            </a:pPr>
            <a:r>
              <a:rPr sz="2800" spc="60" dirty="0">
                <a:solidFill>
                  <a:srgbClr val="ECE6E1"/>
                </a:solidFill>
                <a:latin typeface="Gill Sans MT"/>
                <a:cs typeface="Gill Sans MT"/>
              </a:rPr>
              <a:t>Give</a:t>
            </a:r>
            <a:r>
              <a:rPr sz="2800" spc="-35" dirty="0">
                <a:solidFill>
                  <a:srgbClr val="ECE6E1"/>
                </a:solidFill>
                <a:latin typeface="Gill Sans MT"/>
                <a:cs typeface="Gill Sans MT"/>
              </a:rPr>
              <a:t> </a:t>
            </a:r>
            <a:r>
              <a:rPr sz="2800" spc="125" dirty="0">
                <a:solidFill>
                  <a:srgbClr val="ECE6E1"/>
                </a:solidFill>
                <a:latin typeface="Gill Sans MT"/>
                <a:cs typeface="Gill Sans MT"/>
              </a:rPr>
              <a:t>one</a:t>
            </a:r>
            <a:r>
              <a:rPr sz="2800" spc="-35" dirty="0">
                <a:solidFill>
                  <a:srgbClr val="ECE6E1"/>
                </a:solidFill>
                <a:latin typeface="Gill Sans MT"/>
                <a:cs typeface="Gill Sans MT"/>
              </a:rPr>
              <a:t> </a:t>
            </a:r>
            <a:r>
              <a:rPr sz="2800" spc="145" dirty="0">
                <a:solidFill>
                  <a:srgbClr val="ECE6E1"/>
                </a:solidFill>
                <a:latin typeface="Gill Sans MT"/>
                <a:cs typeface="Gill Sans MT"/>
              </a:rPr>
              <a:t>dose,</a:t>
            </a:r>
            <a:r>
              <a:rPr sz="2800" spc="-30" dirty="0">
                <a:solidFill>
                  <a:srgbClr val="ECE6E1"/>
                </a:solidFill>
                <a:latin typeface="Gill Sans MT"/>
                <a:cs typeface="Gill Sans MT"/>
              </a:rPr>
              <a:t> </a:t>
            </a:r>
            <a:r>
              <a:rPr sz="2800" spc="120" dirty="0">
                <a:solidFill>
                  <a:srgbClr val="ECE6E1"/>
                </a:solidFill>
                <a:latin typeface="Gill Sans MT"/>
                <a:cs typeface="Gill Sans MT"/>
              </a:rPr>
              <a:t>then</a:t>
            </a:r>
            <a:r>
              <a:rPr sz="2800" spc="-35" dirty="0">
                <a:solidFill>
                  <a:srgbClr val="ECE6E1"/>
                </a:solidFill>
                <a:latin typeface="Gill Sans MT"/>
                <a:cs typeface="Gill Sans MT"/>
              </a:rPr>
              <a:t> </a:t>
            </a:r>
            <a:r>
              <a:rPr sz="2800" spc="130" dirty="0">
                <a:solidFill>
                  <a:srgbClr val="ECE6E1"/>
                </a:solidFill>
                <a:latin typeface="Gill Sans MT"/>
                <a:cs typeface="Gill Sans MT"/>
              </a:rPr>
              <a:t>wait</a:t>
            </a:r>
            <a:r>
              <a:rPr sz="2800" spc="-30" dirty="0">
                <a:solidFill>
                  <a:srgbClr val="ECE6E1"/>
                </a:solidFill>
                <a:latin typeface="Gill Sans MT"/>
                <a:cs typeface="Gill Sans MT"/>
              </a:rPr>
              <a:t> </a:t>
            </a:r>
            <a:r>
              <a:rPr sz="2800" spc="170" dirty="0">
                <a:solidFill>
                  <a:srgbClr val="ECE6E1"/>
                </a:solidFill>
                <a:latin typeface="Gill Sans MT"/>
                <a:cs typeface="Gill Sans MT"/>
              </a:rPr>
              <a:t>3</a:t>
            </a:r>
            <a:r>
              <a:rPr sz="2800" spc="-30" dirty="0">
                <a:solidFill>
                  <a:srgbClr val="ECE6E1"/>
                </a:solidFill>
                <a:latin typeface="Gill Sans MT"/>
                <a:cs typeface="Gill Sans MT"/>
              </a:rPr>
              <a:t> </a:t>
            </a:r>
            <a:r>
              <a:rPr sz="2800" spc="180" dirty="0">
                <a:solidFill>
                  <a:srgbClr val="ECE6E1"/>
                </a:solidFill>
                <a:latin typeface="Gill Sans MT"/>
                <a:cs typeface="Gill Sans MT"/>
              </a:rPr>
              <a:t>minutes</a:t>
            </a:r>
            <a:r>
              <a:rPr sz="2800" spc="-35" dirty="0">
                <a:solidFill>
                  <a:srgbClr val="ECE6E1"/>
                </a:solidFill>
                <a:latin typeface="Gill Sans MT"/>
                <a:cs typeface="Gill Sans MT"/>
              </a:rPr>
              <a:t> </a:t>
            </a:r>
            <a:r>
              <a:rPr sz="2800" spc="25" dirty="0">
                <a:solidFill>
                  <a:srgbClr val="ECE6E1"/>
                </a:solidFill>
                <a:latin typeface="Gill Sans MT"/>
                <a:cs typeface="Gill Sans MT"/>
              </a:rPr>
              <a:t>to</a:t>
            </a:r>
            <a:r>
              <a:rPr sz="2800" spc="-35" dirty="0">
                <a:solidFill>
                  <a:srgbClr val="ECE6E1"/>
                </a:solidFill>
                <a:latin typeface="Gill Sans MT"/>
                <a:cs typeface="Gill Sans MT"/>
              </a:rPr>
              <a:t> </a:t>
            </a:r>
            <a:r>
              <a:rPr sz="2800" spc="229" dirty="0">
                <a:solidFill>
                  <a:srgbClr val="ECE6E1"/>
                </a:solidFill>
                <a:latin typeface="Gill Sans MT"/>
                <a:cs typeface="Gill Sans MT"/>
              </a:rPr>
              <a:t>see</a:t>
            </a:r>
            <a:r>
              <a:rPr sz="2800" spc="-35" dirty="0">
                <a:solidFill>
                  <a:srgbClr val="ECE6E1"/>
                </a:solidFill>
                <a:latin typeface="Gill Sans MT"/>
                <a:cs typeface="Gill Sans MT"/>
              </a:rPr>
              <a:t> </a:t>
            </a:r>
            <a:r>
              <a:rPr sz="2800" spc="180" dirty="0">
                <a:solidFill>
                  <a:srgbClr val="ECE6E1"/>
                </a:solidFill>
                <a:latin typeface="Gill Sans MT"/>
                <a:cs typeface="Gill Sans MT"/>
              </a:rPr>
              <a:t>if </a:t>
            </a:r>
            <a:r>
              <a:rPr sz="2800" spc="-760" dirty="0">
                <a:solidFill>
                  <a:srgbClr val="ECE6E1"/>
                </a:solidFill>
                <a:latin typeface="Gill Sans MT"/>
                <a:cs typeface="Gill Sans MT"/>
              </a:rPr>
              <a:t> </a:t>
            </a:r>
            <a:r>
              <a:rPr sz="2800" spc="105" dirty="0">
                <a:solidFill>
                  <a:srgbClr val="ECE6E1"/>
                </a:solidFill>
                <a:latin typeface="Gill Sans MT"/>
                <a:cs typeface="Gill Sans MT"/>
              </a:rPr>
              <a:t>they</a:t>
            </a:r>
            <a:r>
              <a:rPr sz="2800" spc="-35" dirty="0">
                <a:solidFill>
                  <a:srgbClr val="ECE6E1"/>
                </a:solidFill>
                <a:latin typeface="Gill Sans MT"/>
                <a:cs typeface="Gill Sans MT"/>
              </a:rPr>
              <a:t> </a:t>
            </a:r>
            <a:r>
              <a:rPr sz="2800" spc="160" dirty="0">
                <a:solidFill>
                  <a:srgbClr val="ECE6E1"/>
                </a:solidFill>
                <a:latin typeface="Gill Sans MT"/>
                <a:cs typeface="Gill Sans MT"/>
              </a:rPr>
              <a:t>need</a:t>
            </a:r>
            <a:r>
              <a:rPr sz="2800" spc="-35" dirty="0">
                <a:solidFill>
                  <a:srgbClr val="ECE6E1"/>
                </a:solidFill>
                <a:latin typeface="Gill Sans MT"/>
                <a:cs typeface="Gill Sans MT"/>
              </a:rPr>
              <a:t> </a:t>
            </a:r>
            <a:r>
              <a:rPr sz="2800" spc="100" dirty="0">
                <a:solidFill>
                  <a:srgbClr val="ECE6E1"/>
                </a:solidFill>
                <a:latin typeface="Gill Sans MT"/>
                <a:cs typeface="Gill Sans MT"/>
              </a:rPr>
              <a:t>more</a:t>
            </a:r>
            <a:endParaRPr sz="2800">
              <a:latin typeface="Gill Sans MT"/>
              <a:cs typeface="Gill Sans MT"/>
            </a:endParaRPr>
          </a:p>
          <a:p>
            <a:pPr marL="12700" marR="5080" algn="ctr">
              <a:lnSpc>
                <a:spcPct val="124300"/>
              </a:lnSpc>
              <a:spcBef>
                <a:spcPts val="970"/>
              </a:spcBef>
            </a:pPr>
            <a:r>
              <a:rPr sz="2800" spc="175" dirty="0">
                <a:solidFill>
                  <a:srgbClr val="ECE6E1"/>
                </a:solidFill>
                <a:latin typeface="Gill Sans MT"/>
                <a:cs typeface="Gill Sans MT"/>
              </a:rPr>
              <a:t>If</a:t>
            </a:r>
            <a:r>
              <a:rPr sz="2800" spc="-30" dirty="0">
                <a:solidFill>
                  <a:srgbClr val="ECE6E1"/>
                </a:solidFill>
                <a:latin typeface="Gill Sans MT"/>
                <a:cs typeface="Gill Sans MT"/>
              </a:rPr>
              <a:t> </a:t>
            </a:r>
            <a:r>
              <a:rPr sz="2800" spc="110" dirty="0">
                <a:solidFill>
                  <a:srgbClr val="ECE6E1"/>
                </a:solidFill>
                <a:latin typeface="Gill Sans MT"/>
                <a:cs typeface="Gill Sans MT"/>
              </a:rPr>
              <a:t>no</a:t>
            </a:r>
            <a:r>
              <a:rPr sz="2800" spc="-35" dirty="0">
                <a:solidFill>
                  <a:srgbClr val="ECE6E1"/>
                </a:solidFill>
                <a:latin typeface="Gill Sans MT"/>
                <a:cs typeface="Gill Sans MT"/>
              </a:rPr>
              <a:t> </a:t>
            </a:r>
            <a:r>
              <a:rPr sz="2800" spc="280" dirty="0">
                <a:solidFill>
                  <a:srgbClr val="ECE6E1"/>
                </a:solidFill>
                <a:latin typeface="Gill Sans MT"/>
                <a:cs typeface="Gill Sans MT"/>
              </a:rPr>
              <a:t>signs</a:t>
            </a:r>
            <a:r>
              <a:rPr sz="2800" spc="-30" dirty="0">
                <a:solidFill>
                  <a:srgbClr val="ECE6E1"/>
                </a:solidFill>
                <a:latin typeface="Gill Sans MT"/>
                <a:cs typeface="Gill Sans MT"/>
              </a:rPr>
              <a:t> </a:t>
            </a:r>
            <a:r>
              <a:rPr sz="2800" spc="170" dirty="0">
                <a:solidFill>
                  <a:srgbClr val="ECE6E1"/>
                </a:solidFill>
                <a:latin typeface="Gill Sans MT"/>
                <a:cs typeface="Gill Sans MT"/>
              </a:rPr>
              <a:t>of</a:t>
            </a:r>
            <a:r>
              <a:rPr sz="2800" spc="-30" dirty="0">
                <a:solidFill>
                  <a:srgbClr val="ECE6E1"/>
                </a:solidFill>
                <a:latin typeface="Gill Sans MT"/>
                <a:cs typeface="Gill Sans MT"/>
              </a:rPr>
              <a:t> </a:t>
            </a:r>
            <a:r>
              <a:rPr sz="2800" spc="155" dirty="0">
                <a:solidFill>
                  <a:srgbClr val="ECE6E1"/>
                </a:solidFill>
                <a:latin typeface="Gill Sans MT"/>
                <a:cs typeface="Gill Sans MT"/>
              </a:rPr>
              <a:t>them</a:t>
            </a:r>
            <a:r>
              <a:rPr sz="2800" spc="-30" dirty="0">
                <a:solidFill>
                  <a:srgbClr val="ECE6E1"/>
                </a:solidFill>
                <a:latin typeface="Gill Sans MT"/>
                <a:cs typeface="Gill Sans MT"/>
              </a:rPr>
              <a:t> </a:t>
            </a:r>
            <a:r>
              <a:rPr sz="2800" spc="195" dirty="0">
                <a:solidFill>
                  <a:srgbClr val="ECE6E1"/>
                </a:solidFill>
                <a:latin typeface="Gill Sans MT"/>
                <a:cs typeface="Gill Sans MT"/>
              </a:rPr>
              <a:t>being</a:t>
            </a:r>
            <a:r>
              <a:rPr sz="2800" spc="-35" dirty="0">
                <a:solidFill>
                  <a:srgbClr val="ECE6E1"/>
                </a:solidFill>
                <a:latin typeface="Gill Sans MT"/>
                <a:cs typeface="Gill Sans MT"/>
              </a:rPr>
              <a:t> </a:t>
            </a:r>
            <a:r>
              <a:rPr sz="2800" spc="190" dirty="0">
                <a:solidFill>
                  <a:srgbClr val="ECE6E1"/>
                </a:solidFill>
                <a:latin typeface="Gill Sans MT"/>
                <a:cs typeface="Gill Sans MT"/>
              </a:rPr>
              <a:t>able</a:t>
            </a:r>
            <a:r>
              <a:rPr sz="2800" spc="-30" dirty="0">
                <a:solidFill>
                  <a:srgbClr val="ECE6E1"/>
                </a:solidFill>
                <a:latin typeface="Gill Sans MT"/>
                <a:cs typeface="Gill Sans MT"/>
              </a:rPr>
              <a:t> </a:t>
            </a:r>
            <a:r>
              <a:rPr sz="2800" spc="25" dirty="0">
                <a:solidFill>
                  <a:srgbClr val="ECE6E1"/>
                </a:solidFill>
                <a:latin typeface="Gill Sans MT"/>
                <a:cs typeface="Gill Sans MT"/>
              </a:rPr>
              <a:t>to</a:t>
            </a:r>
            <a:r>
              <a:rPr sz="2800" spc="-35" dirty="0">
                <a:solidFill>
                  <a:srgbClr val="ECE6E1"/>
                </a:solidFill>
                <a:latin typeface="Gill Sans MT"/>
                <a:cs typeface="Gill Sans MT"/>
              </a:rPr>
              <a:t> </a:t>
            </a:r>
            <a:r>
              <a:rPr sz="2800" spc="120" dirty="0">
                <a:solidFill>
                  <a:srgbClr val="ECE6E1"/>
                </a:solidFill>
                <a:latin typeface="Gill Sans MT"/>
                <a:cs typeface="Gill Sans MT"/>
              </a:rPr>
              <a:t>breath</a:t>
            </a:r>
            <a:r>
              <a:rPr sz="2800" spc="-30" dirty="0">
                <a:solidFill>
                  <a:srgbClr val="ECE6E1"/>
                </a:solidFill>
                <a:latin typeface="Gill Sans MT"/>
                <a:cs typeface="Gill Sans MT"/>
              </a:rPr>
              <a:t> </a:t>
            </a:r>
            <a:r>
              <a:rPr sz="2800" spc="110" dirty="0">
                <a:solidFill>
                  <a:srgbClr val="ECE6E1"/>
                </a:solidFill>
                <a:latin typeface="Gill Sans MT"/>
                <a:cs typeface="Gill Sans MT"/>
              </a:rPr>
              <a:t>on</a:t>
            </a:r>
            <a:r>
              <a:rPr sz="2800" spc="-35" dirty="0">
                <a:solidFill>
                  <a:srgbClr val="ECE6E1"/>
                </a:solidFill>
                <a:latin typeface="Gill Sans MT"/>
                <a:cs typeface="Gill Sans MT"/>
              </a:rPr>
              <a:t> </a:t>
            </a:r>
            <a:r>
              <a:rPr sz="2800" spc="50" dirty="0">
                <a:solidFill>
                  <a:srgbClr val="ECE6E1"/>
                </a:solidFill>
                <a:latin typeface="Gill Sans MT"/>
                <a:cs typeface="Gill Sans MT"/>
              </a:rPr>
              <a:t>their </a:t>
            </a:r>
            <a:r>
              <a:rPr sz="2800" spc="-765" dirty="0">
                <a:solidFill>
                  <a:srgbClr val="ECE6E1"/>
                </a:solidFill>
                <a:latin typeface="Gill Sans MT"/>
                <a:cs typeface="Gill Sans MT"/>
              </a:rPr>
              <a:t> </a:t>
            </a:r>
            <a:r>
              <a:rPr sz="2800" spc="110" dirty="0">
                <a:solidFill>
                  <a:srgbClr val="ECE6E1"/>
                </a:solidFill>
                <a:latin typeface="Gill Sans MT"/>
                <a:cs typeface="Gill Sans MT"/>
              </a:rPr>
              <a:t>own </a:t>
            </a:r>
            <a:r>
              <a:rPr sz="2800" spc="-45" dirty="0">
                <a:solidFill>
                  <a:srgbClr val="ECE6E1"/>
                </a:solidFill>
                <a:latin typeface="Gill Sans MT"/>
                <a:cs typeface="Gill Sans MT"/>
              </a:rPr>
              <a:t>or </a:t>
            </a:r>
            <a:r>
              <a:rPr sz="2800" spc="204" dirty="0">
                <a:solidFill>
                  <a:srgbClr val="ECE6E1"/>
                </a:solidFill>
                <a:latin typeface="Gill Sans MT"/>
                <a:cs typeface="Gill Sans MT"/>
              </a:rPr>
              <a:t>becoming </a:t>
            </a:r>
            <a:r>
              <a:rPr sz="2800" spc="145" dirty="0">
                <a:solidFill>
                  <a:srgbClr val="ECE6E1"/>
                </a:solidFill>
                <a:latin typeface="Gill Sans MT"/>
                <a:cs typeface="Gill Sans MT"/>
              </a:rPr>
              <a:t>responsive, </a:t>
            </a:r>
            <a:r>
              <a:rPr sz="2800" spc="160" dirty="0">
                <a:solidFill>
                  <a:srgbClr val="ECE6E1"/>
                </a:solidFill>
                <a:latin typeface="Gill Sans MT"/>
                <a:cs typeface="Gill Sans MT"/>
              </a:rPr>
              <a:t>administer </a:t>
            </a:r>
            <a:r>
              <a:rPr sz="2800" spc="165" dirty="0">
                <a:solidFill>
                  <a:srgbClr val="ECE6E1"/>
                </a:solidFill>
                <a:latin typeface="Gill Sans MT"/>
                <a:cs typeface="Gill Sans MT"/>
              </a:rPr>
              <a:t> </a:t>
            </a:r>
            <a:r>
              <a:rPr sz="2800" spc="110" dirty="0">
                <a:solidFill>
                  <a:srgbClr val="ECE6E1"/>
                </a:solidFill>
                <a:latin typeface="Gill Sans MT"/>
                <a:cs typeface="Gill Sans MT"/>
              </a:rPr>
              <a:t>another</a:t>
            </a:r>
            <a:r>
              <a:rPr sz="2800" spc="-35" dirty="0">
                <a:solidFill>
                  <a:srgbClr val="ECE6E1"/>
                </a:solidFill>
                <a:latin typeface="Gill Sans MT"/>
                <a:cs typeface="Gill Sans MT"/>
              </a:rPr>
              <a:t> </a:t>
            </a:r>
            <a:r>
              <a:rPr sz="2800" spc="195" dirty="0">
                <a:solidFill>
                  <a:srgbClr val="ECE6E1"/>
                </a:solidFill>
                <a:latin typeface="Gill Sans MT"/>
                <a:cs typeface="Gill Sans MT"/>
              </a:rPr>
              <a:t>dose</a:t>
            </a:r>
            <a:endParaRPr sz="2800">
              <a:latin typeface="Gill Sans MT"/>
              <a:cs typeface="Gill Sans MT"/>
            </a:endParaRPr>
          </a:p>
        </p:txBody>
      </p:sp>
      <p:sp>
        <p:nvSpPr>
          <p:cNvPr id="9" name="object 9"/>
          <p:cNvSpPr txBox="1"/>
          <p:nvPr/>
        </p:nvSpPr>
        <p:spPr>
          <a:xfrm>
            <a:off x="7598851" y="4263528"/>
            <a:ext cx="7567295" cy="1086485"/>
          </a:xfrm>
          <a:prstGeom prst="rect">
            <a:avLst/>
          </a:prstGeom>
        </p:spPr>
        <p:txBody>
          <a:bodyPr vert="horz" wrap="square" lIns="0" tIns="12700" rIns="0" bIns="0" rtlCol="0">
            <a:spAutoFit/>
          </a:bodyPr>
          <a:lstStyle/>
          <a:p>
            <a:pPr marL="621030" marR="5080" indent="-608965">
              <a:lnSpc>
                <a:spcPct val="124300"/>
              </a:lnSpc>
              <a:spcBef>
                <a:spcPts val="100"/>
              </a:spcBef>
            </a:pPr>
            <a:r>
              <a:rPr sz="2800" spc="85" dirty="0">
                <a:solidFill>
                  <a:srgbClr val="ECE6E1"/>
                </a:solidFill>
                <a:latin typeface="Gill Sans MT"/>
                <a:cs typeface="Gill Sans MT"/>
              </a:rPr>
              <a:t>Continue</a:t>
            </a:r>
            <a:r>
              <a:rPr sz="2800" spc="-35" dirty="0">
                <a:solidFill>
                  <a:srgbClr val="ECE6E1"/>
                </a:solidFill>
                <a:latin typeface="Gill Sans MT"/>
                <a:cs typeface="Gill Sans MT"/>
              </a:rPr>
              <a:t> </a:t>
            </a:r>
            <a:r>
              <a:rPr sz="2800" spc="25" dirty="0">
                <a:solidFill>
                  <a:srgbClr val="ECE6E1"/>
                </a:solidFill>
                <a:latin typeface="Gill Sans MT"/>
                <a:cs typeface="Gill Sans MT"/>
              </a:rPr>
              <a:t>to</a:t>
            </a:r>
            <a:r>
              <a:rPr sz="2800" spc="-35" dirty="0">
                <a:solidFill>
                  <a:srgbClr val="ECE6E1"/>
                </a:solidFill>
                <a:latin typeface="Gill Sans MT"/>
                <a:cs typeface="Gill Sans MT"/>
              </a:rPr>
              <a:t> </a:t>
            </a:r>
            <a:r>
              <a:rPr sz="2800" spc="195" dirty="0">
                <a:solidFill>
                  <a:srgbClr val="ECE6E1"/>
                </a:solidFill>
                <a:latin typeface="Gill Sans MT"/>
                <a:cs typeface="Gill Sans MT"/>
              </a:rPr>
              <a:t>give</a:t>
            </a:r>
            <a:r>
              <a:rPr sz="2800" spc="-35" dirty="0">
                <a:solidFill>
                  <a:srgbClr val="ECE6E1"/>
                </a:solidFill>
                <a:latin typeface="Gill Sans MT"/>
                <a:cs typeface="Gill Sans MT"/>
              </a:rPr>
              <a:t> </a:t>
            </a:r>
            <a:r>
              <a:rPr sz="2800" spc="135" dirty="0">
                <a:solidFill>
                  <a:srgbClr val="ECE6E1"/>
                </a:solidFill>
                <a:latin typeface="Gill Sans MT"/>
                <a:cs typeface="Gill Sans MT"/>
              </a:rPr>
              <a:t>naloxone</a:t>
            </a:r>
            <a:r>
              <a:rPr sz="2800" spc="-35" dirty="0">
                <a:solidFill>
                  <a:srgbClr val="ECE6E1"/>
                </a:solidFill>
                <a:latin typeface="Gill Sans MT"/>
                <a:cs typeface="Gill Sans MT"/>
              </a:rPr>
              <a:t> </a:t>
            </a:r>
            <a:r>
              <a:rPr sz="2800" spc="165" dirty="0">
                <a:solidFill>
                  <a:srgbClr val="ECE6E1"/>
                </a:solidFill>
                <a:latin typeface="Gill Sans MT"/>
                <a:cs typeface="Gill Sans MT"/>
              </a:rPr>
              <a:t>at</a:t>
            </a:r>
            <a:r>
              <a:rPr sz="2800" spc="-30" dirty="0">
                <a:solidFill>
                  <a:srgbClr val="ECE6E1"/>
                </a:solidFill>
                <a:latin typeface="Gill Sans MT"/>
                <a:cs typeface="Gill Sans MT"/>
              </a:rPr>
              <a:t> </a:t>
            </a:r>
            <a:r>
              <a:rPr sz="2800" spc="170" dirty="0">
                <a:solidFill>
                  <a:srgbClr val="ECE6E1"/>
                </a:solidFill>
                <a:latin typeface="Gill Sans MT"/>
                <a:cs typeface="Gill Sans MT"/>
              </a:rPr>
              <a:t>3</a:t>
            </a:r>
            <a:r>
              <a:rPr sz="2800" spc="-35" dirty="0">
                <a:solidFill>
                  <a:srgbClr val="ECE6E1"/>
                </a:solidFill>
                <a:latin typeface="Gill Sans MT"/>
                <a:cs typeface="Gill Sans MT"/>
              </a:rPr>
              <a:t> </a:t>
            </a:r>
            <a:r>
              <a:rPr sz="2800" spc="145" dirty="0">
                <a:solidFill>
                  <a:srgbClr val="ECE6E1"/>
                </a:solidFill>
                <a:latin typeface="Gill Sans MT"/>
                <a:cs typeface="Gill Sans MT"/>
              </a:rPr>
              <a:t>minute</a:t>
            </a:r>
            <a:r>
              <a:rPr sz="2800" spc="-35" dirty="0">
                <a:solidFill>
                  <a:srgbClr val="ECE6E1"/>
                </a:solidFill>
                <a:latin typeface="Gill Sans MT"/>
                <a:cs typeface="Gill Sans MT"/>
              </a:rPr>
              <a:t> </a:t>
            </a:r>
            <a:r>
              <a:rPr sz="2800" spc="135" dirty="0">
                <a:solidFill>
                  <a:srgbClr val="ECE6E1"/>
                </a:solidFill>
                <a:latin typeface="Gill Sans MT"/>
                <a:cs typeface="Gill Sans MT"/>
              </a:rPr>
              <a:t>intervals </a:t>
            </a:r>
            <a:r>
              <a:rPr sz="2800" spc="-760" dirty="0">
                <a:solidFill>
                  <a:srgbClr val="ECE6E1"/>
                </a:solidFill>
                <a:latin typeface="Gill Sans MT"/>
                <a:cs typeface="Gill Sans MT"/>
              </a:rPr>
              <a:t> </a:t>
            </a:r>
            <a:r>
              <a:rPr sz="2800" spc="100" dirty="0">
                <a:solidFill>
                  <a:srgbClr val="ECE6E1"/>
                </a:solidFill>
                <a:latin typeface="Gill Sans MT"/>
                <a:cs typeface="Gill Sans MT"/>
              </a:rPr>
              <a:t>until</a:t>
            </a:r>
            <a:r>
              <a:rPr sz="2800" spc="-35" dirty="0">
                <a:solidFill>
                  <a:srgbClr val="ECE6E1"/>
                </a:solidFill>
                <a:latin typeface="Gill Sans MT"/>
                <a:cs typeface="Gill Sans MT"/>
              </a:rPr>
              <a:t> </a:t>
            </a:r>
            <a:r>
              <a:rPr sz="2800" spc="105" dirty="0">
                <a:solidFill>
                  <a:srgbClr val="ECE6E1"/>
                </a:solidFill>
                <a:latin typeface="Gill Sans MT"/>
                <a:cs typeface="Gill Sans MT"/>
              </a:rPr>
              <a:t>they</a:t>
            </a:r>
            <a:r>
              <a:rPr sz="2800" spc="-35" dirty="0">
                <a:solidFill>
                  <a:srgbClr val="ECE6E1"/>
                </a:solidFill>
                <a:latin typeface="Gill Sans MT"/>
                <a:cs typeface="Gill Sans MT"/>
              </a:rPr>
              <a:t> </a:t>
            </a:r>
            <a:r>
              <a:rPr sz="2800" spc="180" dirty="0">
                <a:solidFill>
                  <a:srgbClr val="ECE6E1"/>
                </a:solidFill>
                <a:latin typeface="Gill Sans MT"/>
                <a:cs typeface="Gill Sans MT"/>
              </a:rPr>
              <a:t>show</a:t>
            </a:r>
            <a:r>
              <a:rPr sz="2800" spc="-35" dirty="0">
                <a:solidFill>
                  <a:srgbClr val="ECE6E1"/>
                </a:solidFill>
                <a:latin typeface="Gill Sans MT"/>
                <a:cs typeface="Gill Sans MT"/>
              </a:rPr>
              <a:t> </a:t>
            </a:r>
            <a:r>
              <a:rPr sz="2800" spc="280" dirty="0">
                <a:solidFill>
                  <a:srgbClr val="ECE6E1"/>
                </a:solidFill>
                <a:latin typeface="Gill Sans MT"/>
                <a:cs typeface="Gill Sans MT"/>
              </a:rPr>
              <a:t>signs</a:t>
            </a:r>
            <a:r>
              <a:rPr sz="2800" spc="-40" dirty="0">
                <a:solidFill>
                  <a:srgbClr val="ECE6E1"/>
                </a:solidFill>
                <a:latin typeface="Gill Sans MT"/>
                <a:cs typeface="Gill Sans MT"/>
              </a:rPr>
              <a:t> </a:t>
            </a:r>
            <a:r>
              <a:rPr sz="2800" spc="170" dirty="0">
                <a:solidFill>
                  <a:srgbClr val="ECE6E1"/>
                </a:solidFill>
                <a:latin typeface="Gill Sans MT"/>
                <a:cs typeface="Gill Sans MT"/>
              </a:rPr>
              <a:t>of</a:t>
            </a:r>
            <a:r>
              <a:rPr sz="2800" spc="-30" dirty="0">
                <a:solidFill>
                  <a:srgbClr val="ECE6E1"/>
                </a:solidFill>
                <a:latin typeface="Gill Sans MT"/>
                <a:cs typeface="Gill Sans MT"/>
              </a:rPr>
              <a:t> </a:t>
            </a:r>
            <a:r>
              <a:rPr sz="2800" spc="195" dirty="0">
                <a:solidFill>
                  <a:srgbClr val="ECE6E1"/>
                </a:solidFill>
                <a:latin typeface="Gill Sans MT"/>
                <a:cs typeface="Gill Sans MT"/>
              </a:rPr>
              <a:t>responsiveness</a:t>
            </a:r>
            <a:endParaRPr sz="2800">
              <a:latin typeface="Gill Sans MT"/>
              <a:cs typeface="Gill Sans MT"/>
            </a:endParaRPr>
          </a:p>
        </p:txBody>
      </p:sp>
      <p:sp>
        <p:nvSpPr>
          <p:cNvPr id="10" name="object 10"/>
          <p:cNvSpPr/>
          <p:nvPr/>
        </p:nvSpPr>
        <p:spPr>
          <a:xfrm>
            <a:off x="7448166" y="1563216"/>
            <a:ext cx="429895" cy="180975"/>
          </a:xfrm>
          <a:custGeom>
            <a:avLst/>
            <a:gdLst/>
            <a:ahLst/>
            <a:cxnLst/>
            <a:rect l="l" t="t" r="r" b="b"/>
            <a:pathLst>
              <a:path w="429895" h="180975">
                <a:moveTo>
                  <a:pt x="339328" y="180975"/>
                </a:moveTo>
                <a:lnTo>
                  <a:pt x="339328" y="113109"/>
                </a:lnTo>
                <a:lnTo>
                  <a:pt x="0" y="113109"/>
                </a:lnTo>
                <a:lnTo>
                  <a:pt x="0" y="67865"/>
                </a:lnTo>
                <a:lnTo>
                  <a:pt x="339328" y="67865"/>
                </a:lnTo>
                <a:lnTo>
                  <a:pt x="339328" y="0"/>
                </a:lnTo>
                <a:lnTo>
                  <a:pt x="429815" y="90487"/>
                </a:lnTo>
                <a:lnTo>
                  <a:pt x="339328" y="180975"/>
                </a:lnTo>
                <a:close/>
              </a:path>
            </a:pathLst>
          </a:custGeom>
          <a:solidFill>
            <a:srgbClr val="FF493A"/>
          </a:solidFill>
        </p:spPr>
        <p:txBody>
          <a:bodyPr wrap="square" lIns="0" tIns="0" rIns="0" bIns="0" rtlCol="0"/>
          <a:lstStyle/>
          <a:p>
            <a:endParaRPr/>
          </a:p>
        </p:txBody>
      </p:sp>
      <p:sp>
        <p:nvSpPr>
          <p:cNvPr id="11" name="object 11"/>
          <p:cNvSpPr/>
          <p:nvPr/>
        </p:nvSpPr>
        <p:spPr>
          <a:xfrm>
            <a:off x="6813522" y="2753866"/>
            <a:ext cx="429895" cy="180975"/>
          </a:xfrm>
          <a:custGeom>
            <a:avLst/>
            <a:gdLst/>
            <a:ahLst/>
            <a:cxnLst/>
            <a:rect l="l" t="t" r="r" b="b"/>
            <a:pathLst>
              <a:path w="429895" h="180975">
                <a:moveTo>
                  <a:pt x="339328" y="180975"/>
                </a:moveTo>
                <a:lnTo>
                  <a:pt x="339328" y="113109"/>
                </a:lnTo>
                <a:lnTo>
                  <a:pt x="0" y="113109"/>
                </a:lnTo>
                <a:lnTo>
                  <a:pt x="0" y="67865"/>
                </a:lnTo>
                <a:lnTo>
                  <a:pt x="339328" y="67865"/>
                </a:lnTo>
                <a:lnTo>
                  <a:pt x="339328" y="0"/>
                </a:lnTo>
                <a:lnTo>
                  <a:pt x="429815" y="90487"/>
                </a:lnTo>
                <a:lnTo>
                  <a:pt x="339328" y="180975"/>
                </a:lnTo>
                <a:close/>
              </a:path>
            </a:pathLst>
          </a:custGeom>
          <a:solidFill>
            <a:srgbClr val="FF493A"/>
          </a:solidFill>
        </p:spPr>
        <p:txBody>
          <a:bodyPr wrap="square" lIns="0" tIns="0" rIns="0" bIns="0" rtlCol="0"/>
          <a:lstStyle/>
          <a:p>
            <a:endParaRPr/>
          </a:p>
        </p:txBody>
      </p:sp>
      <p:sp>
        <p:nvSpPr>
          <p:cNvPr id="12" name="object 12"/>
          <p:cNvSpPr/>
          <p:nvPr/>
        </p:nvSpPr>
        <p:spPr>
          <a:xfrm>
            <a:off x="7028022" y="4520691"/>
            <a:ext cx="429895" cy="180975"/>
          </a:xfrm>
          <a:custGeom>
            <a:avLst/>
            <a:gdLst/>
            <a:ahLst/>
            <a:cxnLst/>
            <a:rect l="l" t="t" r="r" b="b"/>
            <a:pathLst>
              <a:path w="429895" h="180975">
                <a:moveTo>
                  <a:pt x="339328" y="180975"/>
                </a:moveTo>
                <a:lnTo>
                  <a:pt x="339328" y="113109"/>
                </a:lnTo>
                <a:lnTo>
                  <a:pt x="0" y="113109"/>
                </a:lnTo>
                <a:lnTo>
                  <a:pt x="0" y="67865"/>
                </a:lnTo>
                <a:lnTo>
                  <a:pt x="339328" y="67865"/>
                </a:lnTo>
                <a:lnTo>
                  <a:pt x="339328" y="0"/>
                </a:lnTo>
                <a:lnTo>
                  <a:pt x="429815" y="90487"/>
                </a:lnTo>
                <a:lnTo>
                  <a:pt x="339328" y="180975"/>
                </a:lnTo>
                <a:close/>
              </a:path>
            </a:pathLst>
          </a:custGeom>
          <a:solidFill>
            <a:srgbClr val="FF493A"/>
          </a:solidFill>
        </p:spPr>
        <p:txBody>
          <a:bodyPr wrap="square" lIns="0" tIns="0" rIns="0" bIns="0" rtlCol="0"/>
          <a:lstStyle/>
          <a:p>
            <a:endParaRPr/>
          </a:p>
        </p:txBody>
      </p:sp>
      <p:sp>
        <p:nvSpPr>
          <p:cNvPr id="13" name="object 13"/>
          <p:cNvSpPr/>
          <p:nvPr/>
        </p:nvSpPr>
        <p:spPr>
          <a:xfrm>
            <a:off x="7178002" y="7447322"/>
            <a:ext cx="429895" cy="180975"/>
          </a:xfrm>
          <a:custGeom>
            <a:avLst/>
            <a:gdLst/>
            <a:ahLst/>
            <a:cxnLst/>
            <a:rect l="l" t="t" r="r" b="b"/>
            <a:pathLst>
              <a:path w="429895" h="180975">
                <a:moveTo>
                  <a:pt x="339328" y="180975"/>
                </a:moveTo>
                <a:lnTo>
                  <a:pt x="339328" y="113109"/>
                </a:lnTo>
                <a:lnTo>
                  <a:pt x="0" y="113109"/>
                </a:lnTo>
                <a:lnTo>
                  <a:pt x="0" y="67865"/>
                </a:lnTo>
                <a:lnTo>
                  <a:pt x="339328" y="67865"/>
                </a:lnTo>
                <a:lnTo>
                  <a:pt x="339328" y="0"/>
                </a:lnTo>
                <a:lnTo>
                  <a:pt x="429815" y="90487"/>
                </a:lnTo>
                <a:lnTo>
                  <a:pt x="339328" y="180975"/>
                </a:lnTo>
                <a:close/>
              </a:path>
            </a:pathLst>
          </a:custGeom>
          <a:solidFill>
            <a:srgbClr val="FF493A"/>
          </a:solidFill>
        </p:spPr>
        <p:txBody>
          <a:bodyPr wrap="square" lIns="0" tIns="0" rIns="0" bIns="0" rtlCol="0"/>
          <a:lstStyle/>
          <a:p>
            <a:endParaRPr/>
          </a:p>
        </p:txBody>
      </p:sp>
      <p:sp>
        <p:nvSpPr>
          <p:cNvPr id="14" name="object 14"/>
          <p:cNvSpPr/>
          <p:nvPr/>
        </p:nvSpPr>
        <p:spPr>
          <a:xfrm>
            <a:off x="7096474" y="6980411"/>
            <a:ext cx="429895" cy="180975"/>
          </a:xfrm>
          <a:custGeom>
            <a:avLst/>
            <a:gdLst/>
            <a:ahLst/>
            <a:cxnLst/>
            <a:rect l="l" t="t" r="r" b="b"/>
            <a:pathLst>
              <a:path w="429895" h="180975">
                <a:moveTo>
                  <a:pt x="339328" y="180975"/>
                </a:moveTo>
                <a:lnTo>
                  <a:pt x="339328" y="113109"/>
                </a:lnTo>
                <a:lnTo>
                  <a:pt x="0" y="113109"/>
                </a:lnTo>
                <a:lnTo>
                  <a:pt x="0" y="67865"/>
                </a:lnTo>
                <a:lnTo>
                  <a:pt x="339328" y="67865"/>
                </a:lnTo>
                <a:lnTo>
                  <a:pt x="339328" y="0"/>
                </a:lnTo>
                <a:lnTo>
                  <a:pt x="429815" y="90487"/>
                </a:lnTo>
                <a:lnTo>
                  <a:pt x="339328" y="180975"/>
                </a:lnTo>
                <a:close/>
              </a:path>
            </a:pathLst>
          </a:custGeom>
          <a:solidFill>
            <a:srgbClr val="FF493A"/>
          </a:solidFill>
        </p:spPr>
        <p:txBody>
          <a:bodyPr wrap="square" lIns="0" tIns="0" rIns="0" bIns="0" rtlCol="0"/>
          <a:lstStyle/>
          <a:p>
            <a:endParaRPr/>
          </a:p>
        </p:txBody>
      </p:sp>
      <p:sp>
        <p:nvSpPr>
          <p:cNvPr id="15" name="object 15"/>
          <p:cNvSpPr/>
          <p:nvPr/>
        </p:nvSpPr>
        <p:spPr>
          <a:xfrm>
            <a:off x="7718330" y="7987642"/>
            <a:ext cx="429895" cy="180975"/>
          </a:xfrm>
          <a:custGeom>
            <a:avLst/>
            <a:gdLst/>
            <a:ahLst/>
            <a:cxnLst/>
            <a:rect l="l" t="t" r="r" b="b"/>
            <a:pathLst>
              <a:path w="429895" h="180975">
                <a:moveTo>
                  <a:pt x="339328" y="180975"/>
                </a:moveTo>
                <a:lnTo>
                  <a:pt x="339328" y="113109"/>
                </a:lnTo>
                <a:lnTo>
                  <a:pt x="0" y="113109"/>
                </a:lnTo>
                <a:lnTo>
                  <a:pt x="0" y="67865"/>
                </a:lnTo>
                <a:lnTo>
                  <a:pt x="339328" y="67865"/>
                </a:lnTo>
                <a:lnTo>
                  <a:pt x="339328" y="0"/>
                </a:lnTo>
                <a:lnTo>
                  <a:pt x="429815" y="90487"/>
                </a:lnTo>
                <a:lnTo>
                  <a:pt x="339328" y="180975"/>
                </a:lnTo>
                <a:close/>
              </a:path>
            </a:pathLst>
          </a:custGeom>
          <a:solidFill>
            <a:srgbClr val="FF493A"/>
          </a:solidFill>
        </p:spPr>
        <p:txBody>
          <a:bodyPr wrap="square" lIns="0" tIns="0" rIns="0" bIns="0" rtlCol="0"/>
          <a:lstStyle/>
          <a:p>
            <a:endParaRPr/>
          </a:p>
        </p:txBody>
      </p:sp>
      <p:sp>
        <p:nvSpPr>
          <p:cNvPr id="16" name="object 16"/>
          <p:cNvSpPr txBox="1"/>
          <p:nvPr/>
        </p:nvSpPr>
        <p:spPr>
          <a:xfrm>
            <a:off x="7618273" y="5973865"/>
            <a:ext cx="7250430" cy="4081779"/>
          </a:xfrm>
          <a:prstGeom prst="rect">
            <a:avLst/>
          </a:prstGeom>
        </p:spPr>
        <p:txBody>
          <a:bodyPr vert="horz" wrap="square" lIns="0" tIns="58419" rIns="0" bIns="0" rtlCol="0">
            <a:spAutoFit/>
          </a:bodyPr>
          <a:lstStyle/>
          <a:p>
            <a:pPr marR="165735" algn="ctr">
              <a:lnSpc>
                <a:spcPct val="100000"/>
              </a:lnSpc>
              <a:spcBef>
                <a:spcPts val="459"/>
              </a:spcBef>
            </a:pPr>
            <a:r>
              <a:rPr sz="4800" b="1" spc="-204" dirty="0">
                <a:solidFill>
                  <a:srgbClr val="FF493A"/>
                </a:solidFill>
                <a:latin typeface="Gill Sans MT"/>
                <a:cs typeface="Gill Sans MT"/>
              </a:rPr>
              <a:t>I</a:t>
            </a:r>
            <a:r>
              <a:rPr sz="4800" b="1" spc="-335" dirty="0">
                <a:solidFill>
                  <a:srgbClr val="FF493A"/>
                </a:solidFill>
                <a:latin typeface="Gill Sans MT"/>
                <a:cs typeface="Gill Sans MT"/>
              </a:rPr>
              <a:t>t</a:t>
            </a:r>
            <a:r>
              <a:rPr sz="4800" b="1" spc="-385" dirty="0">
                <a:solidFill>
                  <a:srgbClr val="FF493A"/>
                </a:solidFill>
                <a:latin typeface="Gill Sans MT"/>
                <a:cs typeface="Gill Sans MT"/>
              </a:rPr>
              <a:t>'</a:t>
            </a:r>
            <a:r>
              <a:rPr sz="4800" b="1" spc="415" dirty="0">
                <a:solidFill>
                  <a:srgbClr val="FF493A"/>
                </a:solidFill>
                <a:latin typeface="Gill Sans MT"/>
                <a:cs typeface="Gill Sans MT"/>
              </a:rPr>
              <a:t>s</a:t>
            </a:r>
            <a:r>
              <a:rPr sz="4800" b="1" spc="-140" dirty="0">
                <a:solidFill>
                  <a:srgbClr val="FF493A"/>
                </a:solidFill>
                <a:latin typeface="Gill Sans MT"/>
                <a:cs typeface="Gill Sans MT"/>
              </a:rPr>
              <a:t> </a:t>
            </a:r>
            <a:r>
              <a:rPr sz="4800" b="1" spc="45" dirty="0">
                <a:solidFill>
                  <a:srgbClr val="FF493A"/>
                </a:solidFill>
                <a:latin typeface="Gill Sans MT"/>
                <a:cs typeface="Gill Sans MT"/>
              </a:rPr>
              <a:t>S</a:t>
            </a:r>
            <a:r>
              <a:rPr sz="4800" b="1" spc="-120" dirty="0">
                <a:solidFill>
                  <a:srgbClr val="FF493A"/>
                </a:solidFill>
                <a:latin typeface="Gill Sans MT"/>
                <a:cs typeface="Gill Sans MT"/>
              </a:rPr>
              <a:t>h</a:t>
            </a:r>
            <a:r>
              <a:rPr sz="4800" b="1" spc="-145" dirty="0">
                <a:solidFill>
                  <a:srgbClr val="FF493A"/>
                </a:solidFill>
                <a:latin typeface="Gill Sans MT"/>
                <a:cs typeface="Gill Sans MT"/>
              </a:rPr>
              <a:t>o</a:t>
            </a:r>
            <a:r>
              <a:rPr sz="4800" b="1" spc="-409" dirty="0">
                <a:solidFill>
                  <a:srgbClr val="FF493A"/>
                </a:solidFill>
                <a:latin typeface="Gill Sans MT"/>
                <a:cs typeface="Gill Sans MT"/>
              </a:rPr>
              <a:t>r</a:t>
            </a:r>
            <a:r>
              <a:rPr sz="4800" b="1" spc="-330" dirty="0">
                <a:solidFill>
                  <a:srgbClr val="FF493A"/>
                </a:solidFill>
                <a:latin typeface="Gill Sans MT"/>
                <a:cs typeface="Gill Sans MT"/>
              </a:rPr>
              <a:t>t</a:t>
            </a:r>
            <a:r>
              <a:rPr sz="4800" b="1" spc="-140" dirty="0">
                <a:solidFill>
                  <a:srgbClr val="FF493A"/>
                </a:solidFill>
                <a:latin typeface="Gill Sans MT"/>
                <a:cs typeface="Gill Sans MT"/>
              </a:rPr>
              <a:t> </a:t>
            </a:r>
            <a:r>
              <a:rPr sz="4800" b="1" spc="-360" dirty="0">
                <a:solidFill>
                  <a:srgbClr val="FF493A"/>
                </a:solidFill>
                <a:latin typeface="Gill Sans MT"/>
                <a:cs typeface="Gill Sans MT"/>
              </a:rPr>
              <a:t>L</a:t>
            </a:r>
            <a:r>
              <a:rPr sz="4800" b="1" spc="-35" dirty="0">
                <a:solidFill>
                  <a:srgbClr val="FF493A"/>
                </a:solidFill>
                <a:latin typeface="Gill Sans MT"/>
                <a:cs typeface="Gill Sans MT"/>
              </a:rPr>
              <a:t>i</a:t>
            </a:r>
            <a:r>
              <a:rPr sz="4800" b="1" spc="-30" dirty="0">
                <a:solidFill>
                  <a:srgbClr val="FF493A"/>
                </a:solidFill>
                <a:latin typeface="Gill Sans MT"/>
                <a:cs typeface="Gill Sans MT"/>
              </a:rPr>
              <a:t>v</a:t>
            </a:r>
            <a:r>
              <a:rPr sz="4800" b="1" spc="-60" dirty="0">
                <a:solidFill>
                  <a:srgbClr val="FF493A"/>
                </a:solidFill>
                <a:latin typeface="Gill Sans MT"/>
                <a:cs typeface="Gill Sans MT"/>
              </a:rPr>
              <a:t>e</a:t>
            </a:r>
            <a:r>
              <a:rPr sz="4800" b="1" spc="-95" dirty="0">
                <a:solidFill>
                  <a:srgbClr val="FF493A"/>
                </a:solidFill>
                <a:latin typeface="Gill Sans MT"/>
                <a:cs typeface="Gill Sans MT"/>
              </a:rPr>
              <a:t>d</a:t>
            </a:r>
            <a:endParaRPr sz="4800">
              <a:latin typeface="Gill Sans MT"/>
              <a:cs typeface="Gill Sans MT"/>
            </a:endParaRPr>
          </a:p>
          <a:p>
            <a:pPr marL="17780" algn="ctr">
              <a:lnSpc>
                <a:spcPct val="100000"/>
              </a:lnSpc>
              <a:spcBef>
                <a:spcPts val="204"/>
              </a:spcBef>
            </a:pPr>
            <a:r>
              <a:rPr sz="2800" spc="55" dirty="0">
                <a:solidFill>
                  <a:srgbClr val="ECE6E1"/>
                </a:solidFill>
                <a:latin typeface="Gill Sans MT"/>
                <a:cs typeface="Gill Sans MT"/>
              </a:rPr>
              <a:t>After</a:t>
            </a:r>
            <a:r>
              <a:rPr sz="2800" spc="-40" dirty="0">
                <a:solidFill>
                  <a:srgbClr val="ECE6E1"/>
                </a:solidFill>
                <a:latin typeface="Gill Sans MT"/>
                <a:cs typeface="Gill Sans MT"/>
              </a:rPr>
              <a:t> </a:t>
            </a:r>
            <a:r>
              <a:rPr sz="2800" spc="130" dirty="0">
                <a:solidFill>
                  <a:srgbClr val="ECE6E1"/>
                </a:solidFill>
                <a:latin typeface="Gill Sans MT"/>
                <a:cs typeface="Gill Sans MT"/>
              </a:rPr>
              <a:t>30-90</a:t>
            </a:r>
            <a:r>
              <a:rPr sz="2800" spc="-40" dirty="0">
                <a:solidFill>
                  <a:srgbClr val="ECE6E1"/>
                </a:solidFill>
                <a:latin typeface="Gill Sans MT"/>
                <a:cs typeface="Gill Sans MT"/>
              </a:rPr>
              <a:t> </a:t>
            </a:r>
            <a:r>
              <a:rPr sz="2800" spc="155" dirty="0">
                <a:solidFill>
                  <a:srgbClr val="ECE6E1"/>
                </a:solidFill>
                <a:latin typeface="Gill Sans MT"/>
                <a:cs typeface="Gill Sans MT"/>
              </a:rPr>
              <a:t>minutes,</a:t>
            </a:r>
            <a:r>
              <a:rPr sz="2800" spc="-35" dirty="0">
                <a:solidFill>
                  <a:srgbClr val="ECE6E1"/>
                </a:solidFill>
                <a:latin typeface="Gill Sans MT"/>
                <a:cs typeface="Gill Sans MT"/>
              </a:rPr>
              <a:t> </a:t>
            </a:r>
            <a:r>
              <a:rPr sz="2800" spc="135" dirty="0">
                <a:solidFill>
                  <a:srgbClr val="ECE6E1"/>
                </a:solidFill>
                <a:latin typeface="Gill Sans MT"/>
                <a:cs typeface="Gill Sans MT"/>
              </a:rPr>
              <a:t>naloxone</a:t>
            </a:r>
            <a:r>
              <a:rPr sz="2800" spc="-40" dirty="0">
                <a:solidFill>
                  <a:srgbClr val="ECE6E1"/>
                </a:solidFill>
                <a:latin typeface="Gill Sans MT"/>
                <a:cs typeface="Gill Sans MT"/>
              </a:rPr>
              <a:t> </a:t>
            </a:r>
            <a:r>
              <a:rPr sz="2800" spc="90" dirty="0">
                <a:solidFill>
                  <a:srgbClr val="ECE6E1"/>
                </a:solidFill>
                <a:latin typeface="Gill Sans MT"/>
                <a:cs typeface="Gill Sans MT"/>
              </a:rPr>
              <a:t>will</a:t>
            </a:r>
            <a:r>
              <a:rPr sz="2800" spc="-35" dirty="0">
                <a:solidFill>
                  <a:srgbClr val="ECE6E1"/>
                </a:solidFill>
                <a:latin typeface="Gill Sans MT"/>
                <a:cs typeface="Gill Sans MT"/>
              </a:rPr>
              <a:t> </a:t>
            </a:r>
            <a:r>
              <a:rPr sz="2800" spc="114" dirty="0">
                <a:solidFill>
                  <a:srgbClr val="ECE6E1"/>
                </a:solidFill>
                <a:latin typeface="Gill Sans MT"/>
                <a:cs typeface="Gill Sans MT"/>
              </a:rPr>
              <a:t>wear</a:t>
            </a:r>
            <a:r>
              <a:rPr sz="2800" spc="-35" dirty="0">
                <a:solidFill>
                  <a:srgbClr val="ECE6E1"/>
                </a:solidFill>
                <a:latin typeface="Gill Sans MT"/>
                <a:cs typeface="Gill Sans MT"/>
              </a:rPr>
              <a:t> </a:t>
            </a:r>
            <a:r>
              <a:rPr sz="2800" spc="210" dirty="0">
                <a:solidFill>
                  <a:srgbClr val="ECE6E1"/>
                </a:solidFill>
                <a:latin typeface="Gill Sans MT"/>
                <a:cs typeface="Gill Sans MT"/>
              </a:rPr>
              <a:t>off</a:t>
            </a:r>
            <a:endParaRPr sz="2800">
              <a:latin typeface="Gill Sans MT"/>
              <a:cs typeface="Gill Sans MT"/>
            </a:endParaRPr>
          </a:p>
          <a:p>
            <a:pPr marL="12700" marR="178435" algn="ctr">
              <a:lnSpc>
                <a:spcPts val="4180"/>
              </a:lnSpc>
              <a:spcBef>
                <a:spcPts val="240"/>
              </a:spcBef>
            </a:pPr>
            <a:r>
              <a:rPr sz="2800" spc="90" dirty="0">
                <a:solidFill>
                  <a:srgbClr val="ECE6E1"/>
                </a:solidFill>
                <a:latin typeface="Gill Sans MT"/>
                <a:cs typeface="Gill Sans MT"/>
              </a:rPr>
              <a:t>Naloxone</a:t>
            </a:r>
            <a:r>
              <a:rPr sz="2800" spc="-30" dirty="0">
                <a:solidFill>
                  <a:srgbClr val="ECE6E1"/>
                </a:solidFill>
                <a:latin typeface="Gill Sans MT"/>
                <a:cs typeface="Gill Sans MT"/>
              </a:rPr>
              <a:t> </a:t>
            </a:r>
            <a:r>
              <a:rPr sz="2800" spc="225" dirty="0">
                <a:solidFill>
                  <a:srgbClr val="ECE6E1"/>
                </a:solidFill>
                <a:latin typeface="Gill Sans MT"/>
                <a:cs typeface="Gill Sans MT"/>
              </a:rPr>
              <a:t>is</a:t>
            </a:r>
            <a:r>
              <a:rPr sz="2800" spc="-25" dirty="0">
                <a:solidFill>
                  <a:srgbClr val="ECE6E1"/>
                </a:solidFill>
                <a:latin typeface="Gill Sans MT"/>
                <a:cs typeface="Gill Sans MT"/>
              </a:rPr>
              <a:t> </a:t>
            </a:r>
            <a:r>
              <a:rPr sz="2800" spc="105" dirty="0">
                <a:solidFill>
                  <a:srgbClr val="ECE6E1"/>
                </a:solidFill>
                <a:latin typeface="Gill Sans MT"/>
                <a:cs typeface="Gill Sans MT"/>
              </a:rPr>
              <a:t>only</a:t>
            </a:r>
            <a:r>
              <a:rPr sz="2800" spc="-25" dirty="0">
                <a:solidFill>
                  <a:srgbClr val="ECE6E1"/>
                </a:solidFill>
                <a:latin typeface="Gill Sans MT"/>
                <a:cs typeface="Gill Sans MT"/>
              </a:rPr>
              <a:t> </a:t>
            </a:r>
            <a:r>
              <a:rPr sz="2800" spc="325" dirty="0">
                <a:solidFill>
                  <a:srgbClr val="ECE6E1"/>
                </a:solidFill>
                <a:latin typeface="Gill Sans MT"/>
                <a:cs typeface="Gill Sans MT"/>
              </a:rPr>
              <a:t>a</a:t>
            </a:r>
            <a:r>
              <a:rPr sz="2800" spc="-25" dirty="0">
                <a:solidFill>
                  <a:srgbClr val="ECE6E1"/>
                </a:solidFill>
                <a:latin typeface="Gill Sans MT"/>
                <a:cs typeface="Gill Sans MT"/>
              </a:rPr>
              <a:t> </a:t>
            </a:r>
            <a:r>
              <a:rPr sz="2800" spc="100" dirty="0">
                <a:solidFill>
                  <a:srgbClr val="ECE6E1"/>
                </a:solidFill>
                <a:latin typeface="Gill Sans MT"/>
                <a:cs typeface="Gill Sans MT"/>
              </a:rPr>
              <a:t>temporary</a:t>
            </a:r>
            <a:r>
              <a:rPr sz="2800" spc="-20" dirty="0">
                <a:solidFill>
                  <a:srgbClr val="ECE6E1"/>
                </a:solidFill>
                <a:latin typeface="Gill Sans MT"/>
                <a:cs typeface="Gill Sans MT"/>
              </a:rPr>
              <a:t> </a:t>
            </a:r>
            <a:r>
              <a:rPr sz="2800" spc="110" dirty="0">
                <a:solidFill>
                  <a:srgbClr val="ECE6E1"/>
                </a:solidFill>
                <a:latin typeface="Gill Sans MT"/>
                <a:cs typeface="Gill Sans MT"/>
              </a:rPr>
              <a:t>opioid</a:t>
            </a:r>
            <a:r>
              <a:rPr sz="2800" spc="-30" dirty="0">
                <a:solidFill>
                  <a:srgbClr val="ECE6E1"/>
                </a:solidFill>
                <a:latin typeface="Gill Sans MT"/>
                <a:cs typeface="Gill Sans MT"/>
              </a:rPr>
              <a:t> </a:t>
            </a:r>
            <a:r>
              <a:rPr sz="2800" spc="100" dirty="0">
                <a:solidFill>
                  <a:srgbClr val="ECE6E1"/>
                </a:solidFill>
                <a:latin typeface="Gill Sans MT"/>
                <a:cs typeface="Gill Sans MT"/>
              </a:rPr>
              <a:t>blocker </a:t>
            </a:r>
            <a:r>
              <a:rPr sz="2800" spc="-760" dirty="0">
                <a:solidFill>
                  <a:srgbClr val="ECE6E1"/>
                </a:solidFill>
                <a:latin typeface="Gill Sans MT"/>
                <a:cs typeface="Gill Sans MT"/>
              </a:rPr>
              <a:t> </a:t>
            </a:r>
            <a:r>
              <a:rPr sz="2800" spc="-45" dirty="0">
                <a:solidFill>
                  <a:srgbClr val="ECE6E1"/>
                </a:solidFill>
                <a:latin typeface="Gill Sans MT"/>
                <a:cs typeface="Gill Sans MT"/>
              </a:rPr>
              <a:t>A </a:t>
            </a:r>
            <a:r>
              <a:rPr sz="2800" spc="135" dirty="0">
                <a:solidFill>
                  <a:srgbClr val="ECE6E1"/>
                </a:solidFill>
                <a:latin typeface="Gill Sans MT"/>
                <a:cs typeface="Gill Sans MT"/>
              </a:rPr>
              <a:t>person </a:t>
            </a:r>
            <a:r>
              <a:rPr sz="2800" spc="250" dirty="0">
                <a:solidFill>
                  <a:srgbClr val="ECE6E1"/>
                </a:solidFill>
                <a:latin typeface="Gill Sans MT"/>
                <a:cs typeface="Gill Sans MT"/>
              </a:rPr>
              <a:t>can </a:t>
            </a:r>
            <a:r>
              <a:rPr sz="2800" spc="185" dirty="0">
                <a:solidFill>
                  <a:srgbClr val="ECE6E1"/>
                </a:solidFill>
                <a:latin typeface="Gill Sans MT"/>
                <a:cs typeface="Gill Sans MT"/>
              </a:rPr>
              <a:t>slip </a:t>
            </a:r>
            <a:r>
              <a:rPr sz="2800" spc="220" dirty="0">
                <a:solidFill>
                  <a:srgbClr val="ECE6E1"/>
                </a:solidFill>
                <a:latin typeface="Gill Sans MT"/>
                <a:cs typeface="Gill Sans MT"/>
              </a:rPr>
              <a:t>back </a:t>
            </a:r>
            <a:r>
              <a:rPr sz="2800" spc="75" dirty="0">
                <a:solidFill>
                  <a:srgbClr val="ECE6E1"/>
                </a:solidFill>
                <a:latin typeface="Gill Sans MT"/>
                <a:cs typeface="Gill Sans MT"/>
              </a:rPr>
              <a:t>into </a:t>
            </a:r>
            <a:r>
              <a:rPr sz="2800" spc="110" dirty="0">
                <a:solidFill>
                  <a:srgbClr val="ECE6E1"/>
                </a:solidFill>
                <a:latin typeface="Gill Sans MT"/>
                <a:cs typeface="Gill Sans MT"/>
              </a:rPr>
              <a:t>overdose, </a:t>
            </a:r>
            <a:r>
              <a:rPr sz="2800" spc="114" dirty="0">
                <a:solidFill>
                  <a:srgbClr val="ECE6E1"/>
                </a:solidFill>
                <a:latin typeface="Gill Sans MT"/>
                <a:cs typeface="Gill Sans MT"/>
              </a:rPr>
              <a:t> </a:t>
            </a:r>
            <a:r>
              <a:rPr sz="2800" spc="190" dirty="0">
                <a:solidFill>
                  <a:srgbClr val="ECE6E1"/>
                </a:solidFill>
                <a:latin typeface="Gill Sans MT"/>
                <a:cs typeface="Gill Sans MT"/>
              </a:rPr>
              <a:t>especially </a:t>
            </a:r>
            <a:r>
              <a:rPr sz="2800" spc="180" dirty="0">
                <a:solidFill>
                  <a:srgbClr val="ECE6E1"/>
                </a:solidFill>
                <a:latin typeface="Gill Sans MT"/>
                <a:cs typeface="Gill Sans MT"/>
              </a:rPr>
              <a:t>if </a:t>
            </a:r>
            <a:r>
              <a:rPr sz="2800" spc="105" dirty="0">
                <a:solidFill>
                  <a:srgbClr val="ECE6E1"/>
                </a:solidFill>
                <a:latin typeface="Gill Sans MT"/>
                <a:cs typeface="Gill Sans MT"/>
              </a:rPr>
              <a:t>they </a:t>
            </a:r>
            <a:r>
              <a:rPr sz="2800" spc="215" dirty="0">
                <a:solidFill>
                  <a:srgbClr val="ECE6E1"/>
                </a:solidFill>
                <a:latin typeface="Gill Sans MT"/>
                <a:cs typeface="Gill Sans MT"/>
              </a:rPr>
              <a:t>used </a:t>
            </a:r>
            <a:r>
              <a:rPr sz="2800" spc="100" dirty="0">
                <a:solidFill>
                  <a:srgbClr val="ECE6E1"/>
                </a:solidFill>
                <a:latin typeface="Gill Sans MT"/>
                <a:cs typeface="Gill Sans MT"/>
              </a:rPr>
              <a:t>more </a:t>
            </a:r>
            <a:r>
              <a:rPr sz="2800" spc="150" dirty="0">
                <a:solidFill>
                  <a:srgbClr val="ECE6E1"/>
                </a:solidFill>
                <a:latin typeface="Gill Sans MT"/>
                <a:cs typeface="Gill Sans MT"/>
              </a:rPr>
              <a:t>opioids </a:t>
            </a:r>
            <a:r>
              <a:rPr sz="2800" spc="114" dirty="0">
                <a:solidFill>
                  <a:srgbClr val="ECE6E1"/>
                </a:solidFill>
                <a:latin typeface="Gill Sans MT"/>
                <a:cs typeface="Gill Sans MT"/>
              </a:rPr>
              <a:t>in </a:t>
            </a:r>
            <a:r>
              <a:rPr sz="2800" spc="105" dirty="0">
                <a:solidFill>
                  <a:srgbClr val="ECE6E1"/>
                </a:solidFill>
                <a:latin typeface="Gill Sans MT"/>
                <a:cs typeface="Gill Sans MT"/>
              </a:rPr>
              <a:t>the </a:t>
            </a:r>
            <a:r>
              <a:rPr sz="2800" spc="110" dirty="0">
                <a:solidFill>
                  <a:srgbClr val="ECE6E1"/>
                </a:solidFill>
                <a:latin typeface="Gill Sans MT"/>
                <a:cs typeface="Gill Sans MT"/>
              </a:rPr>
              <a:t> </a:t>
            </a:r>
            <a:r>
              <a:rPr sz="2800" spc="130" dirty="0">
                <a:solidFill>
                  <a:srgbClr val="ECE6E1"/>
                </a:solidFill>
                <a:latin typeface="Gill Sans MT"/>
                <a:cs typeface="Gill Sans MT"/>
              </a:rPr>
              <a:t>30-90</a:t>
            </a:r>
            <a:r>
              <a:rPr sz="2800" spc="-40" dirty="0">
                <a:solidFill>
                  <a:srgbClr val="ECE6E1"/>
                </a:solidFill>
                <a:latin typeface="Gill Sans MT"/>
                <a:cs typeface="Gill Sans MT"/>
              </a:rPr>
              <a:t> </a:t>
            </a:r>
            <a:r>
              <a:rPr sz="2800" spc="145" dirty="0">
                <a:solidFill>
                  <a:srgbClr val="ECE6E1"/>
                </a:solidFill>
                <a:latin typeface="Gill Sans MT"/>
                <a:cs typeface="Gill Sans MT"/>
              </a:rPr>
              <a:t>minute</a:t>
            </a:r>
            <a:r>
              <a:rPr sz="2800" spc="-35" dirty="0">
                <a:solidFill>
                  <a:srgbClr val="ECE6E1"/>
                </a:solidFill>
                <a:latin typeface="Gill Sans MT"/>
                <a:cs typeface="Gill Sans MT"/>
              </a:rPr>
              <a:t> </a:t>
            </a:r>
            <a:r>
              <a:rPr sz="2800" spc="90" dirty="0">
                <a:solidFill>
                  <a:srgbClr val="ECE6E1"/>
                </a:solidFill>
                <a:latin typeface="Gill Sans MT"/>
                <a:cs typeface="Gill Sans MT"/>
              </a:rPr>
              <a:t>period</a:t>
            </a:r>
            <a:endParaRPr sz="2800">
              <a:latin typeface="Gill Sans MT"/>
              <a:cs typeface="Gill Sans MT"/>
            </a:endParaRPr>
          </a:p>
          <a:p>
            <a:pPr marL="17780" algn="ctr">
              <a:lnSpc>
                <a:spcPct val="100000"/>
              </a:lnSpc>
              <a:spcBef>
                <a:spcPts val="1930"/>
              </a:spcBef>
            </a:pPr>
            <a:r>
              <a:rPr sz="2800" spc="90" dirty="0">
                <a:solidFill>
                  <a:srgbClr val="EF4522"/>
                </a:solidFill>
                <a:latin typeface="Gill Sans MT"/>
                <a:cs typeface="Gill Sans MT"/>
              </a:rPr>
              <a:t>*Naloxone</a:t>
            </a:r>
            <a:r>
              <a:rPr sz="2800" spc="-45" dirty="0">
                <a:solidFill>
                  <a:srgbClr val="EF4522"/>
                </a:solidFill>
                <a:latin typeface="Gill Sans MT"/>
                <a:cs typeface="Gill Sans MT"/>
              </a:rPr>
              <a:t> </a:t>
            </a:r>
            <a:r>
              <a:rPr sz="2800" spc="-114" dirty="0">
                <a:solidFill>
                  <a:srgbClr val="EF4522"/>
                </a:solidFill>
                <a:latin typeface="Gill Sans MT"/>
                <a:cs typeface="Gill Sans MT"/>
              </a:rPr>
              <a:t>CAN</a:t>
            </a:r>
            <a:r>
              <a:rPr sz="2800" spc="-40" dirty="0">
                <a:solidFill>
                  <a:srgbClr val="EF4522"/>
                </a:solidFill>
                <a:latin typeface="Gill Sans MT"/>
                <a:cs typeface="Gill Sans MT"/>
              </a:rPr>
              <a:t> </a:t>
            </a:r>
            <a:r>
              <a:rPr sz="2800" spc="165" dirty="0">
                <a:solidFill>
                  <a:srgbClr val="EF4522"/>
                </a:solidFill>
                <a:latin typeface="Gill Sans MT"/>
                <a:cs typeface="Gill Sans MT"/>
              </a:rPr>
              <a:t>be</a:t>
            </a:r>
            <a:r>
              <a:rPr sz="2800" spc="-40" dirty="0">
                <a:solidFill>
                  <a:srgbClr val="EF4522"/>
                </a:solidFill>
                <a:latin typeface="Gill Sans MT"/>
                <a:cs typeface="Gill Sans MT"/>
              </a:rPr>
              <a:t> </a:t>
            </a:r>
            <a:r>
              <a:rPr sz="2800" spc="215" dirty="0">
                <a:solidFill>
                  <a:srgbClr val="EF4522"/>
                </a:solidFill>
                <a:latin typeface="Gill Sans MT"/>
                <a:cs typeface="Gill Sans MT"/>
              </a:rPr>
              <a:t>used</a:t>
            </a:r>
            <a:r>
              <a:rPr sz="2800" spc="-40" dirty="0">
                <a:solidFill>
                  <a:srgbClr val="EF4522"/>
                </a:solidFill>
                <a:latin typeface="Gill Sans MT"/>
                <a:cs typeface="Gill Sans MT"/>
              </a:rPr>
              <a:t> </a:t>
            </a:r>
            <a:r>
              <a:rPr sz="2800" spc="70" dirty="0">
                <a:solidFill>
                  <a:srgbClr val="EF4522"/>
                </a:solidFill>
                <a:latin typeface="Gill Sans MT"/>
                <a:cs typeface="Gill Sans MT"/>
              </a:rPr>
              <a:t>for</a:t>
            </a:r>
            <a:r>
              <a:rPr sz="2800" spc="-35" dirty="0">
                <a:solidFill>
                  <a:srgbClr val="EF4522"/>
                </a:solidFill>
                <a:latin typeface="Gill Sans MT"/>
                <a:cs typeface="Gill Sans MT"/>
              </a:rPr>
              <a:t> </a:t>
            </a:r>
            <a:r>
              <a:rPr sz="2800" spc="160" dirty="0">
                <a:solidFill>
                  <a:srgbClr val="EF4522"/>
                </a:solidFill>
                <a:latin typeface="Gill Sans MT"/>
                <a:cs typeface="Gill Sans MT"/>
              </a:rPr>
              <a:t>pregnant</a:t>
            </a:r>
            <a:r>
              <a:rPr sz="2800" spc="-40" dirty="0">
                <a:solidFill>
                  <a:srgbClr val="EF4522"/>
                </a:solidFill>
                <a:latin typeface="Gill Sans MT"/>
                <a:cs typeface="Gill Sans MT"/>
              </a:rPr>
              <a:t> </a:t>
            </a:r>
            <a:r>
              <a:rPr sz="2800" spc="120" dirty="0">
                <a:solidFill>
                  <a:srgbClr val="EF4522"/>
                </a:solidFill>
                <a:latin typeface="Gill Sans MT"/>
                <a:cs typeface="Gill Sans MT"/>
              </a:rPr>
              <a:t>people!</a:t>
            </a:r>
            <a:endParaRPr sz="2800">
              <a:latin typeface="Gill Sans MT"/>
              <a:cs typeface="Gill Sans M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03063" y="715522"/>
            <a:ext cx="9053830" cy="1000760"/>
          </a:xfrm>
          <a:prstGeom prst="rect">
            <a:avLst/>
          </a:prstGeom>
        </p:spPr>
        <p:txBody>
          <a:bodyPr vert="horz" wrap="square" lIns="0" tIns="12700" rIns="0" bIns="0" rtlCol="0">
            <a:spAutoFit/>
          </a:bodyPr>
          <a:lstStyle/>
          <a:p>
            <a:pPr marL="12700">
              <a:lnSpc>
                <a:spcPct val="100000"/>
              </a:lnSpc>
              <a:spcBef>
                <a:spcPts val="100"/>
              </a:spcBef>
            </a:pPr>
            <a:r>
              <a:rPr lang="en-US" sz="6400" spc="225" dirty="0"/>
              <a:t>4</a:t>
            </a:r>
            <a:r>
              <a:rPr sz="6400" spc="225" dirty="0"/>
              <a:t>.</a:t>
            </a:r>
            <a:r>
              <a:rPr sz="6400" spc="170" dirty="0"/>
              <a:t> </a:t>
            </a:r>
            <a:r>
              <a:rPr sz="6400" spc="-330" dirty="0"/>
              <a:t>RESCUE</a:t>
            </a:r>
            <a:r>
              <a:rPr sz="6400" spc="170" dirty="0"/>
              <a:t> </a:t>
            </a:r>
            <a:r>
              <a:rPr sz="6400" spc="-415" dirty="0"/>
              <a:t>BREATHING</a:t>
            </a:r>
            <a:endParaRPr sz="6400" dirty="0"/>
          </a:p>
        </p:txBody>
      </p:sp>
      <p:sp>
        <p:nvSpPr>
          <p:cNvPr id="3" name="object 3"/>
          <p:cNvSpPr/>
          <p:nvPr/>
        </p:nvSpPr>
        <p:spPr>
          <a:xfrm>
            <a:off x="11999479" y="9739758"/>
            <a:ext cx="3800475" cy="542925"/>
          </a:xfrm>
          <a:custGeom>
            <a:avLst/>
            <a:gdLst/>
            <a:ahLst/>
            <a:cxnLst/>
            <a:rect l="l" t="t" r="r" b="b"/>
            <a:pathLst>
              <a:path w="3800475" h="542925">
                <a:moveTo>
                  <a:pt x="3800475" y="542925"/>
                </a:moveTo>
                <a:lnTo>
                  <a:pt x="0" y="542925"/>
                </a:lnTo>
                <a:lnTo>
                  <a:pt x="0" y="0"/>
                </a:lnTo>
                <a:lnTo>
                  <a:pt x="3800475" y="0"/>
                </a:lnTo>
                <a:lnTo>
                  <a:pt x="3800475" y="542925"/>
                </a:lnTo>
                <a:close/>
              </a:path>
            </a:pathLst>
          </a:custGeom>
          <a:solidFill>
            <a:srgbClr val="FF493A"/>
          </a:solidFill>
        </p:spPr>
        <p:txBody>
          <a:bodyPr wrap="square" lIns="0" tIns="0" rIns="0" bIns="0" rtlCol="0"/>
          <a:lstStyle/>
          <a:p>
            <a:endParaRPr/>
          </a:p>
        </p:txBody>
      </p:sp>
      <p:grpSp>
        <p:nvGrpSpPr>
          <p:cNvPr id="4" name="object 4"/>
          <p:cNvGrpSpPr/>
          <p:nvPr/>
        </p:nvGrpSpPr>
        <p:grpSpPr>
          <a:xfrm>
            <a:off x="10117005" y="0"/>
            <a:ext cx="7556500" cy="7472045"/>
            <a:chOff x="10117005" y="0"/>
            <a:chExt cx="7556500" cy="7472045"/>
          </a:xfrm>
        </p:grpSpPr>
        <p:sp>
          <p:nvSpPr>
            <p:cNvPr id="5" name="object 5"/>
            <p:cNvSpPr/>
            <p:nvPr/>
          </p:nvSpPr>
          <p:spPr>
            <a:xfrm>
              <a:off x="11999479" y="0"/>
              <a:ext cx="3800475" cy="542925"/>
            </a:xfrm>
            <a:custGeom>
              <a:avLst/>
              <a:gdLst/>
              <a:ahLst/>
              <a:cxnLst/>
              <a:rect l="l" t="t" r="r" b="b"/>
              <a:pathLst>
                <a:path w="3800475" h="542925">
                  <a:moveTo>
                    <a:pt x="3800475" y="542925"/>
                  </a:moveTo>
                  <a:lnTo>
                    <a:pt x="0" y="542925"/>
                  </a:lnTo>
                  <a:lnTo>
                    <a:pt x="0" y="0"/>
                  </a:lnTo>
                  <a:lnTo>
                    <a:pt x="3800475" y="0"/>
                  </a:lnTo>
                  <a:lnTo>
                    <a:pt x="3800475" y="542925"/>
                  </a:lnTo>
                  <a:close/>
                </a:path>
              </a:pathLst>
            </a:custGeom>
            <a:solidFill>
              <a:srgbClr val="FF493A"/>
            </a:solidFill>
          </p:spPr>
          <p:txBody>
            <a:bodyPr wrap="square" lIns="0" tIns="0" rIns="0" bIns="0" rtlCol="0"/>
            <a:lstStyle/>
            <a:p>
              <a:endParaRPr/>
            </a:p>
          </p:txBody>
        </p:sp>
        <p:pic>
          <p:nvPicPr>
            <p:cNvPr id="6" name="object 6"/>
            <p:cNvPicPr/>
            <p:nvPr/>
          </p:nvPicPr>
          <p:blipFill>
            <a:blip r:embed="rId3" cstate="print"/>
            <a:stretch>
              <a:fillRect/>
            </a:stretch>
          </p:blipFill>
          <p:spPr>
            <a:xfrm>
              <a:off x="10117005" y="547241"/>
              <a:ext cx="7556307" cy="6924675"/>
            </a:xfrm>
            <a:prstGeom prst="rect">
              <a:avLst/>
            </a:prstGeom>
          </p:spPr>
        </p:pic>
      </p:grpSp>
      <p:sp>
        <p:nvSpPr>
          <p:cNvPr id="7" name="object 7"/>
          <p:cNvSpPr txBox="1"/>
          <p:nvPr/>
        </p:nvSpPr>
        <p:spPr>
          <a:xfrm>
            <a:off x="2504889" y="1714095"/>
            <a:ext cx="6410960" cy="5270544"/>
          </a:xfrm>
          <a:prstGeom prst="rect">
            <a:avLst/>
          </a:prstGeom>
        </p:spPr>
        <p:txBody>
          <a:bodyPr vert="horz" wrap="square" lIns="0" tIns="55244" rIns="0" bIns="0" rtlCol="0">
            <a:spAutoFit/>
          </a:bodyPr>
          <a:lstStyle/>
          <a:p>
            <a:pPr marL="1526540" marR="51435" indent="-1514475">
              <a:lnSpc>
                <a:spcPts val="3080"/>
              </a:lnSpc>
              <a:spcBef>
                <a:spcPts val="434"/>
              </a:spcBef>
            </a:pPr>
            <a:r>
              <a:rPr sz="2800" i="1" spc="100" dirty="0">
                <a:solidFill>
                  <a:srgbClr val="ECE6E1"/>
                </a:solidFill>
                <a:latin typeface="Gill Sans MT"/>
                <a:cs typeface="Gill Sans MT"/>
              </a:rPr>
              <a:t>While</a:t>
            </a:r>
            <a:r>
              <a:rPr sz="2800" i="1" spc="-100" dirty="0">
                <a:solidFill>
                  <a:srgbClr val="ECE6E1"/>
                </a:solidFill>
                <a:latin typeface="Gill Sans MT"/>
                <a:cs typeface="Gill Sans MT"/>
              </a:rPr>
              <a:t> </a:t>
            </a:r>
            <a:r>
              <a:rPr sz="2800" i="1" spc="200" dirty="0">
                <a:solidFill>
                  <a:srgbClr val="ECE6E1"/>
                </a:solidFill>
                <a:latin typeface="Gill Sans MT"/>
                <a:cs typeface="Gill Sans MT"/>
              </a:rPr>
              <a:t>waiting</a:t>
            </a:r>
            <a:r>
              <a:rPr sz="2800" i="1" spc="-95" dirty="0">
                <a:solidFill>
                  <a:srgbClr val="ECE6E1"/>
                </a:solidFill>
                <a:latin typeface="Gill Sans MT"/>
                <a:cs typeface="Gill Sans MT"/>
              </a:rPr>
              <a:t> </a:t>
            </a:r>
            <a:r>
              <a:rPr sz="2800" i="1" spc="180" dirty="0">
                <a:solidFill>
                  <a:srgbClr val="ECE6E1"/>
                </a:solidFill>
                <a:latin typeface="Gill Sans MT"/>
                <a:cs typeface="Gill Sans MT"/>
              </a:rPr>
              <a:t>for</a:t>
            </a:r>
            <a:r>
              <a:rPr sz="2800" i="1" spc="-95" dirty="0">
                <a:solidFill>
                  <a:srgbClr val="ECE6E1"/>
                </a:solidFill>
                <a:latin typeface="Gill Sans MT"/>
                <a:cs typeface="Gill Sans MT"/>
              </a:rPr>
              <a:t> </a:t>
            </a:r>
            <a:r>
              <a:rPr sz="2800" i="1" spc="210" dirty="0">
                <a:solidFill>
                  <a:srgbClr val="ECE6E1"/>
                </a:solidFill>
                <a:latin typeface="Gill Sans MT"/>
                <a:cs typeface="Gill Sans MT"/>
              </a:rPr>
              <a:t>naloxone</a:t>
            </a:r>
            <a:r>
              <a:rPr sz="2800" i="1" spc="-95" dirty="0">
                <a:solidFill>
                  <a:srgbClr val="ECE6E1"/>
                </a:solidFill>
                <a:latin typeface="Gill Sans MT"/>
                <a:cs typeface="Gill Sans MT"/>
              </a:rPr>
              <a:t> </a:t>
            </a:r>
            <a:r>
              <a:rPr sz="2800" i="1" spc="204" dirty="0">
                <a:solidFill>
                  <a:srgbClr val="ECE6E1"/>
                </a:solidFill>
                <a:latin typeface="Gill Sans MT"/>
                <a:cs typeface="Gill Sans MT"/>
              </a:rPr>
              <a:t>to</a:t>
            </a:r>
            <a:r>
              <a:rPr sz="2800" i="1" spc="-95" dirty="0">
                <a:solidFill>
                  <a:srgbClr val="ECE6E1"/>
                </a:solidFill>
                <a:latin typeface="Gill Sans MT"/>
                <a:cs typeface="Gill Sans MT"/>
              </a:rPr>
              <a:t> </a:t>
            </a:r>
            <a:r>
              <a:rPr sz="2800" i="1" spc="155" dirty="0">
                <a:solidFill>
                  <a:srgbClr val="ECE6E1"/>
                </a:solidFill>
                <a:latin typeface="Gill Sans MT"/>
                <a:cs typeface="Gill Sans MT"/>
              </a:rPr>
              <a:t>work,</a:t>
            </a:r>
            <a:r>
              <a:rPr sz="2800" i="1" spc="-95" dirty="0">
                <a:solidFill>
                  <a:srgbClr val="ECE6E1"/>
                </a:solidFill>
                <a:latin typeface="Gill Sans MT"/>
                <a:cs typeface="Gill Sans MT"/>
              </a:rPr>
              <a:t> </a:t>
            </a:r>
            <a:r>
              <a:rPr sz="2800" i="1" spc="220" dirty="0">
                <a:solidFill>
                  <a:srgbClr val="ECE6E1"/>
                </a:solidFill>
                <a:latin typeface="Gill Sans MT"/>
                <a:cs typeface="Gill Sans MT"/>
              </a:rPr>
              <a:t>begin </a:t>
            </a:r>
            <a:r>
              <a:rPr sz="2800" i="1" spc="-760" dirty="0">
                <a:solidFill>
                  <a:srgbClr val="ECE6E1"/>
                </a:solidFill>
                <a:latin typeface="Gill Sans MT"/>
                <a:cs typeface="Gill Sans MT"/>
              </a:rPr>
              <a:t> </a:t>
            </a:r>
            <a:r>
              <a:rPr sz="2800" i="1" spc="235" dirty="0">
                <a:solidFill>
                  <a:srgbClr val="ECE6E1"/>
                </a:solidFill>
                <a:latin typeface="Gill Sans MT"/>
                <a:cs typeface="Gill Sans MT"/>
              </a:rPr>
              <a:t>giving</a:t>
            </a:r>
            <a:r>
              <a:rPr sz="2800" i="1" spc="-100" dirty="0">
                <a:solidFill>
                  <a:srgbClr val="ECE6E1"/>
                </a:solidFill>
                <a:latin typeface="Gill Sans MT"/>
                <a:cs typeface="Gill Sans MT"/>
              </a:rPr>
              <a:t> </a:t>
            </a:r>
            <a:r>
              <a:rPr sz="2800" i="1" spc="240" dirty="0">
                <a:solidFill>
                  <a:srgbClr val="ECE6E1"/>
                </a:solidFill>
                <a:latin typeface="Gill Sans MT"/>
                <a:cs typeface="Gill Sans MT"/>
              </a:rPr>
              <a:t>rescue</a:t>
            </a:r>
            <a:r>
              <a:rPr sz="2800" i="1" spc="-95" dirty="0">
                <a:solidFill>
                  <a:srgbClr val="ECE6E1"/>
                </a:solidFill>
                <a:latin typeface="Gill Sans MT"/>
                <a:cs typeface="Gill Sans MT"/>
              </a:rPr>
              <a:t> </a:t>
            </a:r>
            <a:r>
              <a:rPr sz="2800" i="1" spc="195" dirty="0">
                <a:solidFill>
                  <a:srgbClr val="ECE6E1"/>
                </a:solidFill>
                <a:latin typeface="Gill Sans MT"/>
                <a:cs typeface="Gill Sans MT"/>
              </a:rPr>
              <a:t>breaths</a:t>
            </a:r>
            <a:endParaRPr sz="2800" dirty="0">
              <a:latin typeface="Gill Sans MT"/>
              <a:cs typeface="Gill Sans MT"/>
            </a:endParaRPr>
          </a:p>
          <a:p>
            <a:pPr marL="406400" algn="ctr">
              <a:lnSpc>
                <a:spcPct val="100000"/>
              </a:lnSpc>
              <a:spcBef>
                <a:spcPts val="1639"/>
              </a:spcBef>
            </a:pPr>
            <a:r>
              <a:rPr sz="4000" b="1" spc="-145" dirty="0">
                <a:solidFill>
                  <a:srgbClr val="FF493A"/>
                </a:solidFill>
                <a:latin typeface="Gill Sans MT"/>
                <a:cs typeface="Gill Sans MT"/>
              </a:rPr>
              <a:t>Clear</a:t>
            </a:r>
            <a:r>
              <a:rPr sz="4000" b="1" spc="-70" dirty="0">
                <a:solidFill>
                  <a:srgbClr val="FF493A"/>
                </a:solidFill>
                <a:latin typeface="Gill Sans MT"/>
                <a:cs typeface="Gill Sans MT"/>
              </a:rPr>
              <a:t> </a:t>
            </a:r>
            <a:r>
              <a:rPr sz="4000" b="1" spc="-135" dirty="0">
                <a:solidFill>
                  <a:srgbClr val="FF493A"/>
                </a:solidFill>
                <a:latin typeface="Gill Sans MT"/>
                <a:cs typeface="Gill Sans MT"/>
              </a:rPr>
              <a:t>Airway</a:t>
            </a:r>
            <a:endParaRPr sz="4000" dirty="0">
              <a:latin typeface="Gill Sans MT"/>
              <a:cs typeface="Gill Sans MT"/>
            </a:endParaRPr>
          </a:p>
          <a:p>
            <a:pPr marL="284480" algn="ctr">
              <a:lnSpc>
                <a:spcPct val="100000"/>
              </a:lnSpc>
              <a:spcBef>
                <a:spcPts val="700"/>
              </a:spcBef>
            </a:pPr>
            <a:r>
              <a:rPr sz="3250" spc="120" dirty="0">
                <a:solidFill>
                  <a:srgbClr val="ECE6E1"/>
                </a:solidFill>
                <a:latin typeface="Gill Sans MT"/>
                <a:cs typeface="Gill Sans MT"/>
              </a:rPr>
              <a:t>Check</a:t>
            </a:r>
            <a:r>
              <a:rPr sz="3250" spc="-55" dirty="0">
                <a:solidFill>
                  <a:srgbClr val="ECE6E1"/>
                </a:solidFill>
                <a:latin typeface="Gill Sans MT"/>
                <a:cs typeface="Gill Sans MT"/>
              </a:rPr>
              <a:t> </a:t>
            </a:r>
            <a:r>
              <a:rPr sz="3250" spc="254" dirty="0">
                <a:solidFill>
                  <a:srgbClr val="ECE6E1"/>
                </a:solidFill>
                <a:latin typeface="Gill Sans MT"/>
                <a:cs typeface="Gill Sans MT"/>
              </a:rPr>
              <a:t>and</a:t>
            </a:r>
            <a:r>
              <a:rPr sz="3250" spc="-50" dirty="0">
                <a:solidFill>
                  <a:srgbClr val="ECE6E1"/>
                </a:solidFill>
                <a:latin typeface="Gill Sans MT"/>
                <a:cs typeface="Gill Sans MT"/>
              </a:rPr>
              <a:t> </a:t>
            </a:r>
            <a:r>
              <a:rPr sz="3250" spc="160" dirty="0">
                <a:solidFill>
                  <a:srgbClr val="ECE6E1"/>
                </a:solidFill>
                <a:latin typeface="Gill Sans MT"/>
                <a:cs typeface="Gill Sans MT"/>
              </a:rPr>
              <a:t>clear</a:t>
            </a:r>
            <a:r>
              <a:rPr sz="3250" spc="-50" dirty="0">
                <a:solidFill>
                  <a:srgbClr val="ECE6E1"/>
                </a:solidFill>
                <a:latin typeface="Gill Sans MT"/>
                <a:cs typeface="Gill Sans MT"/>
              </a:rPr>
              <a:t> </a:t>
            </a:r>
            <a:r>
              <a:rPr sz="3250" spc="55" dirty="0">
                <a:solidFill>
                  <a:srgbClr val="ECE6E1"/>
                </a:solidFill>
                <a:latin typeface="Gill Sans MT"/>
                <a:cs typeface="Gill Sans MT"/>
              </a:rPr>
              <a:t>their</a:t>
            </a:r>
            <a:r>
              <a:rPr sz="3250" spc="-50" dirty="0">
                <a:solidFill>
                  <a:srgbClr val="ECE6E1"/>
                </a:solidFill>
                <a:latin typeface="Gill Sans MT"/>
                <a:cs typeface="Gill Sans MT"/>
              </a:rPr>
              <a:t> </a:t>
            </a:r>
            <a:r>
              <a:rPr sz="3250" spc="165" dirty="0">
                <a:solidFill>
                  <a:srgbClr val="ECE6E1"/>
                </a:solidFill>
                <a:latin typeface="Gill Sans MT"/>
                <a:cs typeface="Gill Sans MT"/>
              </a:rPr>
              <a:t>airway</a:t>
            </a:r>
            <a:endParaRPr sz="3250" dirty="0">
              <a:latin typeface="Gill Sans MT"/>
              <a:cs typeface="Gill Sans MT"/>
            </a:endParaRPr>
          </a:p>
          <a:p>
            <a:pPr marL="406400" algn="ctr">
              <a:lnSpc>
                <a:spcPct val="100000"/>
              </a:lnSpc>
              <a:spcBef>
                <a:spcPts val="1805"/>
              </a:spcBef>
            </a:pPr>
            <a:r>
              <a:rPr sz="4000" b="1" spc="45" dirty="0">
                <a:solidFill>
                  <a:srgbClr val="FF493A"/>
                </a:solidFill>
                <a:latin typeface="Gill Sans MT"/>
                <a:cs typeface="Gill Sans MT"/>
              </a:rPr>
              <a:t>Rescue</a:t>
            </a:r>
            <a:r>
              <a:rPr sz="4000" b="1" spc="-75" dirty="0">
                <a:solidFill>
                  <a:srgbClr val="FF493A"/>
                </a:solidFill>
                <a:latin typeface="Gill Sans MT"/>
                <a:cs typeface="Gill Sans MT"/>
              </a:rPr>
              <a:t> Breathing</a:t>
            </a:r>
            <a:endParaRPr sz="4000" dirty="0">
              <a:latin typeface="Gill Sans MT"/>
              <a:cs typeface="Gill Sans MT"/>
            </a:endParaRPr>
          </a:p>
          <a:p>
            <a:pPr marL="297180" marR="5080" algn="ctr">
              <a:lnSpc>
                <a:spcPct val="137900"/>
              </a:lnSpc>
              <a:spcBef>
                <a:spcPts val="80"/>
              </a:spcBef>
            </a:pPr>
            <a:r>
              <a:rPr sz="3250" spc="229" dirty="0">
                <a:solidFill>
                  <a:srgbClr val="ECE6E1"/>
                </a:solidFill>
                <a:latin typeface="Gill Sans MT"/>
                <a:cs typeface="Gill Sans MT"/>
              </a:rPr>
              <a:t>Lay</a:t>
            </a:r>
            <a:r>
              <a:rPr sz="3250" spc="-40" dirty="0">
                <a:solidFill>
                  <a:srgbClr val="ECE6E1"/>
                </a:solidFill>
                <a:latin typeface="Gill Sans MT"/>
                <a:cs typeface="Gill Sans MT"/>
              </a:rPr>
              <a:t> </a:t>
            </a:r>
            <a:r>
              <a:rPr sz="3250" spc="155" dirty="0">
                <a:solidFill>
                  <a:srgbClr val="ECE6E1"/>
                </a:solidFill>
                <a:latin typeface="Gill Sans MT"/>
                <a:cs typeface="Gill Sans MT"/>
              </a:rPr>
              <a:t>person</a:t>
            </a:r>
            <a:r>
              <a:rPr sz="3250" spc="-40" dirty="0">
                <a:solidFill>
                  <a:srgbClr val="ECE6E1"/>
                </a:solidFill>
                <a:latin typeface="Gill Sans MT"/>
                <a:cs typeface="Gill Sans MT"/>
              </a:rPr>
              <a:t> </a:t>
            </a:r>
            <a:r>
              <a:rPr lang="en-US" sz="3250" spc="175" dirty="0">
                <a:solidFill>
                  <a:srgbClr val="ECE6E1"/>
                </a:solidFill>
                <a:latin typeface="Gill Sans MT"/>
                <a:cs typeface="Gill Sans MT"/>
              </a:rPr>
              <a:t>flat</a:t>
            </a:r>
            <a:r>
              <a:rPr sz="3250" spc="-40" dirty="0">
                <a:solidFill>
                  <a:srgbClr val="ECE6E1"/>
                </a:solidFill>
                <a:latin typeface="Gill Sans MT"/>
                <a:cs typeface="Gill Sans MT"/>
              </a:rPr>
              <a:t> </a:t>
            </a:r>
            <a:r>
              <a:rPr sz="3250" spc="120" dirty="0">
                <a:solidFill>
                  <a:srgbClr val="ECE6E1"/>
                </a:solidFill>
                <a:latin typeface="Gill Sans MT"/>
                <a:cs typeface="Gill Sans MT"/>
              </a:rPr>
              <a:t>on</a:t>
            </a:r>
            <a:r>
              <a:rPr sz="3250" spc="-40" dirty="0">
                <a:solidFill>
                  <a:srgbClr val="ECE6E1"/>
                </a:solidFill>
                <a:latin typeface="Gill Sans MT"/>
                <a:cs typeface="Gill Sans MT"/>
              </a:rPr>
              <a:t> </a:t>
            </a:r>
            <a:r>
              <a:rPr sz="3250" spc="55" dirty="0">
                <a:solidFill>
                  <a:srgbClr val="ECE6E1"/>
                </a:solidFill>
                <a:latin typeface="Gill Sans MT"/>
                <a:cs typeface="Gill Sans MT"/>
              </a:rPr>
              <a:t>their</a:t>
            </a:r>
            <a:r>
              <a:rPr sz="3250" spc="-40" dirty="0">
                <a:solidFill>
                  <a:srgbClr val="ECE6E1"/>
                </a:solidFill>
                <a:latin typeface="Gill Sans MT"/>
                <a:cs typeface="Gill Sans MT"/>
              </a:rPr>
              <a:t> </a:t>
            </a:r>
            <a:r>
              <a:rPr sz="3250" spc="250" dirty="0">
                <a:solidFill>
                  <a:srgbClr val="ECE6E1"/>
                </a:solidFill>
                <a:latin typeface="Gill Sans MT"/>
                <a:cs typeface="Gill Sans MT"/>
              </a:rPr>
              <a:t>back </a:t>
            </a:r>
            <a:endParaRPr lang="en-US" sz="3250" spc="250" dirty="0">
              <a:solidFill>
                <a:srgbClr val="ECE6E1"/>
              </a:solidFill>
              <a:latin typeface="Gill Sans MT"/>
              <a:cs typeface="Gill Sans MT"/>
            </a:endParaRPr>
          </a:p>
          <a:p>
            <a:pPr marL="297180" marR="5080" algn="ctr">
              <a:lnSpc>
                <a:spcPct val="137900"/>
              </a:lnSpc>
              <a:spcBef>
                <a:spcPts val="80"/>
              </a:spcBef>
            </a:pPr>
            <a:r>
              <a:rPr sz="3250" spc="-885" dirty="0">
                <a:solidFill>
                  <a:srgbClr val="ECE6E1"/>
                </a:solidFill>
                <a:latin typeface="Gill Sans MT"/>
                <a:cs typeface="Gill Sans MT"/>
              </a:rPr>
              <a:t> </a:t>
            </a:r>
            <a:r>
              <a:rPr sz="3250" spc="45" dirty="0">
                <a:solidFill>
                  <a:srgbClr val="ECE6E1"/>
                </a:solidFill>
                <a:latin typeface="Gill Sans MT"/>
                <a:cs typeface="Gill Sans MT"/>
              </a:rPr>
              <a:t>Tilt</a:t>
            </a:r>
            <a:r>
              <a:rPr sz="3250" spc="-45" dirty="0">
                <a:solidFill>
                  <a:srgbClr val="ECE6E1"/>
                </a:solidFill>
                <a:latin typeface="Gill Sans MT"/>
                <a:cs typeface="Gill Sans MT"/>
              </a:rPr>
              <a:t> </a:t>
            </a:r>
            <a:r>
              <a:rPr sz="3250" spc="55" dirty="0">
                <a:solidFill>
                  <a:srgbClr val="ECE6E1"/>
                </a:solidFill>
                <a:latin typeface="Gill Sans MT"/>
                <a:cs typeface="Gill Sans MT"/>
              </a:rPr>
              <a:t>their</a:t>
            </a:r>
            <a:r>
              <a:rPr sz="3250" spc="-40" dirty="0">
                <a:solidFill>
                  <a:srgbClr val="ECE6E1"/>
                </a:solidFill>
                <a:latin typeface="Gill Sans MT"/>
                <a:cs typeface="Gill Sans MT"/>
              </a:rPr>
              <a:t> </a:t>
            </a:r>
            <a:r>
              <a:rPr sz="3250" spc="235" dirty="0">
                <a:solidFill>
                  <a:srgbClr val="ECE6E1"/>
                </a:solidFill>
                <a:latin typeface="Gill Sans MT"/>
                <a:cs typeface="Gill Sans MT"/>
              </a:rPr>
              <a:t>head</a:t>
            </a:r>
            <a:r>
              <a:rPr sz="3250" spc="-40" dirty="0">
                <a:solidFill>
                  <a:srgbClr val="ECE6E1"/>
                </a:solidFill>
                <a:latin typeface="Gill Sans MT"/>
                <a:cs typeface="Gill Sans MT"/>
              </a:rPr>
              <a:t> </a:t>
            </a:r>
            <a:r>
              <a:rPr sz="3250" spc="250" dirty="0">
                <a:solidFill>
                  <a:srgbClr val="ECE6E1"/>
                </a:solidFill>
                <a:latin typeface="Gill Sans MT"/>
                <a:cs typeface="Gill Sans MT"/>
              </a:rPr>
              <a:t>back</a:t>
            </a:r>
            <a:endParaRPr sz="3250" dirty="0">
              <a:latin typeface="Gill Sans MT"/>
              <a:cs typeface="Gill Sans MT"/>
            </a:endParaRPr>
          </a:p>
          <a:p>
            <a:pPr marL="254000" algn="ctr">
              <a:lnSpc>
                <a:spcPct val="100000"/>
              </a:lnSpc>
              <a:spcBef>
                <a:spcPts val="1985"/>
              </a:spcBef>
            </a:pPr>
            <a:r>
              <a:rPr sz="3250" spc="235" dirty="0">
                <a:solidFill>
                  <a:srgbClr val="ECE6E1"/>
                </a:solidFill>
                <a:latin typeface="Gill Sans MT"/>
                <a:cs typeface="Gill Sans MT"/>
              </a:rPr>
              <a:t>Pinch</a:t>
            </a:r>
            <a:r>
              <a:rPr sz="3250" spc="-65" dirty="0">
                <a:solidFill>
                  <a:srgbClr val="ECE6E1"/>
                </a:solidFill>
                <a:latin typeface="Gill Sans MT"/>
                <a:cs typeface="Gill Sans MT"/>
              </a:rPr>
              <a:t> </a:t>
            </a:r>
            <a:r>
              <a:rPr sz="3250" spc="55" dirty="0">
                <a:solidFill>
                  <a:srgbClr val="ECE6E1"/>
                </a:solidFill>
                <a:latin typeface="Gill Sans MT"/>
                <a:cs typeface="Gill Sans MT"/>
              </a:rPr>
              <a:t>their</a:t>
            </a:r>
            <a:r>
              <a:rPr sz="3250" spc="-65" dirty="0">
                <a:solidFill>
                  <a:srgbClr val="ECE6E1"/>
                </a:solidFill>
                <a:latin typeface="Gill Sans MT"/>
                <a:cs typeface="Gill Sans MT"/>
              </a:rPr>
              <a:t> </a:t>
            </a:r>
            <a:r>
              <a:rPr sz="3250" spc="150" dirty="0">
                <a:solidFill>
                  <a:srgbClr val="ECE6E1"/>
                </a:solidFill>
                <a:latin typeface="Gill Sans MT"/>
                <a:cs typeface="Gill Sans MT"/>
              </a:rPr>
              <a:t>nostrils</a:t>
            </a:r>
            <a:endParaRPr sz="3250" dirty="0">
              <a:latin typeface="Gill Sans MT"/>
              <a:cs typeface="Gill Sans MT"/>
            </a:endParaRPr>
          </a:p>
        </p:txBody>
      </p:sp>
      <p:sp>
        <p:nvSpPr>
          <p:cNvPr id="8" name="object 8"/>
          <p:cNvSpPr txBox="1"/>
          <p:nvPr/>
        </p:nvSpPr>
        <p:spPr>
          <a:xfrm>
            <a:off x="2431547" y="6993671"/>
            <a:ext cx="6812915" cy="2548890"/>
          </a:xfrm>
          <a:prstGeom prst="rect">
            <a:avLst/>
          </a:prstGeom>
        </p:spPr>
        <p:txBody>
          <a:bodyPr vert="horz" wrap="square" lIns="0" tIns="12700" rIns="0" bIns="0" rtlCol="0">
            <a:spAutoFit/>
          </a:bodyPr>
          <a:lstStyle/>
          <a:p>
            <a:pPr marL="371475" marR="334010" algn="ctr">
              <a:lnSpc>
                <a:spcPct val="123700"/>
              </a:lnSpc>
              <a:spcBef>
                <a:spcPts val="100"/>
              </a:spcBef>
            </a:pPr>
            <a:r>
              <a:rPr sz="3250" spc="70" dirty="0">
                <a:solidFill>
                  <a:srgbClr val="ECE6E1"/>
                </a:solidFill>
                <a:latin typeface="Gill Sans MT"/>
                <a:cs typeface="Gill Sans MT"/>
              </a:rPr>
              <a:t>Create</a:t>
            </a:r>
            <a:r>
              <a:rPr sz="3250" spc="-45" dirty="0">
                <a:solidFill>
                  <a:srgbClr val="ECE6E1"/>
                </a:solidFill>
                <a:latin typeface="Gill Sans MT"/>
                <a:cs typeface="Gill Sans MT"/>
              </a:rPr>
              <a:t> </a:t>
            </a:r>
            <a:r>
              <a:rPr sz="3250" spc="375" dirty="0">
                <a:solidFill>
                  <a:srgbClr val="ECE6E1"/>
                </a:solidFill>
                <a:latin typeface="Gill Sans MT"/>
                <a:cs typeface="Gill Sans MT"/>
              </a:rPr>
              <a:t>a</a:t>
            </a:r>
            <a:r>
              <a:rPr sz="3250" spc="-45" dirty="0">
                <a:solidFill>
                  <a:srgbClr val="ECE6E1"/>
                </a:solidFill>
                <a:latin typeface="Gill Sans MT"/>
                <a:cs typeface="Gill Sans MT"/>
              </a:rPr>
              <a:t> </a:t>
            </a:r>
            <a:r>
              <a:rPr sz="3250" spc="275" dirty="0">
                <a:solidFill>
                  <a:srgbClr val="ECE6E1"/>
                </a:solidFill>
                <a:latin typeface="Gill Sans MT"/>
                <a:cs typeface="Gill Sans MT"/>
              </a:rPr>
              <a:t>seal</a:t>
            </a:r>
            <a:r>
              <a:rPr sz="3250" spc="-45" dirty="0">
                <a:solidFill>
                  <a:srgbClr val="ECE6E1"/>
                </a:solidFill>
                <a:latin typeface="Gill Sans MT"/>
                <a:cs typeface="Gill Sans MT"/>
              </a:rPr>
              <a:t> </a:t>
            </a:r>
            <a:r>
              <a:rPr sz="3250" spc="145" dirty="0">
                <a:solidFill>
                  <a:srgbClr val="ECE6E1"/>
                </a:solidFill>
                <a:latin typeface="Gill Sans MT"/>
                <a:cs typeface="Gill Sans MT"/>
              </a:rPr>
              <a:t>around</a:t>
            </a:r>
            <a:r>
              <a:rPr sz="3250" spc="-40" dirty="0">
                <a:solidFill>
                  <a:srgbClr val="ECE6E1"/>
                </a:solidFill>
                <a:latin typeface="Gill Sans MT"/>
                <a:cs typeface="Gill Sans MT"/>
              </a:rPr>
              <a:t> </a:t>
            </a:r>
            <a:r>
              <a:rPr sz="3250" spc="55" dirty="0">
                <a:solidFill>
                  <a:srgbClr val="ECE6E1"/>
                </a:solidFill>
                <a:latin typeface="Gill Sans MT"/>
                <a:cs typeface="Gill Sans MT"/>
              </a:rPr>
              <a:t>their</a:t>
            </a:r>
            <a:r>
              <a:rPr sz="3250" spc="-45" dirty="0">
                <a:solidFill>
                  <a:srgbClr val="ECE6E1"/>
                </a:solidFill>
                <a:latin typeface="Gill Sans MT"/>
                <a:cs typeface="Gill Sans MT"/>
              </a:rPr>
              <a:t> </a:t>
            </a:r>
            <a:r>
              <a:rPr sz="3250" spc="160" dirty="0">
                <a:solidFill>
                  <a:srgbClr val="ECE6E1"/>
                </a:solidFill>
                <a:latin typeface="Gill Sans MT"/>
                <a:cs typeface="Gill Sans MT"/>
              </a:rPr>
              <a:t>mouth </a:t>
            </a:r>
            <a:r>
              <a:rPr sz="3250" spc="-890" dirty="0">
                <a:solidFill>
                  <a:srgbClr val="ECE6E1"/>
                </a:solidFill>
                <a:latin typeface="Gill Sans MT"/>
                <a:cs typeface="Gill Sans MT"/>
              </a:rPr>
              <a:t> </a:t>
            </a:r>
            <a:r>
              <a:rPr sz="3250" spc="95" dirty="0">
                <a:solidFill>
                  <a:srgbClr val="ECE6E1"/>
                </a:solidFill>
                <a:latin typeface="Gill Sans MT"/>
                <a:cs typeface="Gill Sans MT"/>
              </a:rPr>
              <a:t>with</a:t>
            </a:r>
            <a:r>
              <a:rPr sz="3250" spc="-45" dirty="0">
                <a:solidFill>
                  <a:srgbClr val="ECE6E1"/>
                </a:solidFill>
                <a:latin typeface="Gill Sans MT"/>
                <a:cs typeface="Gill Sans MT"/>
              </a:rPr>
              <a:t> </a:t>
            </a:r>
            <a:r>
              <a:rPr sz="3250" spc="135" dirty="0">
                <a:solidFill>
                  <a:srgbClr val="ECE6E1"/>
                </a:solidFill>
                <a:latin typeface="Gill Sans MT"/>
                <a:cs typeface="Gill Sans MT"/>
              </a:rPr>
              <a:t>yours</a:t>
            </a:r>
            <a:endParaRPr sz="3250">
              <a:latin typeface="Gill Sans MT"/>
              <a:cs typeface="Gill Sans MT"/>
            </a:endParaRPr>
          </a:p>
          <a:p>
            <a:pPr marL="12065" marR="5080" algn="ctr">
              <a:lnSpc>
                <a:spcPct val="123700"/>
              </a:lnSpc>
              <a:spcBef>
                <a:spcPts val="575"/>
              </a:spcBef>
            </a:pPr>
            <a:r>
              <a:rPr sz="3250" spc="65" dirty="0">
                <a:solidFill>
                  <a:srgbClr val="ECE6E1"/>
                </a:solidFill>
                <a:latin typeface="Gill Sans MT"/>
                <a:cs typeface="Gill Sans MT"/>
              </a:rPr>
              <a:t>Give</a:t>
            </a:r>
            <a:r>
              <a:rPr sz="3250" spc="-50" dirty="0">
                <a:solidFill>
                  <a:srgbClr val="ECE6E1"/>
                </a:solidFill>
                <a:latin typeface="Gill Sans MT"/>
                <a:cs typeface="Gill Sans MT"/>
              </a:rPr>
              <a:t> </a:t>
            </a:r>
            <a:r>
              <a:rPr sz="3250" spc="60" dirty="0">
                <a:solidFill>
                  <a:srgbClr val="ECE6E1"/>
                </a:solidFill>
                <a:latin typeface="Gill Sans MT"/>
                <a:cs typeface="Gill Sans MT"/>
              </a:rPr>
              <a:t>two</a:t>
            </a:r>
            <a:r>
              <a:rPr sz="3250" spc="-50" dirty="0">
                <a:solidFill>
                  <a:srgbClr val="ECE6E1"/>
                </a:solidFill>
                <a:latin typeface="Gill Sans MT"/>
                <a:cs typeface="Gill Sans MT"/>
              </a:rPr>
              <a:t> </a:t>
            </a:r>
            <a:r>
              <a:rPr sz="3250" spc="185" dirty="0">
                <a:solidFill>
                  <a:srgbClr val="ECE6E1"/>
                </a:solidFill>
                <a:latin typeface="Gill Sans MT"/>
                <a:cs typeface="Gill Sans MT"/>
              </a:rPr>
              <a:t>quick</a:t>
            </a:r>
            <a:r>
              <a:rPr sz="3250" spc="-45" dirty="0">
                <a:solidFill>
                  <a:srgbClr val="ECE6E1"/>
                </a:solidFill>
                <a:latin typeface="Gill Sans MT"/>
                <a:cs typeface="Gill Sans MT"/>
              </a:rPr>
              <a:t> </a:t>
            </a:r>
            <a:r>
              <a:rPr sz="3250" spc="150" dirty="0">
                <a:solidFill>
                  <a:srgbClr val="ECE6E1"/>
                </a:solidFill>
                <a:latin typeface="Gill Sans MT"/>
                <a:cs typeface="Gill Sans MT"/>
              </a:rPr>
              <a:t>breaths,</a:t>
            </a:r>
            <a:r>
              <a:rPr sz="3250" spc="-50" dirty="0">
                <a:solidFill>
                  <a:srgbClr val="ECE6E1"/>
                </a:solidFill>
                <a:latin typeface="Gill Sans MT"/>
                <a:cs typeface="Gill Sans MT"/>
              </a:rPr>
              <a:t> </a:t>
            </a:r>
            <a:r>
              <a:rPr sz="3250" spc="135" dirty="0">
                <a:solidFill>
                  <a:srgbClr val="ECE6E1"/>
                </a:solidFill>
                <a:latin typeface="Gill Sans MT"/>
                <a:cs typeface="Gill Sans MT"/>
              </a:rPr>
              <a:t>then</a:t>
            </a:r>
            <a:r>
              <a:rPr sz="3250" spc="-45" dirty="0">
                <a:solidFill>
                  <a:srgbClr val="ECE6E1"/>
                </a:solidFill>
                <a:latin typeface="Gill Sans MT"/>
                <a:cs typeface="Gill Sans MT"/>
              </a:rPr>
              <a:t> </a:t>
            </a:r>
            <a:r>
              <a:rPr sz="3250" spc="125" dirty="0">
                <a:solidFill>
                  <a:srgbClr val="ECE6E1"/>
                </a:solidFill>
                <a:latin typeface="Gill Sans MT"/>
                <a:cs typeface="Gill Sans MT"/>
              </a:rPr>
              <a:t>another </a:t>
            </a:r>
            <a:r>
              <a:rPr sz="3250" spc="-890" dirty="0">
                <a:solidFill>
                  <a:srgbClr val="ECE6E1"/>
                </a:solidFill>
                <a:latin typeface="Gill Sans MT"/>
                <a:cs typeface="Gill Sans MT"/>
              </a:rPr>
              <a:t> </a:t>
            </a:r>
            <a:r>
              <a:rPr sz="3250" spc="100" dirty="0">
                <a:solidFill>
                  <a:srgbClr val="ECE6E1"/>
                </a:solidFill>
                <a:latin typeface="Gill Sans MT"/>
                <a:cs typeface="Gill Sans MT"/>
              </a:rPr>
              <a:t>every</a:t>
            </a:r>
            <a:r>
              <a:rPr sz="3250" spc="-45" dirty="0">
                <a:solidFill>
                  <a:srgbClr val="ECE6E1"/>
                </a:solidFill>
                <a:latin typeface="Gill Sans MT"/>
                <a:cs typeface="Gill Sans MT"/>
              </a:rPr>
              <a:t> </a:t>
            </a:r>
            <a:r>
              <a:rPr sz="3250" spc="190" dirty="0">
                <a:solidFill>
                  <a:srgbClr val="ECE6E1"/>
                </a:solidFill>
                <a:latin typeface="Gill Sans MT"/>
                <a:cs typeface="Gill Sans MT"/>
              </a:rPr>
              <a:t>5</a:t>
            </a:r>
            <a:r>
              <a:rPr sz="3250" spc="-40" dirty="0">
                <a:solidFill>
                  <a:srgbClr val="ECE6E1"/>
                </a:solidFill>
                <a:latin typeface="Gill Sans MT"/>
                <a:cs typeface="Gill Sans MT"/>
              </a:rPr>
              <a:t> </a:t>
            </a:r>
            <a:r>
              <a:rPr sz="3250" spc="260" dirty="0">
                <a:solidFill>
                  <a:srgbClr val="ECE6E1"/>
                </a:solidFill>
                <a:latin typeface="Gill Sans MT"/>
                <a:cs typeface="Gill Sans MT"/>
              </a:rPr>
              <a:t>seconds</a:t>
            </a:r>
            <a:endParaRPr sz="3250">
              <a:latin typeface="Gill Sans MT"/>
              <a:cs typeface="Gill Sans MT"/>
            </a:endParaRPr>
          </a:p>
        </p:txBody>
      </p:sp>
      <p:sp>
        <p:nvSpPr>
          <p:cNvPr id="9" name="object 9"/>
          <p:cNvSpPr txBox="1"/>
          <p:nvPr/>
        </p:nvSpPr>
        <p:spPr>
          <a:xfrm>
            <a:off x="11060209" y="7279117"/>
            <a:ext cx="5674360" cy="2270760"/>
          </a:xfrm>
          <a:prstGeom prst="rect">
            <a:avLst/>
          </a:prstGeom>
        </p:spPr>
        <p:txBody>
          <a:bodyPr vert="horz" wrap="square" lIns="0" tIns="12065" rIns="0" bIns="0" rtlCol="0">
            <a:spAutoFit/>
          </a:bodyPr>
          <a:lstStyle/>
          <a:p>
            <a:pPr marL="12700" marR="5080" algn="ctr">
              <a:lnSpc>
                <a:spcPct val="115500"/>
              </a:lnSpc>
              <a:spcBef>
                <a:spcPts val="95"/>
              </a:spcBef>
            </a:pPr>
            <a:r>
              <a:rPr sz="2550" spc="15" dirty="0">
                <a:solidFill>
                  <a:srgbClr val="ECE6E1"/>
                </a:solidFill>
                <a:latin typeface="Gill Sans MT"/>
                <a:cs typeface="Gill Sans MT"/>
              </a:rPr>
              <a:t>Without </a:t>
            </a:r>
            <a:r>
              <a:rPr sz="2550" spc="120" dirty="0">
                <a:solidFill>
                  <a:srgbClr val="ECE6E1"/>
                </a:solidFill>
                <a:latin typeface="Gill Sans MT"/>
                <a:cs typeface="Gill Sans MT"/>
              </a:rPr>
              <a:t>oxygen, </a:t>
            </a:r>
            <a:r>
              <a:rPr sz="2550" spc="125" dirty="0">
                <a:solidFill>
                  <a:srgbClr val="ECE6E1"/>
                </a:solidFill>
                <a:latin typeface="Gill Sans MT"/>
                <a:cs typeface="Gill Sans MT"/>
              </a:rPr>
              <a:t>brain </a:t>
            </a:r>
            <a:r>
              <a:rPr sz="2550" spc="275" dirty="0">
                <a:solidFill>
                  <a:srgbClr val="ECE6E1"/>
                </a:solidFill>
                <a:latin typeface="Gill Sans MT"/>
                <a:cs typeface="Gill Sans MT"/>
              </a:rPr>
              <a:t>damage </a:t>
            </a:r>
            <a:r>
              <a:rPr sz="2550" spc="240" dirty="0">
                <a:solidFill>
                  <a:srgbClr val="ECE6E1"/>
                </a:solidFill>
                <a:latin typeface="Gill Sans MT"/>
                <a:cs typeface="Gill Sans MT"/>
              </a:rPr>
              <a:t>can </a:t>
            </a:r>
            <a:r>
              <a:rPr sz="2550" spc="245" dirty="0">
                <a:solidFill>
                  <a:srgbClr val="ECE6E1"/>
                </a:solidFill>
                <a:latin typeface="Gill Sans MT"/>
                <a:cs typeface="Gill Sans MT"/>
              </a:rPr>
              <a:t> </a:t>
            </a:r>
            <a:r>
              <a:rPr sz="2550" spc="120" dirty="0">
                <a:solidFill>
                  <a:srgbClr val="ECE6E1"/>
                </a:solidFill>
                <a:latin typeface="Gill Sans MT"/>
                <a:cs typeface="Gill Sans MT"/>
              </a:rPr>
              <a:t>occur</a:t>
            </a:r>
            <a:r>
              <a:rPr sz="2550" spc="-35" dirty="0">
                <a:solidFill>
                  <a:srgbClr val="ECE6E1"/>
                </a:solidFill>
                <a:latin typeface="Gill Sans MT"/>
                <a:cs typeface="Gill Sans MT"/>
              </a:rPr>
              <a:t> </a:t>
            </a:r>
            <a:r>
              <a:rPr sz="2550" spc="100" dirty="0">
                <a:solidFill>
                  <a:srgbClr val="ECE6E1"/>
                </a:solidFill>
                <a:latin typeface="Gill Sans MT"/>
                <a:cs typeface="Gill Sans MT"/>
              </a:rPr>
              <a:t>within</a:t>
            </a:r>
            <a:r>
              <a:rPr sz="2550" spc="-30" dirty="0">
                <a:solidFill>
                  <a:srgbClr val="ECE6E1"/>
                </a:solidFill>
                <a:latin typeface="Gill Sans MT"/>
                <a:cs typeface="Gill Sans MT"/>
              </a:rPr>
              <a:t> </a:t>
            </a:r>
            <a:r>
              <a:rPr sz="2550" spc="170" dirty="0">
                <a:solidFill>
                  <a:srgbClr val="ECE6E1"/>
                </a:solidFill>
                <a:latin typeface="Gill Sans MT"/>
                <a:cs typeface="Gill Sans MT"/>
              </a:rPr>
              <a:t>minutes.</a:t>
            </a:r>
            <a:r>
              <a:rPr sz="2550" spc="-35" dirty="0">
                <a:solidFill>
                  <a:srgbClr val="ECE6E1"/>
                </a:solidFill>
                <a:latin typeface="Gill Sans MT"/>
                <a:cs typeface="Gill Sans MT"/>
              </a:rPr>
              <a:t> </a:t>
            </a:r>
            <a:r>
              <a:rPr sz="2550" spc="85" dirty="0">
                <a:solidFill>
                  <a:srgbClr val="ECE6E1"/>
                </a:solidFill>
                <a:latin typeface="Gill Sans MT"/>
                <a:cs typeface="Gill Sans MT"/>
              </a:rPr>
              <a:t>Continue</a:t>
            </a:r>
            <a:r>
              <a:rPr sz="2550" spc="-30" dirty="0">
                <a:solidFill>
                  <a:srgbClr val="ECE6E1"/>
                </a:solidFill>
                <a:latin typeface="Gill Sans MT"/>
                <a:cs typeface="Gill Sans MT"/>
              </a:rPr>
              <a:t> </a:t>
            </a:r>
            <a:r>
              <a:rPr sz="2550" spc="160" dirty="0">
                <a:solidFill>
                  <a:srgbClr val="ECE6E1"/>
                </a:solidFill>
                <a:latin typeface="Gill Sans MT"/>
                <a:cs typeface="Gill Sans MT"/>
              </a:rPr>
              <a:t>rescue </a:t>
            </a:r>
            <a:r>
              <a:rPr sz="2550" spc="-695" dirty="0">
                <a:solidFill>
                  <a:srgbClr val="ECE6E1"/>
                </a:solidFill>
                <a:latin typeface="Gill Sans MT"/>
                <a:cs typeface="Gill Sans MT"/>
              </a:rPr>
              <a:t> </a:t>
            </a:r>
            <a:r>
              <a:rPr sz="2550" spc="130" dirty="0">
                <a:solidFill>
                  <a:srgbClr val="ECE6E1"/>
                </a:solidFill>
                <a:latin typeface="Gill Sans MT"/>
                <a:cs typeface="Gill Sans MT"/>
              </a:rPr>
              <a:t>breaths, </a:t>
            </a:r>
            <a:r>
              <a:rPr sz="2550" spc="150" dirty="0">
                <a:solidFill>
                  <a:srgbClr val="ECE6E1"/>
                </a:solidFill>
                <a:latin typeface="Gill Sans MT"/>
                <a:cs typeface="Gill Sans MT"/>
              </a:rPr>
              <a:t>even </a:t>
            </a:r>
            <a:r>
              <a:rPr sz="2550" spc="125" dirty="0">
                <a:solidFill>
                  <a:srgbClr val="ECE6E1"/>
                </a:solidFill>
                <a:latin typeface="Gill Sans MT"/>
                <a:cs typeface="Gill Sans MT"/>
              </a:rPr>
              <a:t>after </a:t>
            </a:r>
            <a:r>
              <a:rPr sz="2550" spc="200" dirty="0">
                <a:solidFill>
                  <a:srgbClr val="ECE6E1"/>
                </a:solidFill>
                <a:latin typeface="Gill Sans MT"/>
                <a:cs typeface="Gill Sans MT"/>
              </a:rPr>
              <a:t>giving </a:t>
            </a:r>
            <a:r>
              <a:rPr sz="2550" spc="305" dirty="0">
                <a:solidFill>
                  <a:srgbClr val="ECE6E1"/>
                </a:solidFill>
                <a:latin typeface="Gill Sans MT"/>
                <a:cs typeface="Gill Sans MT"/>
              </a:rPr>
              <a:t>a </a:t>
            </a:r>
            <a:r>
              <a:rPr sz="2550" spc="195" dirty="0">
                <a:solidFill>
                  <a:srgbClr val="ECE6E1"/>
                </a:solidFill>
                <a:latin typeface="Gill Sans MT"/>
                <a:cs typeface="Gill Sans MT"/>
              </a:rPr>
              <a:t>second </a:t>
            </a:r>
            <a:r>
              <a:rPr sz="2550" spc="200" dirty="0">
                <a:solidFill>
                  <a:srgbClr val="ECE6E1"/>
                </a:solidFill>
                <a:latin typeface="Gill Sans MT"/>
                <a:cs typeface="Gill Sans MT"/>
              </a:rPr>
              <a:t> </a:t>
            </a:r>
            <a:r>
              <a:rPr sz="2550" spc="185" dirty="0">
                <a:solidFill>
                  <a:srgbClr val="ECE6E1"/>
                </a:solidFill>
                <a:latin typeface="Gill Sans MT"/>
                <a:cs typeface="Gill Sans MT"/>
              </a:rPr>
              <a:t>dose </a:t>
            </a:r>
            <a:r>
              <a:rPr sz="2550" spc="-35" dirty="0">
                <a:solidFill>
                  <a:srgbClr val="ECE6E1"/>
                </a:solidFill>
                <a:latin typeface="Gill Sans MT"/>
                <a:cs typeface="Gill Sans MT"/>
              </a:rPr>
              <a:t>or </a:t>
            </a:r>
            <a:r>
              <a:rPr sz="2550" spc="100" dirty="0">
                <a:solidFill>
                  <a:srgbClr val="ECE6E1"/>
                </a:solidFill>
                <a:latin typeface="Gill Sans MT"/>
                <a:cs typeface="Gill Sans MT"/>
              </a:rPr>
              <a:t>more </a:t>
            </a:r>
            <a:r>
              <a:rPr sz="2550" spc="165" dirty="0">
                <a:solidFill>
                  <a:srgbClr val="ECE6E1"/>
                </a:solidFill>
                <a:latin typeface="Gill Sans MT"/>
                <a:cs typeface="Gill Sans MT"/>
              </a:rPr>
              <a:t>of </a:t>
            </a:r>
            <a:r>
              <a:rPr sz="2550" spc="114" dirty="0">
                <a:solidFill>
                  <a:srgbClr val="ECE6E1"/>
                </a:solidFill>
                <a:latin typeface="Gill Sans MT"/>
                <a:cs typeface="Gill Sans MT"/>
              </a:rPr>
              <a:t>naloxone, </a:t>
            </a:r>
            <a:r>
              <a:rPr sz="2550" spc="95" dirty="0">
                <a:solidFill>
                  <a:srgbClr val="ECE6E1"/>
                </a:solidFill>
                <a:latin typeface="Gill Sans MT"/>
                <a:cs typeface="Gill Sans MT"/>
              </a:rPr>
              <a:t>until </a:t>
            </a:r>
            <a:r>
              <a:rPr sz="2550" spc="105" dirty="0">
                <a:solidFill>
                  <a:srgbClr val="ECE6E1"/>
                </a:solidFill>
                <a:latin typeface="Gill Sans MT"/>
                <a:cs typeface="Gill Sans MT"/>
              </a:rPr>
              <a:t>they </a:t>
            </a:r>
            <a:r>
              <a:rPr sz="2550" spc="110" dirty="0">
                <a:solidFill>
                  <a:srgbClr val="ECE6E1"/>
                </a:solidFill>
                <a:latin typeface="Gill Sans MT"/>
                <a:cs typeface="Gill Sans MT"/>
              </a:rPr>
              <a:t> </a:t>
            </a:r>
            <a:r>
              <a:rPr sz="2550" spc="125" dirty="0">
                <a:solidFill>
                  <a:srgbClr val="ECE6E1"/>
                </a:solidFill>
                <a:latin typeface="Gill Sans MT"/>
                <a:cs typeface="Gill Sans MT"/>
              </a:rPr>
              <a:t>breathe</a:t>
            </a:r>
            <a:r>
              <a:rPr sz="2550" spc="-30" dirty="0">
                <a:solidFill>
                  <a:srgbClr val="ECE6E1"/>
                </a:solidFill>
                <a:latin typeface="Gill Sans MT"/>
                <a:cs typeface="Gill Sans MT"/>
              </a:rPr>
              <a:t> </a:t>
            </a:r>
            <a:r>
              <a:rPr sz="2550" spc="110" dirty="0">
                <a:solidFill>
                  <a:srgbClr val="ECE6E1"/>
                </a:solidFill>
                <a:latin typeface="Gill Sans MT"/>
                <a:cs typeface="Gill Sans MT"/>
              </a:rPr>
              <a:t>on</a:t>
            </a:r>
            <a:r>
              <a:rPr sz="2550" spc="-25" dirty="0">
                <a:solidFill>
                  <a:srgbClr val="ECE6E1"/>
                </a:solidFill>
                <a:latin typeface="Gill Sans MT"/>
                <a:cs typeface="Gill Sans MT"/>
              </a:rPr>
              <a:t> </a:t>
            </a:r>
            <a:r>
              <a:rPr sz="2550" spc="55" dirty="0">
                <a:solidFill>
                  <a:srgbClr val="ECE6E1"/>
                </a:solidFill>
                <a:latin typeface="Gill Sans MT"/>
                <a:cs typeface="Gill Sans MT"/>
              </a:rPr>
              <a:t>their</a:t>
            </a:r>
            <a:r>
              <a:rPr sz="2550" spc="-30" dirty="0">
                <a:solidFill>
                  <a:srgbClr val="ECE6E1"/>
                </a:solidFill>
                <a:latin typeface="Gill Sans MT"/>
                <a:cs typeface="Gill Sans MT"/>
              </a:rPr>
              <a:t> </a:t>
            </a:r>
            <a:r>
              <a:rPr sz="2550" spc="110" dirty="0">
                <a:solidFill>
                  <a:srgbClr val="ECE6E1"/>
                </a:solidFill>
                <a:latin typeface="Gill Sans MT"/>
                <a:cs typeface="Gill Sans MT"/>
              </a:rPr>
              <a:t>own</a:t>
            </a:r>
            <a:endParaRPr sz="2550">
              <a:latin typeface="Gill Sans MT"/>
              <a:cs typeface="Gill Sans MT"/>
            </a:endParaRPr>
          </a:p>
        </p:txBody>
      </p:sp>
      <p:sp>
        <p:nvSpPr>
          <p:cNvPr id="10" name="object 10"/>
          <p:cNvSpPr/>
          <p:nvPr/>
        </p:nvSpPr>
        <p:spPr>
          <a:xfrm>
            <a:off x="10457319" y="7377658"/>
            <a:ext cx="6868795" cy="2162175"/>
          </a:xfrm>
          <a:custGeom>
            <a:avLst/>
            <a:gdLst/>
            <a:ahLst/>
            <a:cxnLst/>
            <a:rect l="l" t="t" r="r" b="b"/>
            <a:pathLst>
              <a:path w="6868794" h="2162175">
                <a:moveTo>
                  <a:pt x="66675" y="0"/>
                </a:moveTo>
                <a:lnTo>
                  <a:pt x="0" y="0"/>
                </a:lnTo>
                <a:lnTo>
                  <a:pt x="0" y="2162175"/>
                </a:lnTo>
                <a:lnTo>
                  <a:pt x="66675" y="2162175"/>
                </a:lnTo>
                <a:lnTo>
                  <a:pt x="66675" y="0"/>
                </a:lnTo>
                <a:close/>
              </a:path>
              <a:path w="6868794" h="2162175">
                <a:moveTo>
                  <a:pt x="6868668" y="0"/>
                </a:moveTo>
                <a:lnTo>
                  <a:pt x="6801993" y="0"/>
                </a:lnTo>
                <a:lnTo>
                  <a:pt x="6801993" y="2162175"/>
                </a:lnTo>
                <a:lnTo>
                  <a:pt x="6868668" y="2162175"/>
                </a:lnTo>
                <a:lnTo>
                  <a:pt x="6868668" y="0"/>
                </a:lnTo>
                <a:close/>
              </a:path>
            </a:pathLst>
          </a:custGeom>
          <a:solidFill>
            <a:srgbClr val="FF493A"/>
          </a:solidFill>
        </p:spPr>
        <p:txBody>
          <a:bodyPr wrap="square" lIns="0" tIns="0" rIns="0" bIns="0" rtlCol="0"/>
          <a:lstStyle/>
          <a:p>
            <a:endParaRPr/>
          </a:p>
        </p:txBody>
      </p:sp>
      <p:sp>
        <p:nvSpPr>
          <p:cNvPr id="11" name="object 11"/>
          <p:cNvSpPr/>
          <p:nvPr/>
        </p:nvSpPr>
        <p:spPr>
          <a:xfrm>
            <a:off x="2743705" y="3660626"/>
            <a:ext cx="407670" cy="171450"/>
          </a:xfrm>
          <a:custGeom>
            <a:avLst/>
            <a:gdLst/>
            <a:ahLst/>
            <a:cxnLst/>
            <a:rect l="l" t="t" r="r" b="b"/>
            <a:pathLst>
              <a:path w="407669" h="171450">
                <a:moveTo>
                  <a:pt x="321468" y="171450"/>
                </a:moveTo>
                <a:lnTo>
                  <a:pt x="321468" y="107156"/>
                </a:lnTo>
                <a:lnTo>
                  <a:pt x="0" y="107156"/>
                </a:lnTo>
                <a:lnTo>
                  <a:pt x="0" y="64293"/>
                </a:lnTo>
                <a:lnTo>
                  <a:pt x="321468" y="64293"/>
                </a:lnTo>
                <a:lnTo>
                  <a:pt x="321468" y="0"/>
                </a:lnTo>
                <a:lnTo>
                  <a:pt x="407193" y="85725"/>
                </a:lnTo>
                <a:lnTo>
                  <a:pt x="321468" y="171450"/>
                </a:lnTo>
                <a:close/>
              </a:path>
            </a:pathLst>
          </a:custGeom>
          <a:solidFill>
            <a:srgbClr val="FF493A"/>
          </a:solidFill>
        </p:spPr>
        <p:txBody>
          <a:bodyPr wrap="square" lIns="0" tIns="0" rIns="0" bIns="0" rtlCol="0"/>
          <a:lstStyle/>
          <a:p>
            <a:endParaRPr/>
          </a:p>
        </p:txBody>
      </p:sp>
      <p:sp>
        <p:nvSpPr>
          <p:cNvPr id="12" name="object 12"/>
          <p:cNvSpPr/>
          <p:nvPr/>
        </p:nvSpPr>
        <p:spPr>
          <a:xfrm>
            <a:off x="2286672" y="5218162"/>
            <a:ext cx="407670" cy="171450"/>
          </a:xfrm>
          <a:custGeom>
            <a:avLst/>
            <a:gdLst/>
            <a:ahLst/>
            <a:cxnLst/>
            <a:rect l="l" t="t" r="r" b="b"/>
            <a:pathLst>
              <a:path w="407669" h="171450">
                <a:moveTo>
                  <a:pt x="321468" y="171450"/>
                </a:moveTo>
                <a:lnTo>
                  <a:pt x="321468" y="107156"/>
                </a:lnTo>
                <a:lnTo>
                  <a:pt x="0" y="107156"/>
                </a:lnTo>
                <a:lnTo>
                  <a:pt x="0" y="64293"/>
                </a:lnTo>
                <a:lnTo>
                  <a:pt x="321468" y="64293"/>
                </a:lnTo>
                <a:lnTo>
                  <a:pt x="321468" y="0"/>
                </a:lnTo>
                <a:lnTo>
                  <a:pt x="407193" y="85725"/>
                </a:lnTo>
                <a:lnTo>
                  <a:pt x="321468" y="171450"/>
                </a:lnTo>
                <a:close/>
              </a:path>
            </a:pathLst>
          </a:custGeom>
          <a:solidFill>
            <a:srgbClr val="FF493A"/>
          </a:solidFill>
        </p:spPr>
        <p:txBody>
          <a:bodyPr wrap="square" lIns="0" tIns="0" rIns="0" bIns="0" rtlCol="0"/>
          <a:lstStyle/>
          <a:p>
            <a:endParaRPr/>
          </a:p>
        </p:txBody>
      </p:sp>
      <p:sp>
        <p:nvSpPr>
          <p:cNvPr id="13" name="object 13"/>
          <p:cNvSpPr/>
          <p:nvPr/>
        </p:nvSpPr>
        <p:spPr>
          <a:xfrm>
            <a:off x="3566364" y="5875213"/>
            <a:ext cx="407670" cy="171450"/>
          </a:xfrm>
          <a:custGeom>
            <a:avLst/>
            <a:gdLst/>
            <a:ahLst/>
            <a:cxnLst/>
            <a:rect l="l" t="t" r="r" b="b"/>
            <a:pathLst>
              <a:path w="407670" h="171450">
                <a:moveTo>
                  <a:pt x="321468" y="171450"/>
                </a:moveTo>
                <a:lnTo>
                  <a:pt x="321468" y="107156"/>
                </a:lnTo>
                <a:lnTo>
                  <a:pt x="0" y="107156"/>
                </a:lnTo>
                <a:lnTo>
                  <a:pt x="0" y="64293"/>
                </a:lnTo>
                <a:lnTo>
                  <a:pt x="321468" y="64293"/>
                </a:lnTo>
                <a:lnTo>
                  <a:pt x="321468" y="0"/>
                </a:lnTo>
                <a:lnTo>
                  <a:pt x="407193" y="85725"/>
                </a:lnTo>
                <a:lnTo>
                  <a:pt x="321468" y="171450"/>
                </a:lnTo>
                <a:close/>
              </a:path>
            </a:pathLst>
          </a:custGeom>
          <a:solidFill>
            <a:srgbClr val="FF493A"/>
          </a:solidFill>
        </p:spPr>
        <p:txBody>
          <a:bodyPr wrap="square" lIns="0" tIns="0" rIns="0" bIns="0" rtlCol="0"/>
          <a:lstStyle/>
          <a:p>
            <a:endParaRPr/>
          </a:p>
        </p:txBody>
      </p:sp>
      <p:sp>
        <p:nvSpPr>
          <p:cNvPr id="14" name="object 14"/>
          <p:cNvSpPr/>
          <p:nvPr/>
        </p:nvSpPr>
        <p:spPr>
          <a:xfrm>
            <a:off x="3657771" y="6622380"/>
            <a:ext cx="407670" cy="171450"/>
          </a:xfrm>
          <a:custGeom>
            <a:avLst/>
            <a:gdLst/>
            <a:ahLst/>
            <a:cxnLst/>
            <a:rect l="l" t="t" r="r" b="b"/>
            <a:pathLst>
              <a:path w="407670" h="171450">
                <a:moveTo>
                  <a:pt x="321468" y="171450"/>
                </a:moveTo>
                <a:lnTo>
                  <a:pt x="321468" y="107156"/>
                </a:lnTo>
                <a:lnTo>
                  <a:pt x="0" y="107156"/>
                </a:lnTo>
                <a:lnTo>
                  <a:pt x="0" y="64293"/>
                </a:lnTo>
                <a:lnTo>
                  <a:pt x="321468" y="64293"/>
                </a:lnTo>
                <a:lnTo>
                  <a:pt x="321468" y="0"/>
                </a:lnTo>
                <a:lnTo>
                  <a:pt x="407193" y="85725"/>
                </a:lnTo>
                <a:lnTo>
                  <a:pt x="321468" y="171450"/>
                </a:lnTo>
                <a:close/>
              </a:path>
            </a:pathLst>
          </a:custGeom>
          <a:solidFill>
            <a:srgbClr val="FF493A"/>
          </a:solidFill>
        </p:spPr>
        <p:txBody>
          <a:bodyPr wrap="square" lIns="0" tIns="0" rIns="0" bIns="0" rtlCol="0"/>
          <a:lstStyle/>
          <a:p>
            <a:endParaRPr/>
          </a:p>
        </p:txBody>
      </p:sp>
      <p:sp>
        <p:nvSpPr>
          <p:cNvPr id="15" name="object 15"/>
          <p:cNvSpPr/>
          <p:nvPr/>
        </p:nvSpPr>
        <p:spPr>
          <a:xfrm>
            <a:off x="2285148" y="7361609"/>
            <a:ext cx="407670" cy="171450"/>
          </a:xfrm>
          <a:custGeom>
            <a:avLst/>
            <a:gdLst/>
            <a:ahLst/>
            <a:cxnLst/>
            <a:rect l="l" t="t" r="r" b="b"/>
            <a:pathLst>
              <a:path w="407669" h="171450">
                <a:moveTo>
                  <a:pt x="321468" y="171450"/>
                </a:moveTo>
                <a:lnTo>
                  <a:pt x="321468" y="107156"/>
                </a:lnTo>
                <a:lnTo>
                  <a:pt x="0" y="107156"/>
                </a:lnTo>
                <a:lnTo>
                  <a:pt x="0" y="64293"/>
                </a:lnTo>
                <a:lnTo>
                  <a:pt x="321468" y="64293"/>
                </a:lnTo>
                <a:lnTo>
                  <a:pt x="321468" y="0"/>
                </a:lnTo>
                <a:lnTo>
                  <a:pt x="407193" y="85725"/>
                </a:lnTo>
                <a:lnTo>
                  <a:pt x="321468" y="171450"/>
                </a:lnTo>
                <a:close/>
              </a:path>
            </a:pathLst>
          </a:custGeom>
          <a:solidFill>
            <a:srgbClr val="FF493A"/>
          </a:solidFill>
        </p:spPr>
        <p:txBody>
          <a:bodyPr wrap="square" lIns="0" tIns="0" rIns="0" bIns="0" rtlCol="0"/>
          <a:lstStyle/>
          <a:p>
            <a:endParaRPr/>
          </a:p>
        </p:txBody>
      </p:sp>
      <p:sp>
        <p:nvSpPr>
          <p:cNvPr id="16" name="object 16"/>
          <p:cNvSpPr/>
          <p:nvPr/>
        </p:nvSpPr>
        <p:spPr>
          <a:xfrm>
            <a:off x="1983507" y="8659973"/>
            <a:ext cx="407670" cy="171450"/>
          </a:xfrm>
          <a:custGeom>
            <a:avLst/>
            <a:gdLst/>
            <a:ahLst/>
            <a:cxnLst/>
            <a:rect l="l" t="t" r="r" b="b"/>
            <a:pathLst>
              <a:path w="407669" h="171450">
                <a:moveTo>
                  <a:pt x="321468" y="171450"/>
                </a:moveTo>
                <a:lnTo>
                  <a:pt x="321468" y="107156"/>
                </a:lnTo>
                <a:lnTo>
                  <a:pt x="0" y="107156"/>
                </a:lnTo>
                <a:lnTo>
                  <a:pt x="0" y="64293"/>
                </a:lnTo>
                <a:lnTo>
                  <a:pt x="321468" y="64293"/>
                </a:lnTo>
                <a:lnTo>
                  <a:pt x="321468" y="0"/>
                </a:lnTo>
                <a:lnTo>
                  <a:pt x="407193" y="85725"/>
                </a:lnTo>
                <a:lnTo>
                  <a:pt x="321468" y="171450"/>
                </a:lnTo>
                <a:close/>
              </a:path>
            </a:pathLst>
          </a:custGeom>
          <a:solidFill>
            <a:srgbClr val="FF493A"/>
          </a:solidFill>
        </p:spPr>
        <p:txBody>
          <a:bodyPr wrap="square" lIns="0" tIns="0" rIns="0" bIns="0" rtlCol="0"/>
          <a:lstStyle/>
          <a:p>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79185" y="392145"/>
            <a:ext cx="5372100" cy="2120900"/>
          </a:xfrm>
          <a:prstGeom prst="rect">
            <a:avLst/>
          </a:prstGeom>
        </p:spPr>
        <p:txBody>
          <a:bodyPr vert="horz" wrap="square" lIns="0" tIns="12700" rIns="0" bIns="0" rtlCol="0">
            <a:spAutoFit/>
          </a:bodyPr>
          <a:lstStyle/>
          <a:p>
            <a:pPr marL="638810" marR="5080" indent="-626745">
              <a:lnSpc>
                <a:spcPct val="107400"/>
              </a:lnSpc>
              <a:spcBef>
                <a:spcPts val="100"/>
              </a:spcBef>
            </a:pPr>
            <a:r>
              <a:rPr lang="en-US" sz="6400" spc="225" dirty="0"/>
              <a:t>5</a:t>
            </a:r>
            <a:r>
              <a:rPr sz="6400" spc="225" dirty="0"/>
              <a:t>. </a:t>
            </a:r>
            <a:r>
              <a:rPr sz="6400" spc="-445" dirty="0"/>
              <a:t>OVERDOSE </a:t>
            </a:r>
            <a:r>
              <a:rPr sz="6400" spc="-1764" dirty="0"/>
              <a:t> </a:t>
            </a:r>
            <a:r>
              <a:rPr sz="6400" spc="-505" dirty="0"/>
              <a:t>A</a:t>
            </a:r>
            <a:r>
              <a:rPr sz="6400" spc="-170" dirty="0"/>
              <a:t>F</a:t>
            </a:r>
            <a:r>
              <a:rPr sz="6400" spc="-455" dirty="0"/>
              <a:t>T</a:t>
            </a:r>
            <a:r>
              <a:rPr sz="6400" spc="-275" dirty="0"/>
              <a:t>E</a:t>
            </a:r>
            <a:r>
              <a:rPr sz="6400" spc="-60" dirty="0"/>
              <a:t>R</a:t>
            </a:r>
            <a:r>
              <a:rPr sz="6400" spc="-560" dirty="0"/>
              <a:t>C</a:t>
            </a:r>
            <a:r>
              <a:rPr sz="6400" spc="-505" dirty="0"/>
              <a:t>A</a:t>
            </a:r>
            <a:r>
              <a:rPr sz="6400" spc="-60" dirty="0"/>
              <a:t>R</a:t>
            </a:r>
            <a:r>
              <a:rPr sz="6400" spc="-465" dirty="0"/>
              <a:t>E</a:t>
            </a:r>
            <a:endParaRPr sz="6400" dirty="0"/>
          </a:p>
        </p:txBody>
      </p:sp>
      <p:pic>
        <p:nvPicPr>
          <p:cNvPr id="3" name="object 3"/>
          <p:cNvPicPr/>
          <p:nvPr/>
        </p:nvPicPr>
        <p:blipFill>
          <a:blip r:embed="rId3" cstate="print"/>
          <a:stretch>
            <a:fillRect/>
          </a:stretch>
        </p:blipFill>
        <p:spPr>
          <a:xfrm>
            <a:off x="8011374" y="472058"/>
            <a:ext cx="9677400" cy="4400549"/>
          </a:xfrm>
          <a:prstGeom prst="rect">
            <a:avLst/>
          </a:prstGeom>
        </p:spPr>
      </p:pic>
      <p:sp>
        <p:nvSpPr>
          <p:cNvPr id="4" name="object 4"/>
          <p:cNvSpPr txBox="1"/>
          <p:nvPr/>
        </p:nvSpPr>
        <p:spPr>
          <a:xfrm>
            <a:off x="1749932" y="2350169"/>
            <a:ext cx="6856730" cy="7430134"/>
          </a:xfrm>
          <a:prstGeom prst="rect">
            <a:avLst/>
          </a:prstGeom>
        </p:spPr>
        <p:txBody>
          <a:bodyPr vert="horz" wrap="square" lIns="0" tIns="159385" rIns="0" bIns="0" rtlCol="0">
            <a:spAutoFit/>
          </a:bodyPr>
          <a:lstStyle/>
          <a:p>
            <a:pPr algn="ctr">
              <a:lnSpc>
                <a:spcPct val="100000"/>
              </a:lnSpc>
              <a:spcBef>
                <a:spcPts val="1255"/>
              </a:spcBef>
            </a:pPr>
            <a:r>
              <a:rPr sz="4200" b="1" spc="-55" dirty="0">
                <a:solidFill>
                  <a:srgbClr val="FF493A"/>
                </a:solidFill>
                <a:latin typeface="Gill Sans MT"/>
                <a:cs typeface="Gill Sans MT"/>
              </a:rPr>
              <a:t>Recovery</a:t>
            </a:r>
            <a:r>
              <a:rPr sz="4200" b="1" spc="-70" dirty="0">
                <a:solidFill>
                  <a:srgbClr val="FF493A"/>
                </a:solidFill>
                <a:latin typeface="Gill Sans MT"/>
                <a:cs typeface="Gill Sans MT"/>
              </a:rPr>
              <a:t> </a:t>
            </a:r>
            <a:r>
              <a:rPr sz="4200" b="1" spc="-10" dirty="0">
                <a:solidFill>
                  <a:srgbClr val="FF493A"/>
                </a:solidFill>
                <a:latin typeface="Gill Sans MT"/>
                <a:cs typeface="Gill Sans MT"/>
              </a:rPr>
              <a:t>Position</a:t>
            </a:r>
            <a:endParaRPr sz="4200" dirty="0">
              <a:latin typeface="Gill Sans MT"/>
              <a:cs typeface="Gill Sans MT"/>
            </a:endParaRPr>
          </a:p>
          <a:p>
            <a:pPr marL="668655" marR="725170" algn="ctr">
              <a:lnSpc>
                <a:spcPct val="101699"/>
              </a:lnSpc>
              <a:spcBef>
                <a:spcPts val="715"/>
              </a:spcBef>
            </a:pPr>
            <a:r>
              <a:rPr sz="2800" spc="-20" dirty="0">
                <a:solidFill>
                  <a:srgbClr val="ECE6E1"/>
                </a:solidFill>
                <a:latin typeface="Gill Sans MT"/>
                <a:cs typeface="Gill Sans MT"/>
              </a:rPr>
              <a:t>At </a:t>
            </a:r>
            <a:r>
              <a:rPr sz="2800" spc="120" dirty="0">
                <a:solidFill>
                  <a:srgbClr val="ECE6E1"/>
                </a:solidFill>
                <a:latin typeface="Gill Sans MT"/>
                <a:cs typeface="Gill Sans MT"/>
              </a:rPr>
              <a:t>first </a:t>
            </a:r>
            <a:r>
              <a:rPr sz="2800" spc="254" dirty="0">
                <a:solidFill>
                  <a:srgbClr val="ECE6E1"/>
                </a:solidFill>
                <a:latin typeface="Gill Sans MT"/>
                <a:cs typeface="Gill Sans MT"/>
              </a:rPr>
              <a:t>sign </a:t>
            </a:r>
            <a:r>
              <a:rPr sz="2800" spc="170" dirty="0">
                <a:solidFill>
                  <a:srgbClr val="ECE6E1"/>
                </a:solidFill>
                <a:latin typeface="Gill Sans MT"/>
                <a:cs typeface="Gill Sans MT"/>
              </a:rPr>
              <a:t>of </a:t>
            </a:r>
            <a:r>
              <a:rPr sz="2800" spc="155" dirty="0">
                <a:solidFill>
                  <a:srgbClr val="ECE6E1"/>
                </a:solidFill>
                <a:latin typeface="Gill Sans MT"/>
                <a:cs typeface="Gill Sans MT"/>
              </a:rPr>
              <a:t>them </a:t>
            </a:r>
            <a:r>
              <a:rPr sz="2800" spc="150" dirty="0">
                <a:solidFill>
                  <a:srgbClr val="ECE6E1"/>
                </a:solidFill>
                <a:latin typeface="Gill Sans MT"/>
                <a:cs typeface="Gill Sans MT"/>
              </a:rPr>
              <a:t>breathing </a:t>
            </a:r>
            <a:r>
              <a:rPr sz="2800" spc="155" dirty="0">
                <a:solidFill>
                  <a:srgbClr val="ECE6E1"/>
                </a:solidFill>
                <a:latin typeface="Gill Sans MT"/>
                <a:cs typeface="Gill Sans MT"/>
              </a:rPr>
              <a:t> </a:t>
            </a:r>
            <a:r>
              <a:rPr sz="2800" spc="130" dirty="0">
                <a:solidFill>
                  <a:srgbClr val="ECE6E1"/>
                </a:solidFill>
                <a:latin typeface="Gill Sans MT"/>
                <a:cs typeface="Gill Sans MT"/>
              </a:rPr>
              <a:t>normally</a:t>
            </a:r>
            <a:r>
              <a:rPr sz="2800" spc="-35" dirty="0">
                <a:solidFill>
                  <a:srgbClr val="ECE6E1"/>
                </a:solidFill>
                <a:latin typeface="Gill Sans MT"/>
                <a:cs typeface="Gill Sans MT"/>
              </a:rPr>
              <a:t> </a:t>
            </a:r>
            <a:r>
              <a:rPr sz="2800" spc="110" dirty="0">
                <a:solidFill>
                  <a:srgbClr val="ECE6E1"/>
                </a:solidFill>
                <a:latin typeface="Gill Sans MT"/>
                <a:cs typeface="Gill Sans MT"/>
              </a:rPr>
              <a:t>on</a:t>
            </a:r>
            <a:r>
              <a:rPr sz="2800" spc="-40" dirty="0">
                <a:solidFill>
                  <a:srgbClr val="ECE6E1"/>
                </a:solidFill>
                <a:latin typeface="Gill Sans MT"/>
                <a:cs typeface="Gill Sans MT"/>
              </a:rPr>
              <a:t> </a:t>
            </a:r>
            <a:r>
              <a:rPr sz="2800" spc="50" dirty="0">
                <a:solidFill>
                  <a:srgbClr val="ECE6E1"/>
                </a:solidFill>
                <a:latin typeface="Gill Sans MT"/>
                <a:cs typeface="Gill Sans MT"/>
              </a:rPr>
              <a:t>their</a:t>
            </a:r>
            <a:r>
              <a:rPr sz="2800" spc="-35" dirty="0">
                <a:solidFill>
                  <a:srgbClr val="ECE6E1"/>
                </a:solidFill>
                <a:latin typeface="Gill Sans MT"/>
                <a:cs typeface="Gill Sans MT"/>
              </a:rPr>
              <a:t> </a:t>
            </a:r>
            <a:r>
              <a:rPr sz="2800" spc="70" dirty="0">
                <a:solidFill>
                  <a:srgbClr val="ECE6E1"/>
                </a:solidFill>
                <a:latin typeface="Gill Sans MT"/>
                <a:cs typeface="Gill Sans MT"/>
              </a:rPr>
              <a:t>own,</a:t>
            </a:r>
            <a:r>
              <a:rPr sz="2800" spc="-35" dirty="0">
                <a:solidFill>
                  <a:srgbClr val="ECE6E1"/>
                </a:solidFill>
                <a:latin typeface="Gill Sans MT"/>
                <a:cs typeface="Gill Sans MT"/>
              </a:rPr>
              <a:t> </a:t>
            </a:r>
            <a:r>
              <a:rPr sz="2800" spc="114" dirty="0">
                <a:solidFill>
                  <a:srgbClr val="ECE6E1"/>
                </a:solidFill>
                <a:latin typeface="Gill Sans MT"/>
                <a:cs typeface="Gill Sans MT"/>
              </a:rPr>
              <a:t>put</a:t>
            </a:r>
            <a:r>
              <a:rPr sz="2800" spc="-35" dirty="0">
                <a:solidFill>
                  <a:srgbClr val="ECE6E1"/>
                </a:solidFill>
                <a:latin typeface="Gill Sans MT"/>
                <a:cs typeface="Gill Sans MT"/>
              </a:rPr>
              <a:t> </a:t>
            </a:r>
            <a:r>
              <a:rPr sz="2800" spc="155" dirty="0">
                <a:solidFill>
                  <a:srgbClr val="ECE6E1"/>
                </a:solidFill>
                <a:latin typeface="Gill Sans MT"/>
                <a:cs typeface="Gill Sans MT"/>
              </a:rPr>
              <a:t>them</a:t>
            </a:r>
            <a:r>
              <a:rPr sz="2800" spc="-40" dirty="0">
                <a:solidFill>
                  <a:srgbClr val="ECE6E1"/>
                </a:solidFill>
                <a:latin typeface="Gill Sans MT"/>
                <a:cs typeface="Gill Sans MT"/>
              </a:rPr>
              <a:t> </a:t>
            </a:r>
            <a:r>
              <a:rPr sz="2800" spc="114" dirty="0">
                <a:solidFill>
                  <a:srgbClr val="ECE6E1"/>
                </a:solidFill>
                <a:latin typeface="Gill Sans MT"/>
                <a:cs typeface="Gill Sans MT"/>
              </a:rPr>
              <a:t>in </a:t>
            </a:r>
            <a:r>
              <a:rPr sz="2800" spc="-760" dirty="0">
                <a:solidFill>
                  <a:srgbClr val="ECE6E1"/>
                </a:solidFill>
                <a:latin typeface="Gill Sans MT"/>
                <a:cs typeface="Gill Sans MT"/>
              </a:rPr>
              <a:t> </a:t>
            </a:r>
            <a:r>
              <a:rPr sz="2800" spc="80" dirty="0">
                <a:solidFill>
                  <a:srgbClr val="ECE6E1"/>
                </a:solidFill>
                <a:latin typeface="Gill Sans MT"/>
                <a:cs typeface="Gill Sans MT"/>
              </a:rPr>
              <a:t>recovery</a:t>
            </a:r>
            <a:r>
              <a:rPr sz="2800" spc="-35" dirty="0">
                <a:solidFill>
                  <a:srgbClr val="ECE6E1"/>
                </a:solidFill>
                <a:latin typeface="Gill Sans MT"/>
                <a:cs typeface="Gill Sans MT"/>
              </a:rPr>
              <a:t> </a:t>
            </a:r>
            <a:r>
              <a:rPr sz="2800" spc="130" dirty="0">
                <a:solidFill>
                  <a:srgbClr val="ECE6E1"/>
                </a:solidFill>
                <a:latin typeface="Gill Sans MT"/>
                <a:cs typeface="Gill Sans MT"/>
              </a:rPr>
              <a:t>position</a:t>
            </a:r>
            <a:endParaRPr sz="2800" dirty="0">
              <a:latin typeface="Gill Sans MT"/>
              <a:cs typeface="Gill Sans MT"/>
            </a:endParaRPr>
          </a:p>
          <a:p>
            <a:pPr marL="565785" marR="558165" algn="ctr">
              <a:lnSpc>
                <a:spcPct val="101699"/>
              </a:lnSpc>
              <a:spcBef>
                <a:spcPts val="2355"/>
              </a:spcBef>
            </a:pPr>
            <a:r>
              <a:rPr sz="2800" spc="-110" dirty="0">
                <a:solidFill>
                  <a:srgbClr val="ECE6E1"/>
                </a:solidFill>
                <a:latin typeface="Gill Sans MT"/>
                <a:cs typeface="Gill Sans MT"/>
              </a:rPr>
              <a:t>On</a:t>
            </a:r>
            <a:r>
              <a:rPr sz="2800" spc="-35" dirty="0">
                <a:solidFill>
                  <a:srgbClr val="ECE6E1"/>
                </a:solidFill>
                <a:latin typeface="Gill Sans MT"/>
                <a:cs typeface="Gill Sans MT"/>
              </a:rPr>
              <a:t> </a:t>
            </a:r>
            <a:r>
              <a:rPr sz="2800" spc="150" dirty="0">
                <a:solidFill>
                  <a:srgbClr val="ECE6E1"/>
                </a:solidFill>
                <a:latin typeface="Gill Sans MT"/>
                <a:cs typeface="Gill Sans MT"/>
              </a:rPr>
              <a:t>side,</a:t>
            </a:r>
            <a:r>
              <a:rPr sz="2800" spc="-30" dirty="0">
                <a:solidFill>
                  <a:srgbClr val="ECE6E1"/>
                </a:solidFill>
                <a:latin typeface="Gill Sans MT"/>
                <a:cs typeface="Gill Sans MT"/>
              </a:rPr>
              <a:t> </a:t>
            </a:r>
            <a:r>
              <a:rPr sz="2800" spc="204" dirty="0">
                <a:solidFill>
                  <a:srgbClr val="ECE6E1"/>
                </a:solidFill>
                <a:latin typeface="Gill Sans MT"/>
                <a:cs typeface="Gill Sans MT"/>
              </a:rPr>
              <a:t>hand</a:t>
            </a:r>
            <a:r>
              <a:rPr sz="2800" spc="-35" dirty="0">
                <a:solidFill>
                  <a:srgbClr val="ECE6E1"/>
                </a:solidFill>
                <a:latin typeface="Gill Sans MT"/>
                <a:cs typeface="Gill Sans MT"/>
              </a:rPr>
              <a:t> </a:t>
            </a:r>
            <a:r>
              <a:rPr sz="2800" spc="150" dirty="0">
                <a:solidFill>
                  <a:srgbClr val="ECE6E1"/>
                </a:solidFill>
                <a:latin typeface="Gill Sans MT"/>
                <a:cs typeface="Gill Sans MT"/>
              </a:rPr>
              <a:t>supporting</a:t>
            </a:r>
            <a:r>
              <a:rPr sz="2800" spc="-35" dirty="0">
                <a:solidFill>
                  <a:srgbClr val="ECE6E1"/>
                </a:solidFill>
                <a:latin typeface="Gill Sans MT"/>
                <a:cs typeface="Gill Sans MT"/>
              </a:rPr>
              <a:t> </a:t>
            </a:r>
            <a:r>
              <a:rPr sz="2800" spc="155" dirty="0">
                <a:solidFill>
                  <a:srgbClr val="ECE6E1"/>
                </a:solidFill>
                <a:latin typeface="Gill Sans MT"/>
                <a:cs typeface="Gill Sans MT"/>
              </a:rPr>
              <a:t>head,</a:t>
            </a:r>
            <a:r>
              <a:rPr sz="2800" spc="-30" dirty="0">
                <a:solidFill>
                  <a:srgbClr val="ECE6E1"/>
                </a:solidFill>
                <a:latin typeface="Gill Sans MT"/>
                <a:cs typeface="Gill Sans MT"/>
              </a:rPr>
              <a:t> </a:t>
            </a:r>
            <a:r>
              <a:rPr sz="2800" spc="85" dirty="0">
                <a:solidFill>
                  <a:srgbClr val="ECE6E1"/>
                </a:solidFill>
                <a:latin typeface="Gill Sans MT"/>
                <a:cs typeface="Gill Sans MT"/>
              </a:rPr>
              <a:t>with </a:t>
            </a:r>
            <a:r>
              <a:rPr sz="2800" spc="-760" dirty="0">
                <a:solidFill>
                  <a:srgbClr val="ECE6E1"/>
                </a:solidFill>
                <a:latin typeface="Gill Sans MT"/>
                <a:cs typeface="Gill Sans MT"/>
              </a:rPr>
              <a:t> </a:t>
            </a:r>
            <a:r>
              <a:rPr sz="2800" spc="125" dirty="0">
                <a:solidFill>
                  <a:srgbClr val="ECE6E1"/>
                </a:solidFill>
                <a:latin typeface="Gill Sans MT"/>
                <a:cs typeface="Gill Sans MT"/>
              </a:rPr>
              <a:t>one</a:t>
            </a:r>
            <a:r>
              <a:rPr sz="2800" spc="-40" dirty="0">
                <a:solidFill>
                  <a:srgbClr val="ECE6E1"/>
                </a:solidFill>
                <a:latin typeface="Gill Sans MT"/>
                <a:cs typeface="Gill Sans MT"/>
              </a:rPr>
              <a:t> </a:t>
            </a:r>
            <a:r>
              <a:rPr sz="2800" spc="210" dirty="0">
                <a:solidFill>
                  <a:srgbClr val="ECE6E1"/>
                </a:solidFill>
                <a:latin typeface="Gill Sans MT"/>
                <a:cs typeface="Gill Sans MT"/>
              </a:rPr>
              <a:t>leg</a:t>
            </a:r>
            <a:r>
              <a:rPr sz="2800" spc="-35" dirty="0">
                <a:solidFill>
                  <a:srgbClr val="ECE6E1"/>
                </a:solidFill>
                <a:latin typeface="Gill Sans MT"/>
                <a:cs typeface="Gill Sans MT"/>
              </a:rPr>
              <a:t> </a:t>
            </a:r>
            <a:r>
              <a:rPr sz="2800" spc="125" dirty="0">
                <a:solidFill>
                  <a:srgbClr val="ECE6E1"/>
                </a:solidFill>
                <a:latin typeface="Gill Sans MT"/>
                <a:cs typeface="Gill Sans MT"/>
              </a:rPr>
              <a:t>bent</a:t>
            </a:r>
            <a:r>
              <a:rPr sz="2800" spc="-35" dirty="0">
                <a:solidFill>
                  <a:srgbClr val="ECE6E1"/>
                </a:solidFill>
                <a:latin typeface="Gill Sans MT"/>
                <a:cs typeface="Gill Sans MT"/>
              </a:rPr>
              <a:t> </a:t>
            </a:r>
            <a:r>
              <a:rPr sz="2800" spc="70" dirty="0">
                <a:solidFill>
                  <a:srgbClr val="ECE6E1"/>
                </a:solidFill>
                <a:latin typeface="Gill Sans MT"/>
                <a:cs typeface="Gill Sans MT"/>
              </a:rPr>
              <a:t>for</a:t>
            </a:r>
            <a:r>
              <a:rPr sz="2800" spc="-30" dirty="0">
                <a:solidFill>
                  <a:srgbClr val="ECE6E1"/>
                </a:solidFill>
                <a:latin typeface="Gill Sans MT"/>
                <a:cs typeface="Gill Sans MT"/>
              </a:rPr>
              <a:t> </a:t>
            </a:r>
            <a:r>
              <a:rPr sz="2800" spc="145" dirty="0">
                <a:solidFill>
                  <a:srgbClr val="ECE6E1"/>
                </a:solidFill>
                <a:latin typeface="Gill Sans MT"/>
                <a:cs typeface="Gill Sans MT"/>
              </a:rPr>
              <a:t>stability</a:t>
            </a:r>
            <a:endParaRPr sz="2800" dirty="0">
              <a:latin typeface="Gill Sans MT"/>
              <a:cs typeface="Gill Sans MT"/>
            </a:endParaRPr>
          </a:p>
          <a:p>
            <a:pPr>
              <a:lnSpc>
                <a:spcPct val="100000"/>
              </a:lnSpc>
              <a:spcBef>
                <a:spcPts val="5"/>
              </a:spcBef>
            </a:pPr>
            <a:endParaRPr sz="3550" dirty="0">
              <a:latin typeface="Gill Sans MT"/>
              <a:cs typeface="Gill Sans MT"/>
            </a:endParaRPr>
          </a:p>
          <a:p>
            <a:pPr algn="ctr">
              <a:lnSpc>
                <a:spcPts val="5030"/>
              </a:lnSpc>
            </a:pPr>
            <a:r>
              <a:rPr sz="4200" b="1" dirty="0">
                <a:solidFill>
                  <a:srgbClr val="FF493A"/>
                </a:solidFill>
                <a:latin typeface="Gill Sans MT"/>
                <a:cs typeface="Gill Sans MT"/>
              </a:rPr>
              <a:t>Wait with Them</a:t>
            </a:r>
            <a:endParaRPr sz="4200" dirty="0">
              <a:latin typeface="Gill Sans MT"/>
              <a:cs typeface="Gill Sans MT"/>
            </a:endParaRPr>
          </a:p>
          <a:p>
            <a:pPr marL="12700" marR="5080" algn="ctr">
              <a:lnSpc>
                <a:spcPts val="3420"/>
              </a:lnSpc>
              <a:spcBef>
                <a:spcPts val="50"/>
              </a:spcBef>
            </a:pPr>
            <a:r>
              <a:rPr sz="2800" spc="15" dirty="0">
                <a:solidFill>
                  <a:srgbClr val="ECE6E1"/>
                </a:solidFill>
                <a:latin typeface="Gill Sans MT"/>
                <a:cs typeface="Gill Sans MT"/>
              </a:rPr>
              <a:t>When </a:t>
            </a:r>
            <a:r>
              <a:rPr sz="2800" spc="135" dirty="0">
                <a:solidFill>
                  <a:srgbClr val="ECE6E1"/>
                </a:solidFill>
                <a:latin typeface="Gill Sans MT"/>
                <a:cs typeface="Gill Sans MT"/>
              </a:rPr>
              <a:t>person </a:t>
            </a:r>
            <a:r>
              <a:rPr sz="2800" spc="220" dirty="0">
                <a:solidFill>
                  <a:srgbClr val="ECE6E1"/>
                </a:solidFill>
                <a:latin typeface="Gill Sans MT"/>
                <a:cs typeface="Gill Sans MT"/>
              </a:rPr>
              <a:t>becomes </a:t>
            </a:r>
            <a:r>
              <a:rPr sz="2800" spc="180" dirty="0">
                <a:solidFill>
                  <a:srgbClr val="ECE6E1"/>
                </a:solidFill>
                <a:latin typeface="Gill Sans MT"/>
                <a:cs typeface="Gill Sans MT"/>
              </a:rPr>
              <a:t>conscious, </a:t>
            </a:r>
            <a:r>
              <a:rPr sz="2800" spc="75" dirty="0">
                <a:solidFill>
                  <a:srgbClr val="ECE6E1"/>
                </a:solidFill>
                <a:latin typeface="Gill Sans MT"/>
                <a:cs typeface="Gill Sans MT"/>
              </a:rPr>
              <a:t>let </a:t>
            </a:r>
            <a:r>
              <a:rPr sz="2800" spc="80" dirty="0">
                <a:solidFill>
                  <a:srgbClr val="ECE6E1"/>
                </a:solidFill>
                <a:latin typeface="Gill Sans MT"/>
                <a:cs typeface="Gill Sans MT"/>
              </a:rPr>
              <a:t> </a:t>
            </a:r>
            <a:r>
              <a:rPr sz="2800" spc="155" dirty="0">
                <a:solidFill>
                  <a:srgbClr val="ECE6E1"/>
                </a:solidFill>
                <a:latin typeface="Gill Sans MT"/>
                <a:cs typeface="Gill Sans MT"/>
              </a:rPr>
              <a:t>them</a:t>
            </a:r>
            <a:r>
              <a:rPr sz="2800" spc="-40" dirty="0">
                <a:solidFill>
                  <a:srgbClr val="ECE6E1"/>
                </a:solidFill>
                <a:latin typeface="Gill Sans MT"/>
                <a:cs typeface="Gill Sans MT"/>
              </a:rPr>
              <a:t> </a:t>
            </a:r>
            <a:r>
              <a:rPr sz="2800" spc="105" dirty="0">
                <a:solidFill>
                  <a:srgbClr val="ECE6E1"/>
                </a:solidFill>
                <a:latin typeface="Gill Sans MT"/>
                <a:cs typeface="Gill Sans MT"/>
              </a:rPr>
              <a:t>know</a:t>
            </a:r>
            <a:r>
              <a:rPr sz="2800" spc="-35" dirty="0">
                <a:solidFill>
                  <a:srgbClr val="ECE6E1"/>
                </a:solidFill>
                <a:latin typeface="Gill Sans MT"/>
                <a:cs typeface="Gill Sans MT"/>
              </a:rPr>
              <a:t> </a:t>
            </a:r>
            <a:r>
              <a:rPr sz="2800" spc="150" dirty="0">
                <a:solidFill>
                  <a:srgbClr val="ECE6E1"/>
                </a:solidFill>
                <a:latin typeface="Gill Sans MT"/>
                <a:cs typeface="Gill Sans MT"/>
              </a:rPr>
              <a:t>what</a:t>
            </a:r>
            <a:r>
              <a:rPr sz="2800" spc="-30" dirty="0">
                <a:solidFill>
                  <a:srgbClr val="ECE6E1"/>
                </a:solidFill>
                <a:latin typeface="Gill Sans MT"/>
                <a:cs typeface="Gill Sans MT"/>
              </a:rPr>
              <a:t> </a:t>
            </a:r>
            <a:r>
              <a:rPr sz="2800" spc="195" dirty="0">
                <a:solidFill>
                  <a:srgbClr val="ECE6E1"/>
                </a:solidFill>
                <a:latin typeface="Gill Sans MT"/>
                <a:cs typeface="Gill Sans MT"/>
              </a:rPr>
              <a:t>happened</a:t>
            </a:r>
            <a:r>
              <a:rPr sz="2800" spc="-40" dirty="0">
                <a:solidFill>
                  <a:srgbClr val="ECE6E1"/>
                </a:solidFill>
                <a:latin typeface="Gill Sans MT"/>
                <a:cs typeface="Gill Sans MT"/>
              </a:rPr>
              <a:t> </a:t>
            </a:r>
            <a:r>
              <a:rPr sz="2800" spc="220" dirty="0">
                <a:solidFill>
                  <a:srgbClr val="ECE6E1"/>
                </a:solidFill>
                <a:latin typeface="Gill Sans MT"/>
                <a:cs typeface="Gill Sans MT"/>
              </a:rPr>
              <a:t>and</a:t>
            </a:r>
            <a:r>
              <a:rPr sz="2800" spc="-35" dirty="0">
                <a:solidFill>
                  <a:srgbClr val="ECE6E1"/>
                </a:solidFill>
                <a:latin typeface="Gill Sans MT"/>
                <a:cs typeface="Gill Sans MT"/>
              </a:rPr>
              <a:t> </a:t>
            </a:r>
            <a:r>
              <a:rPr sz="2800" spc="80" dirty="0">
                <a:solidFill>
                  <a:srgbClr val="ECE6E1"/>
                </a:solidFill>
                <a:latin typeface="Gill Sans MT"/>
                <a:cs typeface="Gill Sans MT"/>
              </a:rPr>
              <a:t>tell</a:t>
            </a:r>
            <a:r>
              <a:rPr sz="2800" spc="-30" dirty="0">
                <a:solidFill>
                  <a:srgbClr val="ECE6E1"/>
                </a:solidFill>
                <a:latin typeface="Gill Sans MT"/>
                <a:cs typeface="Gill Sans MT"/>
              </a:rPr>
              <a:t> </a:t>
            </a:r>
            <a:r>
              <a:rPr sz="2800" spc="155" dirty="0">
                <a:solidFill>
                  <a:srgbClr val="ECE6E1"/>
                </a:solidFill>
                <a:latin typeface="Gill Sans MT"/>
                <a:cs typeface="Gill Sans MT"/>
              </a:rPr>
              <a:t>them</a:t>
            </a:r>
            <a:r>
              <a:rPr sz="2800" spc="-40" dirty="0">
                <a:solidFill>
                  <a:srgbClr val="ECE6E1"/>
                </a:solidFill>
                <a:latin typeface="Gill Sans MT"/>
                <a:cs typeface="Gill Sans MT"/>
              </a:rPr>
              <a:t> </a:t>
            </a:r>
            <a:r>
              <a:rPr sz="2800" spc="180" dirty="0">
                <a:solidFill>
                  <a:srgbClr val="ECE6E1"/>
                </a:solidFill>
                <a:latin typeface="Gill Sans MT"/>
                <a:cs typeface="Gill Sans MT"/>
              </a:rPr>
              <a:t>if </a:t>
            </a:r>
            <a:r>
              <a:rPr sz="2800" spc="-760" dirty="0">
                <a:solidFill>
                  <a:srgbClr val="ECE6E1"/>
                </a:solidFill>
                <a:latin typeface="Gill Sans MT"/>
                <a:cs typeface="Gill Sans MT"/>
              </a:rPr>
              <a:t> </a:t>
            </a:r>
            <a:r>
              <a:rPr sz="2800" spc="245" dirty="0">
                <a:solidFill>
                  <a:srgbClr val="ECE6E1"/>
                </a:solidFill>
                <a:latin typeface="Gill Sans MT"/>
                <a:cs typeface="Gill Sans MT"/>
              </a:rPr>
              <a:t>an</a:t>
            </a:r>
            <a:r>
              <a:rPr sz="2800" spc="-40" dirty="0">
                <a:solidFill>
                  <a:srgbClr val="ECE6E1"/>
                </a:solidFill>
                <a:latin typeface="Gill Sans MT"/>
                <a:cs typeface="Gill Sans MT"/>
              </a:rPr>
              <a:t> </a:t>
            </a:r>
            <a:r>
              <a:rPr sz="2800" spc="225" dirty="0">
                <a:solidFill>
                  <a:srgbClr val="ECE6E1"/>
                </a:solidFill>
                <a:latin typeface="Gill Sans MT"/>
                <a:cs typeface="Gill Sans MT"/>
              </a:rPr>
              <a:t>ambulance</a:t>
            </a:r>
            <a:r>
              <a:rPr sz="2800" spc="-35" dirty="0">
                <a:solidFill>
                  <a:srgbClr val="ECE6E1"/>
                </a:solidFill>
                <a:latin typeface="Gill Sans MT"/>
                <a:cs typeface="Gill Sans MT"/>
              </a:rPr>
              <a:t> </a:t>
            </a:r>
            <a:r>
              <a:rPr sz="2800" spc="275" dirty="0">
                <a:solidFill>
                  <a:srgbClr val="ECE6E1"/>
                </a:solidFill>
                <a:latin typeface="Gill Sans MT"/>
                <a:cs typeface="Gill Sans MT"/>
              </a:rPr>
              <a:t>was</a:t>
            </a:r>
            <a:r>
              <a:rPr sz="2800" spc="-35" dirty="0">
                <a:solidFill>
                  <a:srgbClr val="ECE6E1"/>
                </a:solidFill>
                <a:latin typeface="Gill Sans MT"/>
                <a:cs typeface="Gill Sans MT"/>
              </a:rPr>
              <a:t> </a:t>
            </a:r>
            <a:r>
              <a:rPr sz="2800" spc="185" dirty="0">
                <a:solidFill>
                  <a:srgbClr val="ECE6E1"/>
                </a:solidFill>
                <a:latin typeface="Gill Sans MT"/>
                <a:cs typeface="Gill Sans MT"/>
              </a:rPr>
              <a:t>called</a:t>
            </a:r>
            <a:endParaRPr sz="2800" dirty="0">
              <a:latin typeface="Gill Sans MT"/>
              <a:cs typeface="Gill Sans MT"/>
            </a:endParaRPr>
          </a:p>
          <a:p>
            <a:pPr marL="725805" marR="718185" algn="ctr">
              <a:lnSpc>
                <a:spcPct val="101699"/>
              </a:lnSpc>
              <a:spcBef>
                <a:spcPts val="2245"/>
              </a:spcBef>
            </a:pPr>
            <a:r>
              <a:rPr sz="2800" spc="150" dirty="0">
                <a:solidFill>
                  <a:srgbClr val="ECE6E1"/>
                </a:solidFill>
                <a:latin typeface="Gill Sans MT"/>
                <a:cs typeface="Gill Sans MT"/>
              </a:rPr>
              <a:t>Ask</a:t>
            </a:r>
            <a:r>
              <a:rPr sz="2800" spc="-40" dirty="0">
                <a:solidFill>
                  <a:srgbClr val="ECE6E1"/>
                </a:solidFill>
                <a:latin typeface="Gill Sans MT"/>
                <a:cs typeface="Gill Sans MT"/>
              </a:rPr>
              <a:t> </a:t>
            </a:r>
            <a:r>
              <a:rPr sz="2800" spc="180" dirty="0">
                <a:solidFill>
                  <a:srgbClr val="ECE6E1"/>
                </a:solidFill>
                <a:latin typeface="Gill Sans MT"/>
                <a:cs typeface="Gill Sans MT"/>
              </a:rPr>
              <a:t>if</a:t>
            </a:r>
            <a:r>
              <a:rPr sz="2800" spc="-30" dirty="0">
                <a:solidFill>
                  <a:srgbClr val="ECE6E1"/>
                </a:solidFill>
                <a:latin typeface="Gill Sans MT"/>
                <a:cs typeface="Gill Sans MT"/>
              </a:rPr>
              <a:t> </a:t>
            </a:r>
            <a:r>
              <a:rPr sz="2800" spc="110" dirty="0">
                <a:solidFill>
                  <a:srgbClr val="ECE6E1"/>
                </a:solidFill>
                <a:latin typeface="Gill Sans MT"/>
                <a:cs typeface="Gill Sans MT"/>
              </a:rPr>
              <a:t>you</a:t>
            </a:r>
            <a:r>
              <a:rPr sz="2800" spc="-40" dirty="0">
                <a:solidFill>
                  <a:srgbClr val="ECE6E1"/>
                </a:solidFill>
                <a:latin typeface="Gill Sans MT"/>
                <a:cs typeface="Gill Sans MT"/>
              </a:rPr>
              <a:t> </a:t>
            </a:r>
            <a:r>
              <a:rPr sz="2800" spc="250" dirty="0">
                <a:solidFill>
                  <a:srgbClr val="ECE6E1"/>
                </a:solidFill>
                <a:latin typeface="Gill Sans MT"/>
                <a:cs typeface="Gill Sans MT"/>
              </a:rPr>
              <a:t>can</a:t>
            </a:r>
            <a:r>
              <a:rPr sz="2800" spc="-35" dirty="0">
                <a:solidFill>
                  <a:srgbClr val="ECE6E1"/>
                </a:solidFill>
                <a:latin typeface="Gill Sans MT"/>
                <a:cs typeface="Gill Sans MT"/>
              </a:rPr>
              <a:t> </a:t>
            </a:r>
            <a:r>
              <a:rPr sz="2800" spc="130" dirty="0">
                <a:solidFill>
                  <a:srgbClr val="ECE6E1"/>
                </a:solidFill>
                <a:latin typeface="Gill Sans MT"/>
                <a:cs typeface="Gill Sans MT"/>
              </a:rPr>
              <a:t>wait</a:t>
            </a:r>
            <a:r>
              <a:rPr sz="2800" spc="-35" dirty="0">
                <a:solidFill>
                  <a:srgbClr val="ECE6E1"/>
                </a:solidFill>
                <a:latin typeface="Gill Sans MT"/>
                <a:cs typeface="Gill Sans MT"/>
              </a:rPr>
              <a:t> </a:t>
            </a:r>
            <a:r>
              <a:rPr sz="2800" spc="85" dirty="0">
                <a:solidFill>
                  <a:srgbClr val="ECE6E1"/>
                </a:solidFill>
                <a:latin typeface="Gill Sans MT"/>
                <a:cs typeface="Gill Sans MT"/>
              </a:rPr>
              <a:t>with</a:t>
            </a:r>
            <a:r>
              <a:rPr sz="2800" spc="-35" dirty="0">
                <a:solidFill>
                  <a:srgbClr val="ECE6E1"/>
                </a:solidFill>
                <a:latin typeface="Gill Sans MT"/>
                <a:cs typeface="Gill Sans MT"/>
              </a:rPr>
              <a:t> </a:t>
            </a:r>
            <a:r>
              <a:rPr sz="2800" spc="155" dirty="0">
                <a:solidFill>
                  <a:srgbClr val="ECE6E1"/>
                </a:solidFill>
                <a:latin typeface="Gill Sans MT"/>
                <a:cs typeface="Gill Sans MT"/>
              </a:rPr>
              <a:t>them</a:t>
            </a:r>
            <a:r>
              <a:rPr sz="2800" spc="-35" dirty="0">
                <a:solidFill>
                  <a:srgbClr val="ECE6E1"/>
                </a:solidFill>
                <a:latin typeface="Gill Sans MT"/>
                <a:cs typeface="Gill Sans MT"/>
              </a:rPr>
              <a:t> </a:t>
            </a:r>
            <a:r>
              <a:rPr sz="2800" spc="220" dirty="0">
                <a:solidFill>
                  <a:srgbClr val="ECE6E1"/>
                </a:solidFill>
                <a:latin typeface="Gill Sans MT"/>
                <a:cs typeface="Gill Sans MT"/>
              </a:rPr>
              <a:t>and </a:t>
            </a:r>
            <a:r>
              <a:rPr sz="2800" spc="-765" dirty="0">
                <a:solidFill>
                  <a:srgbClr val="ECE6E1"/>
                </a:solidFill>
                <a:latin typeface="Gill Sans MT"/>
                <a:cs typeface="Gill Sans MT"/>
              </a:rPr>
              <a:t> </a:t>
            </a:r>
            <a:r>
              <a:rPr sz="2800" spc="225" dirty="0">
                <a:solidFill>
                  <a:srgbClr val="ECE6E1"/>
                </a:solidFill>
                <a:latin typeface="Gill Sans MT"/>
                <a:cs typeface="Gill Sans MT"/>
              </a:rPr>
              <a:t>make </a:t>
            </a:r>
            <a:r>
              <a:rPr sz="2800" spc="140" dirty="0">
                <a:solidFill>
                  <a:srgbClr val="ECE6E1"/>
                </a:solidFill>
                <a:latin typeface="Gill Sans MT"/>
                <a:cs typeface="Gill Sans MT"/>
              </a:rPr>
              <a:t>sure </a:t>
            </a:r>
            <a:r>
              <a:rPr sz="2800" spc="60" dirty="0">
                <a:solidFill>
                  <a:srgbClr val="ECE6E1"/>
                </a:solidFill>
                <a:latin typeface="Gill Sans MT"/>
                <a:cs typeface="Gill Sans MT"/>
              </a:rPr>
              <a:t>they're </a:t>
            </a:r>
            <a:r>
              <a:rPr sz="2800" spc="295" dirty="0">
                <a:solidFill>
                  <a:srgbClr val="ECE6E1"/>
                </a:solidFill>
                <a:latin typeface="Gill Sans MT"/>
                <a:cs typeface="Gill Sans MT"/>
              </a:rPr>
              <a:t>safe </a:t>
            </a:r>
            <a:r>
              <a:rPr sz="2800" spc="145" dirty="0">
                <a:solidFill>
                  <a:srgbClr val="ECE6E1"/>
                </a:solidFill>
                <a:latin typeface="Gill Sans MT"/>
                <a:cs typeface="Gill Sans MT"/>
              </a:rPr>
              <a:t>when </a:t>
            </a:r>
            <a:r>
              <a:rPr sz="2800" spc="150" dirty="0">
                <a:solidFill>
                  <a:srgbClr val="ECE6E1"/>
                </a:solidFill>
                <a:latin typeface="Gill Sans MT"/>
                <a:cs typeface="Gill Sans MT"/>
              </a:rPr>
              <a:t> </a:t>
            </a:r>
            <a:r>
              <a:rPr sz="2800" spc="135" dirty="0">
                <a:solidFill>
                  <a:srgbClr val="ECE6E1"/>
                </a:solidFill>
                <a:latin typeface="Gill Sans MT"/>
                <a:cs typeface="Gill Sans MT"/>
              </a:rPr>
              <a:t>naloxone</a:t>
            </a:r>
            <a:r>
              <a:rPr sz="2800" spc="-40" dirty="0">
                <a:solidFill>
                  <a:srgbClr val="ECE6E1"/>
                </a:solidFill>
                <a:latin typeface="Gill Sans MT"/>
                <a:cs typeface="Gill Sans MT"/>
              </a:rPr>
              <a:t> </a:t>
            </a:r>
            <a:r>
              <a:rPr sz="2800" spc="170" dirty="0">
                <a:solidFill>
                  <a:srgbClr val="ECE6E1"/>
                </a:solidFill>
                <a:latin typeface="Gill Sans MT"/>
                <a:cs typeface="Gill Sans MT"/>
              </a:rPr>
              <a:t>wears</a:t>
            </a:r>
            <a:r>
              <a:rPr sz="2800" spc="-35" dirty="0">
                <a:solidFill>
                  <a:srgbClr val="ECE6E1"/>
                </a:solidFill>
                <a:latin typeface="Gill Sans MT"/>
                <a:cs typeface="Gill Sans MT"/>
              </a:rPr>
              <a:t> </a:t>
            </a:r>
            <a:r>
              <a:rPr sz="2800" spc="210" dirty="0">
                <a:solidFill>
                  <a:srgbClr val="ECE6E1"/>
                </a:solidFill>
                <a:latin typeface="Gill Sans MT"/>
                <a:cs typeface="Gill Sans MT"/>
              </a:rPr>
              <a:t>off</a:t>
            </a:r>
            <a:endParaRPr sz="2800" dirty="0">
              <a:latin typeface="Gill Sans MT"/>
              <a:cs typeface="Gill Sans MT"/>
            </a:endParaRPr>
          </a:p>
        </p:txBody>
      </p:sp>
      <p:sp>
        <p:nvSpPr>
          <p:cNvPr id="5" name="object 5"/>
          <p:cNvSpPr/>
          <p:nvPr/>
        </p:nvSpPr>
        <p:spPr>
          <a:xfrm>
            <a:off x="2282187" y="3353147"/>
            <a:ext cx="429895" cy="180975"/>
          </a:xfrm>
          <a:custGeom>
            <a:avLst/>
            <a:gdLst/>
            <a:ahLst/>
            <a:cxnLst/>
            <a:rect l="l" t="t" r="r" b="b"/>
            <a:pathLst>
              <a:path w="429894" h="180975">
                <a:moveTo>
                  <a:pt x="339328" y="180975"/>
                </a:moveTo>
                <a:lnTo>
                  <a:pt x="339328" y="113109"/>
                </a:lnTo>
                <a:lnTo>
                  <a:pt x="0" y="113109"/>
                </a:lnTo>
                <a:lnTo>
                  <a:pt x="0" y="67865"/>
                </a:lnTo>
                <a:lnTo>
                  <a:pt x="339328" y="67865"/>
                </a:lnTo>
                <a:lnTo>
                  <a:pt x="339328" y="0"/>
                </a:lnTo>
                <a:lnTo>
                  <a:pt x="429815" y="90487"/>
                </a:lnTo>
                <a:lnTo>
                  <a:pt x="339328" y="180975"/>
                </a:lnTo>
                <a:close/>
              </a:path>
            </a:pathLst>
          </a:custGeom>
          <a:solidFill>
            <a:srgbClr val="FF493A"/>
          </a:solidFill>
        </p:spPr>
        <p:txBody>
          <a:bodyPr wrap="square" lIns="0" tIns="0" rIns="0" bIns="0" rtlCol="0"/>
          <a:lstStyle/>
          <a:p>
            <a:endParaRPr/>
          </a:p>
        </p:txBody>
      </p:sp>
      <p:sp>
        <p:nvSpPr>
          <p:cNvPr id="6" name="object 6"/>
          <p:cNvSpPr/>
          <p:nvPr/>
        </p:nvSpPr>
        <p:spPr>
          <a:xfrm>
            <a:off x="1741860" y="4941614"/>
            <a:ext cx="429895" cy="180975"/>
          </a:xfrm>
          <a:custGeom>
            <a:avLst/>
            <a:gdLst/>
            <a:ahLst/>
            <a:cxnLst/>
            <a:rect l="l" t="t" r="r" b="b"/>
            <a:pathLst>
              <a:path w="429894" h="180975">
                <a:moveTo>
                  <a:pt x="339328" y="180975"/>
                </a:moveTo>
                <a:lnTo>
                  <a:pt x="339328" y="113109"/>
                </a:lnTo>
                <a:lnTo>
                  <a:pt x="0" y="113109"/>
                </a:lnTo>
                <a:lnTo>
                  <a:pt x="0" y="67865"/>
                </a:lnTo>
                <a:lnTo>
                  <a:pt x="339328" y="67865"/>
                </a:lnTo>
                <a:lnTo>
                  <a:pt x="339328" y="0"/>
                </a:lnTo>
                <a:lnTo>
                  <a:pt x="429815" y="90487"/>
                </a:lnTo>
                <a:lnTo>
                  <a:pt x="339328" y="180975"/>
                </a:lnTo>
                <a:close/>
              </a:path>
            </a:pathLst>
          </a:custGeom>
          <a:solidFill>
            <a:srgbClr val="FF493A"/>
          </a:solidFill>
        </p:spPr>
        <p:txBody>
          <a:bodyPr wrap="square" lIns="0" tIns="0" rIns="0" bIns="0" rtlCol="0"/>
          <a:lstStyle/>
          <a:p>
            <a:endParaRPr/>
          </a:p>
        </p:txBody>
      </p:sp>
      <p:sp>
        <p:nvSpPr>
          <p:cNvPr id="7" name="object 7"/>
          <p:cNvSpPr/>
          <p:nvPr/>
        </p:nvSpPr>
        <p:spPr>
          <a:xfrm>
            <a:off x="1661930" y="7076058"/>
            <a:ext cx="429895" cy="180975"/>
          </a:xfrm>
          <a:custGeom>
            <a:avLst/>
            <a:gdLst/>
            <a:ahLst/>
            <a:cxnLst/>
            <a:rect l="l" t="t" r="r" b="b"/>
            <a:pathLst>
              <a:path w="429894" h="180975">
                <a:moveTo>
                  <a:pt x="339328" y="180975"/>
                </a:moveTo>
                <a:lnTo>
                  <a:pt x="339328" y="113109"/>
                </a:lnTo>
                <a:lnTo>
                  <a:pt x="0" y="113109"/>
                </a:lnTo>
                <a:lnTo>
                  <a:pt x="0" y="67865"/>
                </a:lnTo>
                <a:lnTo>
                  <a:pt x="339328" y="67865"/>
                </a:lnTo>
                <a:lnTo>
                  <a:pt x="339328" y="0"/>
                </a:lnTo>
                <a:lnTo>
                  <a:pt x="429815" y="90487"/>
                </a:lnTo>
                <a:lnTo>
                  <a:pt x="339328" y="180975"/>
                </a:lnTo>
                <a:close/>
              </a:path>
            </a:pathLst>
          </a:custGeom>
          <a:solidFill>
            <a:srgbClr val="FF493A"/>
          </a:solidFill>
        </p:spPr>
        <p:txBody>
          <a:bodyPr wrap="square" lIns="0" tIns="0" rIns="0" bIns="0" rtlCol="0"/>
          <a:lstStyle/>
          <a:p>
            <a:endParaRPr/>
          </a:p>
        </p:txBody>
      </p:sp>
      <p:sp>
        <p:nvSpPr>
          <p:cNvPr id="8" name="object 8"/>
          <p:cNvSpPr/>
          <p:nvPr/>
        </p:nvSpPr>
        <p:spPr>
          <a:xfrm>
            <a:off x="1876877" y="8649657"/>
            <a:ext cx="429895" cy="180975"/>
          </a:xfrm>
          <a:custGeom>
            <a:avLst/>
            <a:gdLst/>
            <a:ahLst/>
            <a:cxnLst/>
            <a:rect l="l" t="t" r="r" b="b"/>
            <a:pathLst>
              <a:path w="429894" h="180975">
                <a:moveTo>
                  <a:pt x="339328" y="180975"/>
                </a:moveTo>
                <a:lnTo>
                  <a:pt x="339328" y="113109"/>
                </a:lnTo>
                <a:lnTo>
                  <a:pt x="0" y="113109"/>
                </a:lnTo>
                <a:lnTo>
                  <a:pt x="0" y="67865"/>
                </a:lnTo>
                <a:lnTo>
                  <a:pt x="339328" y="67865"/>
                </a:lnTo>
                <a:lnTo>
                  <a:pt x="339328" y="0"/>
                </a:lnTo>
                <a:lnTo>
                  <a:pt x="429815" y="90487"/>
                </a:lnTo>
                <a:lnTo>
                  <a:pt x="339328" y="180975"/>
                </a:lnTo>
                <a:close/>
              </a:path>
            </a:pathLst>
          </a:custGeom>
          <a:solidFill>
            <a:srgbClr val="FF493A"/>
          </a:solidFill>
        </p:spPr>
        <p:txBody>
          <a:bodyPr wrap="square" lIns="0" tIns="0" rIns="0" bIns="0" rtlCol="0"/>
          <a:lstStyle/>
          <a:p>
            <a:endParaRPr/>
          </a:p>
        </p:txBody>
      </p:sp>
      <p:sp>
        <p:nvSpPr>
          <p:cNvPr id="9" name="object 9"/>
          <p:cNvSpPr txBox="1"/>
          <p:nvPr/>
        </p:nvSpPr>
        <p:spPr>
          <a:xfrm>
            <a:off x="9941870" y="4512950"/>
            <a:ext cx="6389370" cy="4227195"/>
          </a:xfrm>
          <a:prstGeom prst="rect">
            <a:avLst/>
          </a:prstGeom>
        </p:spPr>
        <p:txBody>
          <a:bodyPr vert="horz" wrap="square" lIns="0" tIns="12700" rIns="0" bIns="0" rtlCol="0">
            <a:spAutoFit/>
          </a:bodyPr>
          <a:lstStyle/>
          <a:p>
            <a:pPr marR="567055" algn="ctr">
              <a:lnSpc>
                <a:spcPct val="100000"/>
              </a:lnSpc>
              <a:spcBef>
                <a:spcPts val="100"/>
              </a:spcBef>
            </a:pPr>
            <a:r>
              <a:rPr sz="4200" b="1" spc="-145" dirty="0">
                <a:solidFill>
                  <a:srgbClr val="FF493A"/>
                </a:solidFill>
                <a:latin typeface="Gill Sans MT"/>
                <a:cs typeface="Gill Sans MT"/>
              </a:rPr>
              <a:t>Gentle</a:t>
            </a:r>
            <a:r>
              <a:rPr sz="4200" b="1" spc="-65" dirty="0">
                <a:solidFill>
                  <a:srgbClr val="FF493A"/>
                </a:solidFill>
                <a:latin typeface="Gill Sans MT"/>
                <a:cs typeface="Gill Sans MT"/>
              </a:rPr>
              <a:t> </a:t>
            </a:r>
            <a:r>
              <a:rPr sz="4200" b="1" spc="-110" dirty="0">
                <a:solidFill>
                  <a:srgbClr val="FF493A"/>
                </a:solidFill>
                <a:latin typeface="Gill Sans MT"/>
                <a:cs typeface="Gill Sans MT"/>
              </a:rPr>
              <a:t>Support</a:t>
            </a:r>
            <a:endParaRPr sz="4200" dirty="0">
              <a:latin typeface="Gill Sans MT"/>
              <a:cs typeface="Gill Sans MT"/>
            </a:endParaRPr>
          </a:p>
          <a:p>
            <a:pPr marL="501015" marR="208915" indent="-92710">
              <a:lnSpc>
                <a:spcPts val="3420"/>
              </a:lnSpc>
              <a:spcBef>
                <a:spcPts val="85"/>
              </a:spcBef>
            </a:pPr>
            <a:r>
              <a:rPr sz="2800" spc="130" dirty="0">
                <a:solidFill>
                  <a:srgbClr val="ECE6E1"/>
                </a:solidFill>
                <a:latin typeface="Gill Sans MT"/>
                <a:cs typeface="Gill Sans MT"/>
              </a:rPr>
              <a:t>Understand</a:t>
            </a:r>
            <a:r>
              <a:rPr sz="2800" spc="-45" dirty="0">
                <a:solidFill>
                  <a:srgbClr val="ECE6E1"/>
                </a:solidFill>
                <a:latin typeface="Gill Sans MT"/>
                <a:cs typeface="Gill Sans MT"/>
              </a:rPr>
              <a:t> </a:t>
            </a:r>
            <a:r>
              <a:rPr sz="2800" spc="125" dirty="0">
                <a:solidFill>
                  <a:srgbClr val="ECE6E1"/>
                </a:solidFill>
                <a:latin typeface="Gill Sans MT"/>
                <a:cs typeface="Gill Sans MT"/>
              </a:rPr>
              <a:t>that</a:t>
            </a:r>
            <a:r>
              <a:rPr sz="2800" spc="-40" dirty="0">
                <a:solidFill>
                  <a:srgbClr val="ECE6E1"/>
                </a:solidFill>
                <a:latin typeface="Gill Sans MT"/>
                <a:cs typeface="Gill Sans MT"/>
              </a:rPr>
              <a:t> </a:t>
            </a:r>
            <a:r>
              <a:rPr sz="2800" spc="105" dirty="0">
                <a:solidFill>
                  <a:srgbClr val="ECE6E1"/>
                </a:solidFill>
                <a:latin typeface="Gill Sans MT"/>
                <a:cs typeface="Gill Sans MT"/>
              </a:rPr>
              <a:t>they</a:t>
            </a:r>
            <a:r>
              <a:rPr sz="2800" spc="-35" dirty="0">
                <a:solidFill>
                  <a:srgbClr val="ECE6E1"/>
                </a:solidFill>
                <a:latin typeface="Gill Sans MT"/>
                <a:cs typeface="Gill Sans MT"/>
              </a:rPr>
              <a:t> </a:t>
            </a:r>
            <a:r>
              <a:rPr sz="2800" spc="90" dirty="0">
                <a:solidFill>
                  <a:srgbClr val="ECE6E1"/>
                </a:solidFill>
                <a:latin typeface="Gill Sans MT"/>
                <a:cs typeface="Gill Sans MT"/>
              </a:rPr>
              <a:t>will</a:t>
            </a:r>
            <a:r>
              <a:rPr sz="2800" spc="-40" dirty="0">
                <a:solidFill>
                  <a:srgbClr val="ECE6E1"/>
                </a:solidFill>
                <a:latin typeface="Gill Sans MT"/>
                <a:cs typeface="Gill Sans MT"/>
              </a:rPr>
              <a:t> </a:t>
            </a:r>
            <a:r>
              <a:rPr sz="2800" spc="105" dirty="0">
                <a:solidFill>
                  <a:srgbClr val="ECE6E1"/>
                </a:solidFill>
                <a:latin typeface="Gill Sans MT"/>
                <a:cs typeface="Gill Sans MT"/>
              </a:rPr>
              <a:t>likely</a:t>
            </a:r>
            <a:r>
              <a:rPr sz="2800" spc="-40" dirty="0">
                <a:solidFill>
                  <a:srgbClr val="ECE6E1"/>
                </a:solidFill>
                <a:latin typeface="Gill Sans MT"/>
                <a:cs typeface="Gill Sans MT"/>
              </a:rPr>
              <a:t> </a:t>
            </a:r>
            <a:r>
              <a:rPr sz="2800" spc="165" dirty="0">
                <a:solidFill>
                  <a:srgbClr val="ECE6E1"/>
                </a:solidFill>
                <a:latin typeface="Gill Sans MT"/>
                <a:cs typeface="Gill Sans MT"/>
              </a:rPr>
              <a:t>be</a:t>
            </a:r>
            <a:r>
              <a:rPr sz="2800" spc="-40" dirty="0">
                <a:solidFill>
                  <a:srgbClr val="ECE6E1"/>
                </a:solidFill>
                <a:latin typeface="Gill Sans MT"/>
                <a:cs typeface="Gill Sans MT"/>
              </a:rPr>
              <a:t> </a:t>
            </a:r>
            <a:r>
              <a:rPr sz="2800" spc="114" dirty="0">
                <a:solidFill>
                  <a:srgbClr val="ECE6E1"/>
                </a:solidFill>
                <a:latin typeface="Gill Sans MT"/>
                <a:cs typeface="Gill Sans MT"/>
              </a:rPr>
              <a:t>in </a:t>
            </a:r>
            <a:r>
              <a:rPr sz="2800" spc="-765" dirty="0">
                <a:solidFill>
                  <a:srgbClr val="ECE6E1"/>
                </a:solidFill>
                <a:latin typeface="Gill Sans MT"/>
                <a:cs typeface="Gill Sans MT"/>
              </a:rPr>
              <a:t> </a:t>
            </a:r>
            <a:r>
              <a:rPr sz="2800" spc="130" dirty="0">
                <a:solidFill>
                  <a:srgbClr val="ECE6E1"/>
                </a:solidFill>
                <a:latin typeface="Gill Sans MT"/>
                <a:cs typeface="Gill Sans MT"/>
              </a:rPr>
              <a:t>withdrawal</a:t>
            </a:r>
            <a:r>
              <a:rPr sz="2800" spc="-40" dirty="0">
                <a:solidFill>
                  <a:srgbClr val="ECE6E1"/>
                </a:solidFill>
                <a:latin typeface="Gill Sans MT"/>
                <a:cs typeface="Gill Sans MT"/>
              </a:rPr>
              <a:t> </a:t>
            </a:r>
            <a:r>
              <a:rPr sz="2800" spc="220" dirty="0">
                <a:solidFill>
                  <a:srgbClr val="ECE6E1"/>
                </a:solidFill>
                <a:latin typeface="Gill Sans MT"/>
                <a:cs typeface="Gill Sans MT"/>
              </a:rPr>
              <a:t>and</a:t>
            </a:r>
            <a:r>
              <a:rPr sz="2800" spc="-45" dirty="0">
                <a:solidFill>
                  <a:srgbClr val="ECE6E1"/>
                </a:solidFill>
                <a:latin typeface="Gill Sans MT"/>
                <a:cs typeface="Gill Sans MT"/>
              </a:rPr>
              <a:t> </a:t>
            </a:r>
            <a:r>
              <a:rPr sz="2800" spc="190" dirty="0">
                <a:solidFill>
                  <a:srgbClr val="ECE6E1"/>
                </a:solidFill>
                <a:latin typeface="Gill Sans MT"/>
                <a:cs typeface="Gill Sans MT"/>
              </a:rPr>
              <a:t>feeling</a:t>
            </a:r>
            <a:r>
              <a:rPr sz="2800" spc="-45" dirty="0">
                <a:solidFill>
                  <a:srgbClr val="ECE6E1"/>
                </a:solidFill>
                <a:latin typeface="Gill Sans MT"/>
                <a:cs typeface="Gill Sans MT"/>
              </a:rPr>
              <a:t> </a:t>
            </a:r>
            <a:r>
              <a:rPr sz="2800" spc="45" dirty="0">
                <a:solidFill>
                  <a:srgbClr val="ECE6E1"/>
                </a:solidFill>
                <a:latin typeface="Gill Sans MT"/>
                <a:cs typeface="Gill Sans MT"/>
              </a:rPr>
              <a:t>terribly</a:t>
            </a:r>
            <a:r>
              <a:rPr sz="2800" spc="-35" dirty="0">
                <a:solidFill>
                  <a:srgbClr val="ECE6E1"/>
                </a:solidFill>
                <a:latin typeface="Gill Sans MT"/>
                <a:cs typeface="Gill Sans MT"/>
              </a:rPr>
              <a:t> </a:t>
            </a:r>
            <a:r>
              <a:rPr sz="2800" spc="204" dirty="0">
                <a:solidFill>
                  <a:srgbClr val="ECE6E1"/>
                </a:solidFill>
                <a:latin typeface="Gill Sans MT"/>
                <a:cs typeface="Gill Sans MT"/>
              </a:rPr>
              <a:t>sick</a:t>
            </a:r>
            <a:endParaRPr sz="2800" dirty="0">
              <a:latin typeface="Gill Sans MT"/>
              <a:cs typeface="Gill Sans MT"/>
            </a:endParaRPr>
          </a:p>
          <a:p>
            <a:pPr marL="103505" marR="671195" algn="ctr">
              <a:lnSpc>
                <a:spcPct val="101699"/>
              </a:lnSpc>
              <a:spcBef>
                <a:spcPts val="2355"/>
              </a:spcBef>
            </a:pPr>
            <a:r>
              <a:rPr sz="2800" spc="155" dirty="0">
                <a:solidFill>
                  <a:srgbClr val="ECE6E1"/>
                </a:solidFill>
                <a:latin typeface="Gill Sans MT"/>
                <a:cs typeface="Gill Sans MT"/>
              </a:rPr>
              <a:t>Remind</a:t>
            </a:r>
            <a:r>
              <a:rPr sz="2800" spc="-40" dirty="0">
                <a:solidFill>
                  <a:srgbClr val="ECE6E1"/>
                </a:solidFill>
                <a:latin typeface="Gill Sans MT"/>
                <a:cs typeface="Gill Sans MT"/>
              </a:rPr>
              <a:t> </a:t>
            </a:r>
            <a:r>
              <a:rPr sz="2800" spc="155" dirty="0">
                <a:solidFill>
                  <a:srgbClr val="ECE6E1"/>
                </a:solidFill>
                <a:latin typeface="Gill Sans MT"/>
                <a:cs typeface="Gill Sans MT"/>
              </a:rPr>
              <a:t>them</a:t>
            </a:r>
            <a:r>
              <a:rPr sz="2800" spc="-40" dirty="0">
                <a:solidFill>
                  <a:srgbClr val="ECE6E1"/>
                </a:solidFill>
                <a:latin typeface="Gill Sans MT"/>
                <a:cs typeface="Gill Sans MT"/>
              </a:rPr>
              <a:t> </a:t>
            </a:r>
            <a:r>
              <a:rPr sz="2800" spc="75" dirty="0">
                <a:solidFill>
                  <a:srgbClr val="ECE6E1"/>
                </a:solidFill>
                <a:latin typeface="Gill Sans MT"/>
                <a:cs typeface="Gill Sans MT"/>
              </a:rPr>
              <a:t>not</a:t>
            </a:r>
            <a:r>
              <a:rPr sz="2800" spc="-35" dirty="0">
                <a:solidFill>
                  <a:srgbClr val="ECE6E1"/>
                </a:solidFill>
                <a:latin typeface="Gill Sans MT"/>
                <a:cs typeface="Gill Sans MT"/>
              </a:rPr>
              <a:t> </a:t>
            </a:r>
            <a:r>
              <a:rPr sz="2800" spc="25" dirty="0">
                <a:solidFill>
                  <a:srgbClr val="ECE6E1"/>
                </a:solidFill>
                <a:latin typeface="Gill Sans MT"/>
                <a:cs typeface="Gill Sans MT"/>
              </a:rPr>
              <a:t>to</a:t>
            </a:r>
            <a:r>
              <a:rPr sz="2800" spc="-40" dirty="0">
                <a:solidFill>
                  <a:srgbClr val="ECE6E1"/>
                </a:solidFill>
                <a:latin typeface="Gill Sans MT"/>
                <a:cs typeface="Gill Sans MT"/>
              </a:rPr>
              <a:t> </a:t>
            </a:r>
            <a:r>
              <a:rPr sz="2800" spc="229" dirty="0">
                <a:solidFill>
                  <a:srgbClr val="ECE6E1"/>
                </a:solidFill>
                <a:latin typeface="Gill Sans MT"/>
                <a:cs typeface="Gill Sans MT"/>
              </a:rPr>
              <a:t>use</a:t>
            </a:r>
            <a:r>
              <a:rPr sz="2800" spc="-40" dirty="0">
                <a:solidFill>
                  <a:srgbClr val="ECE6E1"/>
                </a:solidFill>
                <a:latin typeface="Gill Sans MT"/>
                <a:cs typeface="Gill Sans MT"/>
              </a:rPr>
              <a:t> </a:t>
            </a:r>
            <a:r>
              <a:rPr sz="2800" spc="265" dirty="0">
                <a:solidFill>
                  <a:srgbClr val="ECE6E1"/>
                </a:solidFill>
                <a:latin typeface="Gill Sans MT"/>
                <a:cs typeface="Gill Sans MT"/>
              </a:rPr>
              <a:t>again</a:t>
            </a:r>
            <a:r>
              <a:rPr sz="2800" spc="-40" dirty="0">
                <a:solidFill>
                  <a:srgbClr val="ECE6E1"/>
                </a:solidFill>
                <a:latin typeface="Gill Sans MT"/>
                <a:cs typeface="Gill Sans MT"/>
              </a:rPr>
              <a:t> </a:t>
            </a:r>
            <a:r>
              <a:rPr sz="2800" spc="100" dirty="0">
                <a:solidFill>
                  <a:srgbClr val="ECE6E1"/>
                </a:solidFill>
                <a:latin typeface="Gill Sans MT"/>
                <a:cs typeface="Gill Sans MT"/>
              </a:rPr>
              <a:t>until </a:t>
            </a:r>
            <a:r>
              <a:rPr sz="2800" spc="-760" dirty="0">
                <a:solidFill>
                  <a:srgbClr val="ECE6E1"/>
                </a:solidFill>
                <a:latin typeface="Gill Sans MT"/>
                <a:cs typeface="Gill Sans MT"/>
              </a:rPr>
              <a:t> </a:t>
            </a:r>
            <a:r>
              <a:rPr sz="2800" spc="135" dirty="0">
                <a:solidFill>
                  <a:srgbClr val="ECE6E1"/>
                </a:solidFill>
                <a:latin typeface="Gill Sans MT"/>
                <a:cs typeface="Gill Sans MT"/>
              </a:rPr>
              <a:t>naloxone</a:t>
            </a:r>
            <a:r>
              <a:rPr sz="2800" spc="-40" dirty="0">
                <a:solidFill>
                  <a:srgbClr val="ECE6E1"/>
                </a:solidFill>
                <a:latin typeface="Gill Sans MT"/>
                <a:cs typeface="Gill Sans MT"/>
              </a:rPr>
              <a:t> </a:t>
            </a:r>
            <a:r>
              <a:rPr sz="2800" spc="170" dirty="0">
                <a:solidFill>
                  <a:srgbClr val="ECE6E1"/>
                </a:solidFill>
                <a:latin typeface="Gill Sans MT"/>
                <a:cs typeface="Gill Sans MT"/>
              </a:rPr>
              <a:t>wears</a:t>
            </a:r>
            <a:r>
              <a:rPr sz="2800" spc="-35" dirty="0">
                <a:solidFill>
                  <a:srgbClr val="ECE6E1"/>
                </a:solidFill>
                <a:latin typeface="Gill Sans MT"/>
                <a:cs typeface="Gill Sans MT"/>
              </a:rPr>
              <a:t> </a:t>
            </a:r>
            <a:r>
              <a:rPr sz="2800" spc="210" dirty="0">
                <a:solidFill>
                  <a:srgbClr val="ECE6E1"/>
                </a:solidFill>
                <a:latin typeface="Gill Sans MT"/>
                <a:cs typeface="Gill Sans MT"/>
              </a:rPr>
              <a:t>off</a:t>
            </a:r>
            <a:endParaRPr sz="2800" dirty="0">
              <a:latin typeface="Gill Sans MT"/>
              <a:cs typeface="Gill Sans MT"/>
            </a:endParaRPr>
          </a:p>
          <a:p>
            <a:pPr marL="12700" marR="5080" algn="ctr">
              <a:lnSpc>
                <a:spcPct val="100800"/>
              </a:lnSpc>
              <a:spcBef>
                <a:spcPts val="1770"/>
              </a:spcBef>
            </a:pPr>
            <a:r>
              <a:rPr sz="2800" spc="45" dirty="0">
                <a:solidFill>
                  <a:srgbClr val="ECE6E1"/>
                </a:solidFill>
                <a:latin typeface="Gill Sans MT"/>
                <a:cs typeface="Gill Sans MT"/>
              </a:rPr>
              <a:t>Offer </a:t>
            </a:r>
            <a:r>
              <a:rPr sz="2800" spc="150" dirty="0">
                <a:solidFill>
                  <a:srgbClr val="ECE6E1"/>
                </a:solidFill>
                <a:latin typeface="Gill Sans MT"/>
                <a:cs typeface="Gill Sans MT"/>
              </a:rPr>
              <a:t>what </a:t>
            </a:r>
            <a:r>
              <a:rPr sz="2800" spc="110" dirty="0">
                <a:solidFill>
                  <a:srgbClr val="ECE6E1"/>
                </a:solidFill>
                <a:latin typeface="Gill Sans MT"/>
                <a:cs typeface="Gill Sans MT"/>
              </a:rPr>
              <a:t>you </a:t>
            </a:r>
            <a:r>
              <a:rPr sz="2800" spc="250" dirty="0">
                <a:solidFill>
                  <a:srgbClr val="ECE6E1"/>
                </a:solidFill>
                <a:latin typeface="Gill Sans MT"/>
                <a:cs typeface="Gill Sans MT"/>
              </a:rPr>
              <a:t>can </a:t>
            </a:r>
            <a:r>
              <a:rPr sz="2800" spc="25" dirty="0">
                <a:solidFill>
                  <a:srgbClr val="ECE6E1"/>
                </a:solidFill>
                <a:latin typeface="Gill Sans MT"/>
                <a:cs typeface="Gill Sans MT"/>
              </a:rPr>
              <a:t>to </a:t>
            </a:r>
            <a:r>
              <a:rPr sz="2800" spc="225" dirty="0">
                <a:solidFill>
                  <a:srgbClr val="ECE6E1"/>
                </a:solidFill>
                <a:latin typeface="Gill Sans MT"/>
                <a:cs typeface="Gill Sans MT"/>
              </a:rPr>
              <a:t>make </a:t>
            </a:r>
            <a:r>
              <a:rPr sz="2800" spc="155" dirty="0">
                <a:solidFill>
                  <a:srgbClr val="ECE6E1"/>
                </a:solidFill>
                <a:latin typeface="Gill Sans MT"/>
                <a:cs typeface="Gill Sans MT"/>
              </a:rPr>
              <a:t>them </a:t>
            </a:r>
            <a:r>
              <a:rPr sz="2800" spc="355" dirty="0">
                <a:solidFill>
                  <a:srgbClr val="ECE6E1"/>
                </a:solidFill>
                <a:latin typeface="Gill Sans MT"/>
                <a:cs typeface="Gill Sans MT"/>
              </a:rPr>
              <a:t>as </a:t>
            </a:r>
            <a:r>
              <a:rPr sz="2800" spc="360" dirty="0">
                <a:solidFill>
                  <a:srgbClr val="ECE6E1"/>
                </a:solidFill>
                <a:latin typeface="Gill Sans MT"/>
                <a:cs typeface="Gill Sans MT"/>
              </a:rPr>
              <a:t> </a:t>
            </a:r>
            <a:r>
              <a:rPr sz="2800" spc="150" dirty="0">
                <a:solidFill>
                  <a:srgbClr val="ECE6E1"/>
                </a:solidFill>
                <a:latin typeface="Gill Sans MT"/>
                <a:cs typeface="Gill Sans MT"/>
              </a:rPr>
              <a:t>comfortable</a:t>
            </a:r>
            <a:r>
              <a:rPr sz="2800" spc="-40" dirty="0">
                <a:solidFill>
                  <a:srgbClr val="ECE6E1"/>
                </a:solidFill>
                <a:latin typeface="Gill Sans MT"/>
                <a:cs typeface="Gill Sans MT"/>
              </a:rPr>
              <a:t> </a:t>
            </a:r>
            <a:r>
              <a:rPr sz="2800" spc="355" dirty="0">
                <a:solidFill>
                  <a:srgbClr val="ECE6E1"/>
                </a:solidFill>
                <a:latin typeface="Gill Sans MT"/>
                <a:cs typeface="Gill Sans MT"/>
              </a:rPr>
              <a:t>as</a:t>
            </a:r>
            <a:r>
              <a:rPr sz="2800" spc="-35" dirty="0">
                <a:solidFill>
                  <a:srgbClr val="ECE6E1"/>
                </a:solidFill>
                <a:latin typeface="Gill Sans MT"/>
                <a:cs typeface="Gill Sans MT"/>
              </a:rPr>
              <a:t> </a:t>
            </a:r>
            <a:r>
              <a:rPr sz="2800" spc="195" dirty="0">
                <a:solidFill>
                  <a:srgbClr val="ECE6E1"/>
                </a:solidFill>
                <a:latin typeface="Gill Sans MT"/>
                <a:cs typeface="Gill Sans MT"/>
              </a:rPr>
              <a:t>possible</a:t>
            </a:r>
            <a:r>
              <a:rPr sz="2800" spc="-35" dirty="0">
                <a:solidFill>
                  <a:srgbClr val="ECE6E1"/>
                </a:solidFill>
                <a:latin typeface="Gill Sans MT"/>
                <a:cs typeface="Gill Sans MT"/>
              </a:rPr>
              <a:t> </a:t>
            </a:r>
            <a:r>
              <a:rPr sz="2800" spc="120" dirty="0">
                <a:solidFill>
                  <a:srgbClr val="ECE6E1"/>
                </a:solidFill>
                <a:latin typeface="Gill Sans MT"/>
                <a:cs typeface="Gill Sans MT"/>
              </a:rPr>
              <a:t>while</a:t>
            </a:r>
            <a:r>
              <a:rPr sz="2800" spc="-35" dirty="0">
                <a:solidFill>
                  <a:srgbClr val="ECE6E1"/>
                </a:solidFill>
                <a:latin typeface="Gill Sans MT"/>
                <a:cs typeface="Gill Sans MT"/>
              </a:rPr>
              <a:t> </a:t>
            </a:r>
            <a:r>
              <a:rPr sz="2800" spc="110" dirty="0">
                <a:solidFill>
                  <a:srgbClr val="ECE6E1"/>
                </a:solidFill>
                <a:latin typeface="Gill Sans MT"/>
                <a:cs typeface="Gill Sans MT"/>
              </a:rPr>
              <a:t>they</a:t>
            </a:r>
            <a:r>
              <a:rPr sz="2800" spc="-35" dirty="0">
                <a:solidFill>
                  <a:srgbClr val="ECE6E1"/>
                </a:solidFill>
                <a:latin typeface="Gill Sans MT"/>
                <a:cs typeface="Gill Sans MT"/>
              </a:rPr>
              <a:t> </a:t>
            </a:r>
            <a:r>
              <a:rPr sz="2800" spc="135" dirty="0">
                <a:solidFill>
                  <a:srgbClr val="ECE6E1"/>
                </a:solidFill>
                <a:latin typeface="Gill Sans MT"/>
                <a:cs typeface="Gill Sans MT"/>
              </a:rPr>
              <a:t>wait </a:t>
            </a:r>
            <a:r>
              <a:rPr sz="2800" spc="-765" dirty="0">
                <a:solidFill>
                  <a:srgbClr val="ECE6E1"/>
                </a:solidFill>
                <a:latin typeface="Gill Sans MT"/>
                <a:cs typeface="Gill Sans MT"/>
              </a:rPr>
              <a:t> </a:t>
            </a:r>
            <a:r>
              <a:rPr sz="2800" spc="70" dirty="0">
                <a:solidFill>
                  <a:srgbClr val="ECE6E1"/>
                </a:solidFill>
                <a:latin typeface="Gill Sans MT"/>
                <a:cs typeface="Gill Sans MT"/>
              </a:rPr>
              <a:t>for</a:t>
            </a:r>
            <a:r>
              <a:rPr sz="2800" spc="-35" dirty="0">
                <a:solidFill>
                  <a:srgbClr val="ECE6E1"/>
                </a:solidFill>
                <a:latin typeface="Gill Sans MT"/>
                <a:cs typeface="Gill Sans MT"/>
              </a:rPr>
              <a:t> </a:t>
            </a:r>
            <a:r>
              <a:rPr sz="2800" spc="135" dirty="0">
                <a:solidFill>
                  <a:srgbClr val="ECE6E1"/>
                </a:solidFill>
                <a:latin typeface="Gill Sans MT"/>
                <a:cs typeface="Gill Sans MT"/>
              </a:rPr>
              <a:t>naloxone</a:t>
            </a:r>
            <a:r>
              <a:rPr sz="2800" spc="-30" dirty="0">
                <a:solidFill>
                  <a:srgbClr val="ECE6E1"/>
                </a:solidFill>
                <a:latin typeface="Gill Sans MT"/>
                <a:cs typeface="Gill Sans MT"/>
              </a:rPr>
              <a:t> </a:t>
            </a:r>
            <a:r>
              <a:rPr sz="2800" spc="25" dirty="0">
                <a:solidFill>
                  <a:srgbClr val="ECE6E1"/>
                </a:solidFill>
                <a:latin typeface="Gill Sans MT"/>
                <a:cs typeface="Gill Sans MT"/>
              </a:rPr>
              <a:t>to</a:t>
            </a:r>
            <a:r>
              <a:rPr sz="2800" spc="-35" dirty="0">
                <a:solidFill>
                  <a:srgbClr val="ECE6E1"/>
                </a:solidFill>
                <a:latin typeface="Gill Sans MT"/>
                <a:cs typeface="Gill Sans MT"/>
              </a:rPr>
              <a:t> </a:t>
            </a:r>
            <a:r>
              <a:rPr sz="2800" spc="114" dirty="0">
                <a:solidFill>
                  <a:srgbClr val="ECE6E1"/>
                </a:solidFill>
                <a:latin typeface="Gill Sans MT"/>
                <a:cs typeface="Gill Sans MT"/>
              </a:rPr>
              <a:t>wear</a:t>
            </a:r>
            <a:r>
              <a:rPr sz="2800" spc="-30" dirty="0">
                <a:solidFill>
                  <a:srgbClr val="ECE6E1"/>
                </a:solidFill>
                <a:latin typeface="Gill Sans MT"/>
                <a:cs typeface="Gill Sans MT"/>
              </a:rPr>
              <a:t> </a:t>
            </a:r>
            <a:r>
              <a:rPr sz="2800" spc="215" dirty="0">
                <a:solidFill>
                  <a:srgbClr val="ECE6E1"/>
                </a:solidFill>
                <a:latin typeface="Gill Sans MT"/>
                <a:cs typeface="Gill Sans MT"/>
              </a:rPr>
              <a:t>off</a:t>
            </a:r>
            <a:endParaRPr sz="2800" dirty="0">
              <a:latin typeface="Gill Sans MT"/>
              <a:cs typeface="Gill Sans MT"/>
            </a:endParaRPr>
          </a:p>
        </p:txBody>
      </p:sp>
      <p:pic>
        <p:nvPicPr>
          <p:cNvPr id="10" name="object 10"/>
          <p:cNvPicPr/>
          <p:nvPr/>
        </p:nvPicPr>
        <p:blipFill>
          <a:blip r:embed="rId4" cstate="print"/>
          <a:stretch>
            <a:fillRect/>
          </a:stretch>
        </p:blipFill>
        <p:spPr>
          <a:xfrm>
            <a:off x="13480612" y="8999785"/>
            <a:ext cx="819150" cy="1228725"/>
          </a:xfrm>
          <a:prstGeom prst="rect">
            <a:avLst/>
          </a:prstGeom>
        </p:spPr>
      </p:pic>
      <p:pic>
        <p:nvPicPr>
          <p:cNvPr id="11" name="object 11"/>
          <p:cNvPicPr/>
          <p:nvPr/>
        </p:nvPicPr>
        <p:blipFill>
          <a:blip r:embed="rId5" cstate="print"/>
          <a:stretch>
            <a:fillRect/>
          </a:stretch>
        </p:blipFill>
        <p:spPr>
          <a:xfrm>
            <a:off x="10813200" y="9038431"/>
            <a:ext cx="1666875" cy="1152524"/>
          </a:xfrm>
          <a:prstGeom prst="rect">
            <a:avLst/>
          </a:prstGeom>
        </p:spPr>
      </p:pic>
      <p:sp>
        <p:nvSpPr>
          <p:cNvPr id="12" name="object 12"/>
          <p:cNvSpPr/>
          <p:nvPr/>
        </p:nvSpPr>
        <p:spPr>
          <a:xfrm>
            <a:off x="9750254" y="5374778"/>
            <a:ext cx="429895" cy="180975"/>
          </a:xfrm>
          <a:custGeom>
            <a:avLst/>
            <a:gdLst/>
            <a:ahLst/>
            <a:cxnLst/>
            <a:rect l="l" t="t" r="r" b="b"/>
            <a:pathLst>
              <a:path w="429895" h="180975">
                <a:moveTo>
                  <a:pt x="339328" y="180975"/>
                </a:moveTo>
                <a:lnTo>
                  <a:pt x="339328" y="113109"/>
                </a:lnTo>
                <a:lnTo>
                  <a:pt x="0" y="113109"/>
                </a:lnTo>
                <a:lnTo>
                  <a:pt x="0" y="67865"/>
                </a:lnTo>
                <a:lnTo>
                  <a:pt x="339328" y="67865"/>
                </a:lnTo>
                <a:lnTo>
                  <a:pt x="339328" y="0"/>
                </a:lnTo>
                <a:lnTo>
                  <a:pt x="429815" y="90487"/>
                </a:lnTo>
                <a:lnTo>
                  <a:pt x="339328" y="180975"/>
                </a:lnTo>
                <a:close/>
              </a:path>
            </a:pathLst>
          </a:custGeom>
          <a:solidFill>
            <a:srgbClr val="FF493A"/>
          </a:solidFill>
        </p:spPr>
        <p:txBody>
          <a:bodyPr wrap="square" lIns="0" tIns="0" rIns="0" bIns="0" rtlCol="0"/>
          <a:lstStyle/>
          <a:p>
            <a:endParaRPr/>
          </a:p>
        </p:txBody>
      </p:sp>
      <p:sp>
        <p:nvSpPr>
          <p:cNvPr id="13" name="object 13"/>
          <p:cNvSpPr/>
          <p:nvPr/>
        </p:nvSpPr>
        <p:spPr>
          <a:xfrm>
            <a:off x="9480091" y="6444282"/>
            <a:ext cx="429895" cy="180975"/>
          </a:xfrm>
          <a:custGeom>
            <a:avLst/>
            <a:gdLst/>
            <a:ahLst/>
            <a:cxnLst/>
            <a:rect l="l" t="t" r="r" b="b"/>
            <a:pathLst>
              <a:path w="429895" h="180975">
                <a:moveTo>
                  <a:pt x="339328" y="180975"/>
                </a:moveTo>
                <a:lnTo>
                  <a:pt x="339328" y="113109"/>
                </a:lnTo>
                <a:lnTo>
                  <a:pt x="0" y="113109"/>
                </a:lnTo>
                <a:lnTo>
                  <a:pt x="0" y="67865"/>
                </a:lnTo>
                <a:lnTo>
                  <a:pt x="339328" y="67865"/>
                </a:lnTo>
                <a:lnTo>
                  <a:pt x="339328" y="0"/>
                </a:lnTo>
                <a:lnTo>
                  <a:pt x="429815" y="90487"/>
                </a:lnTo>
                <a:lnTo>
                  <a:pt x="339328" y="180975"/>
                </a:lnTo>
                <a:close/>
              </a:path>
            </a:pathLst>
          </a:custGeom>
          <a:solidFill>
            <a:srgbClr val="FF493A"/>
          </a:solidFill>
        </p:spPr>
        <p:txBody>
          <a:bodyPr wrap="square" lIns="0" tIns="0" rIns="0" bIns="0" rtlCol="0"/>
          <a:lstStyle/>
          <a:p>
            <a:endParaRPr/>
          </a:p>
        </p:txBody>
      </p:sp>
      <p:sp>
        <p:nvSpPr>
          <p:cNvPr id="14" name="object 14"/>
          <p:cNvSpPr/>
          <p:nvPr/>
        </p:nvSpPr>
        <p:spPr>
          <a:xfrm>
            <a:off x="9750254" y="7616378"/>
            <a:ext cx="429895" cy="180975"/>
          </a:xfrm>
          <a:custGeom>
            <a:avLst/>
            <a:gdLst/>
            <a:ahLst/>
            <a:cxnLst/>
            <a:rect l="l" t="t" r="r" b="b"/>
            <a:pathLst>
              <a:path w="429895" h="180975">
                <a:moveTo>
                  <a:pt x="339328" y="180975"/>
                </a:moveTo>
                <a:lnTo>
                  <a:pt x="339328" y="113109"/>
                </a:lnTo>
                <a:lnTo>
                  <a:pt x="0" y="113109"/>
                </a:lnTo>
                <a:lnTo>
                  <a:pt x="0" y="67865"/>
                </a:lnTo>
                <a:lnTo>
                  <a:pt x="339328" y="67865"/>
                </a:lnTo>
                <a:lnTo>
                  <a:pt x="339328" y="0"/>
                </a:lnTo>
                <a:lnTo>
                  <a:pt x="429815" y="90487"/>
                </a:lnTo>
                <a:lnTo>
                  <a:pt x="339328" y="180975"/>
                </a:lnTo>
                <a:close/>
              </a:path>
            </a:pathLst>
          </a:custGeom>
          <a:solidFill>
            <a:srgbClr val="FF493A"/>
          </a:solidFill>
        </p:spPr>
        <p:txBody>
          <a:bodyPr wrap="square" lIns="0" tIns="0" rIns="0" bIns="0" rtlCol="0"/>
          <a:lstStyle/>
          <a:p>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041182" y="1634565"/>
            <a:ext cx="9220200" cy="3248025"/>
          </a:xfrm>
          <a:custGeom>
            <a:avLst/>
            <a:gdLst/>
            <a:ahLst/>
            <a:cxnLst/>
            <a:rect l="l" t="t" r="r" b="b"/>
            <a:pathLst>
              <a:path w="9220200" h="3248025">
                <a:moveTo>
                  <a:pt x="9220086" y="0"/>
                </a:moveTo>
                <a:lnTo>
                  <a:pt x="0" y="0"/>
                </a:lnTo>
                <a:lnTo>
                  <a:pt x="0" y="107988"/>
                </a:lnTo>
                <a:lnTo>
                  <a:pt x="0" y="3137065"/>
                </a:lnTo>
                <a:lnTo>
                  <a:pt x="0" y="3247606"/>
                </a:lnTo>
                <a:lnTo>
                  <a:pt x="9220086" y="3247606"/>
                </a:lnTo>
                <a:lnTo>
                  <a:pt x="9220086" y="3137636"/>
                </a:lnTo>
                <a:lnTo>
                  <a:pt x="9220086" y="3137065"/>
                </a:lnTo>
                <a:lnTo>
                  <a:pt x="9220086" y="108077"/>
                </a:lnTo>
                <a:lnTo>
                  <a:pt x="9109799" y="108077"/>
                </a:lnTo>
                <a:lnTo>
                  <a:pt x="9109799" y="3137065"/>
                </a:lnTo>
                <a:lnTo>
                  <a:pt x="107988" y="3137065"/>
                </a:lnTo>
                <a:lnTo>
                  <a:pt x="107988" y="107988"/>
                </a:lnTo>
                <a:lnTo>
                  <a:pt x="9220086" y="107988"/>
                </a:lnTo>
                <a:lnTo>
                  <a:pt x="9220086" y="0"/>
                </a:lnTo>
                <a:close/>
              </a:path>
            </a:pathLst>
          </a:custGeom>
          <a:solidFill>
            <a:srgbClr val="FF493A"/>
          </a:solidFill>
        </p:spPr>
        <p:txBody>
          <a:bodyPr wrap="square" lIns="0" tIns="0" rIns="0" bIns="0" rtlCol="0"/>
          <a:lstStyle/>
          <a:p>
            <a:endParaRPr/>
          </a:p>
        </p:txBody>
      </p:sp>
      <p:sp>
        <p:nvSpPr>
          <p:cNvPr id="3" name="object 3"/>
          <p:cNvSpPr/>
          <p:nvPr/>
        </p:nvSpPr>
        <p:spPr>
          <a:xfrm>
            <a:off x="8041182" y="6015545"/>
            <a:ext cx="9220200" cy="3248025"/>
          </a:xfrm>
          <a:custGeom>
            <a:avLst/>
            <a:gdLst/>
            <a:ahLst/>
            <a:cxnLst/>
            <a:rect l="l" t="t" r="r" b="b"/>
            <a:pathLst>
              <a:path w="9220200" h="3248025">
                <a:moveTo>
                  <a:pt x="9220086" y="0"/>
                </a:moveTo>
                <a:lnTo>
                  <a:pt x="0" y="0"/>
                </a:lnTo>
                <a:lnTo>
                  <a:pt x="0" y="107988"/>
                </a:lnTo>
                <a:lnTo>
                  <a:pt x="0" y="3137065"/>
                </a:lnTo>
                <a:lnTo>
                  <a:pt x="0" y="3247606"/>
                </a:lnTo>
                <a:lnTo>
                  <a:pt x="9220086" y="3247606"/>
                </a:lnTo>
                <a:lnTo>
                  <a:pt x="9220086" y="3137636"/>
                </a:lnTo>
                <a:lnTo>
                  <a:pt x="9220086" y="3137065"/>
                </a:lnTo>
                <a:lnTo>
                  <a:pt x="9220086" y="108077"/>
                </a:lnTo>
                <a:lnTo>
                  <a:pt x="9109799" y="108077"/>
                </a:lnTo>
                <a:lnTo>
                  <a:pt x="9109799" y="3137065"/>
                </a:lnTo>
                <a:lnTo>
                  <a:pt x="107988" y="3137065"/>
                </a:lnTo>
                <a:lnTo>
                  <a:pt x="107988" y="107988"/>
                </a:lnTo>
                <a:lnTo>
                  <a:pt x="9220086" y="107988"/>
                </a:lnTo>
                <a:lnTo>
                  <a:pt x="9220086" y="0"/>
                </a:lnTo>
                <a:close/>
              </a:path>
            </a:pathLst>
          </a:custGeom>
          <a:solidFill>
            <a:srgbClr val="FF493A"/>
          </a:solidFill>
        </p:spPr>
        <p:txBody>
          <a:bodyPr wrap="square" lIns="0" tIns="0" rIns="0" bIns="0" rtlCol="0"/>
          <a:lstStyle/>
          <a:p>
            <a:endParaRPr/>
          </a:p>
        </p:txBody>
      </p:sp>
      <p:sp>
        <p:nvSpPr>
          <p:cNvPr id="4" name="object 4"/>
          <p:cNvSpPr/>
          <p:nvPr/>
        </p:nvSpPr>
        <p:spPr>
          <a:xfrm>
            <a:off x="1575905" y="1604987"/>
            <a:ext cx="542925" cy="3276600"/>
          </a:xfrm>
          <a:custGeom>
            <a:avLst/>
            <a:gdLst/>
            <a:ahLst/>
            <a:cxnLst/>
            <a:rect l="l" t="t" r="r" b="b"/>
            <a:pathLst>
              <a:path w="542925" h="3276600">
                <a:moveTo>
                  <a:pt x="542925" y="0"/>
                </a:moveTo>
                <a:lnTo>
                  <a:pt x="542925" y="3276599"/>
                </a:lnTo>
                <a:lnTo>
                  <a:pt x="0" y="3276599"/>
                </a:lnTo>
                <a:lnTo>
                  <a:pt x="0" y="0"/>
                </a:lnTo>
                <a:lnTo>
                  <a:pt x="542925" y="0"/>
                </a:lnTo>
                <a:close/>
              </a:path>
            </a:pathLst>
          </a:custGeom>
          <a:solidFill>
            <a:srgbClr val="FF493A"/>
          </a:solidFill>
        </p:spPr>
        <p:txBody>
          <a:bodyPr wrap="square" lIns="0" tIns="0" rIns="0" bIns="0" rtlCol="0"/>
          <a:lstStyle/>
          <a:p>
            <a:endParaRPr/>
          </a:p>
        </p:txBody>
      </p:sp>
      <p:sp>
        <p:nvSpPr>
          <p:cNvPr id="5" name="object 5"/>
          <p:cNvSpPr txBox="1"/>
          <p:nvPr/>
        </p:nvSpPr>
        <p:spPr>
          <a:xfrm>
            <a:off x="8149171" y="6123621"/>
            <a:ext cx="9002395" cy="3029585"/>
          </a:xfrm>
          <a:prstGeom prst="rect">
            <a:avLst/>
          </a:prstGeom>
          <a:solidFill>
            <a:srgbClr val="1F202A"/>
          </a:solidFill>
        </p:spPr>
        <p:txBody>
          <a:bodyPr vert="horz" wrap="square" lIns="0" tIns="125095" rIns="0" bIns="0" rtlCol="0">
            <a:spAutoFit/>
          </a:bodyPr>
          <a:lstStyle/>
          <a:p>
            <a:pPr marL="937894">
              <a:lnSpc>
                <a:spcPct val="100000"/>
              </a:lnSpc>
              <a:spcBef>
                <a:spcPts val="985"/>
              </a:spcBef>
            </a:pPr>
            <a:r>
              <a:rPr sz="3500" b="1" spc="-150" dirty="0">
                <a:solidFill>
                  <a:srgbClr val="ECE6E1"/>
                </a:solidFill>
                <a:latin typeface="Gill Sans MT"/>
                <a:cs typeface="Gill Sans MT"/>
              </a:rPr>
              <a:t>EXPIRATION</a:t>
            </a:r>
            <a:endParaRPr sz="3500">
              <a:latin typeface="Gill Sans MT"/>
              <a:cs typeface="Gill Sans MT"/>
            </a:endParaRPr>
          </a:p>
          <a:p>
            <a:pPr marL="937894" marR="1504950">
              <a:lnSpc>
                <a:spcPct val="106800"/>
              </a:lnSpc>
              <a:spcBef>
                <a:spcPts val="2425"/>
              </a:spcBef>
            </a:pPr>
            <a:r>
              <a:rPr sz="2350" spc="140" dirty="0">
                <a:solidFill>
                  <a:srgbClr val="ECE6E1"/>
                </a:solidFill>
                <a:latin typeface="Gill Sans MT"/>
                <a:cs typeface="Gill Sans MT"/>
              </a:rPr>
              <a:t>Be </a:t>
            </a:r>
            <a:r>
              <a:rPr sz="2350" spc="150" dirty="0">
                <a:solidFill>
                  <a:srgbClr val="ECE6E1"/>
                </a:solidFill>
                <a:latin typeface="Gill Sans MT"/>
                <a:cs typeface="Gill Sans MT"/>
              </a:rPr>
              <a:t>mindful </a:t>
            </a:r>
            <a:r>
              <a:rPr sz="2350" spc="145" dirty="0">
                <a:solidFill>
                  <a:srgbClr val="ECE6E1"/>
                </a:solidFill>
                <a:latin typeface="Gill Sans MT"/>
                <a:cs typeface="Gill Sans MT"/>
              </a:rPr>
              <a:t>of </a:t>
            </a:r>
            <a:r>
              <a:rPr sz="2350" spc="80" dirty="0">
                <a:solidFill>
                  <a:srgbClr val="ECE6E1"/>
                </a:solidFill>
                <a:latin typeface="Gill Sans MT"/>
                <a:cs typeface="Gill Sans MT"/>
              </a:rPr>
              <a:t>expiration </a:t>
            </a:r>
            <a:r>
              <a:rPr sz="2350" spc="175" dirty="0">
                <a:solidFill>
                  <a:srgbClr val="ECE6E1"/>
                </a:solidFill>
                <a:latin typeface="Gill Sans MT"/>
                <a:cs typeface="Gill Sans MT"/>
              </a:rPr>
              <a:t>dates </a:t>
            </a:r>
            <a:r>
              <a:rPr sz="2350" spc="185" dirty="0">
                <a:solidFill>
                  <a:srgbClr val="ECE6E1"/>
                </a:solidFill>
                <a:latin typeface="Gill Sans MT"/>
                <a:cs typeface="Gill Sans MT"/>
              </a:rPr>
              <a:t>and </a:t>
            </a:r>
            <a:r>
              <a:rPr sz="2350" spc="150" dirty="0">
                <a:solidFill>
                  <a:srgbClr val="ECE6E1"/>
                </a:solidFill>
                <a:latin typeface="Gill Sans MT"/>
                <a:cs typeface="Gill Sans MT"/>
              </a:rPr>
              <a:t>get </a:t>
            </a:r>
            <a:r>
              <a:rPr sz="2350" spc="120" dirty="0">
                <a:solidFill>
                  <a:srgbClr val="ECE6E1"/>
                </a:solidFill>
                <a:latin typeface="Gill Sans MT"/>
                <a:cs typeface="Gill Sans MT"/>
              </a:rPr>
              <a:t>new </a:t>
            </a:r>
            <a:r>
              <a:rPr sz="2350" spc="125" dirty="0">
                <a:solidFill>
                  <a:srgbClr val="ECE6E1"/>
                </a:solidFill>
                <a:latin typeface="Gill Sans MT"/>
                <a:cs typeface="Gill Sans MT"/>
              </a:rPr>
              <a:t> </a:t>
            </a:r>
            <a:r>
              <a:rPr sz="2350" spc="110" dirty="0">
                <a:solidFill>
                  <a:srgbClr val="ECE6E1"/>
                </a:solidFill>
                <a:latin typeface="Gill Sans MT"/>
                <a:cs typeface="Gill Sans MT"/>
              </a:rPr>
              <a:t>naloxone</a:t>
            </a:r>
            <a:r>
              <a:rPr sz="2350" spc="-25" dirty="0">
                <a:solidFill>
                  <a:srgbClr val="ECE6E1"/>
                </a:solidFill>
                <a:latin typeface="Gill Sans MT"/>
                <a:cs typeface="Gill Sans MT"/>
              </a:rPr>
              <a:t> </a:t>
            </a:r>
            <a:r>
              <a:rPr sz="2350" spc="125" dirty="0">
                <a:solidFill>
                  <a:srgbClr val="ECE6E1"/>
                </a:solidFill>
                <a:latin typeface="Gill Sans MT"/>
                <a:cs typeface="Gill Sans MT"/>
              </a:rPr>
              <a:t>when</a:t>
            </a:r>
            <a:r>
              <a:rPr sz="2350" spc="-25" dirty="0">
                <a:solidFill>
                  <a:srgbClr val="ECE6E1"/>
                </a:solidFill>
                <a:latin typeface="Gill Sans MT"/>
                <a:cs typeface="Gill Sans MT"/>
              </a:rPr>
              <a:t> </a:t>
            </a:r>
            <a:r>
              <a:rPr sz="2350" spc="30" dirty="0">
                <a:solidFill>
                  <a:srgbClr val="ECE6E1"/>
                </a:solidFill>
                <a:latin typeface="Gill Sans MT"/>
                <a:cs typeface="Gill Sans MT"/>
              </a:rPr>
              <a:t>it</a:t>
            </a:r>
            <a:r>
              <a:rPr sz="2350" spc="-25" dirty="0">
                <a:solidFill>
                  <a:srgbClr val="ECE6E1"/>
                </a:solidFill>
                <a:latin typeface="Gill Sans MT"/>
                <a:cs typeface="Gill Sans MT"/>
              </a:rPr>
              <a:t> </a:t>
            </a:r>
            <a:r>
              <a:rPr sz="2350" spc="105" dirty="0">
                <a:solidFill>
                  <a:srgbClr val="ECE6E1"/>
                </a:solidFill>
                <a:latin typeface="Gill Sans MT"/>
                <a:cs typeface="Gill Sans MT"/>
              </a:rPr>
              <a:t>expires.</a:t>
            </a:r>
            <a:r>
              <a:rPr sz="2350" spc="-20" dirty="0">
                <a:solidFill>
                  <a:srgbClr val="ECE6E1"/>
                </a:solidFill>
                <a:latin typeface="Gill Sans MT"/>
                <a:cs typeface="Gill Sans MT"/>
              </a:rPr>
              <a:t> </a:t>
            </a:r>
            <a:r>
              <a:rPr sz="2350" spc="45" dirty="0">
                <a:solidFill>
                  <a:srgbClr val="ECE6E1"/>
                </a:solidFill>
                <a:latin typeface="Gill Sans MT"/>
                <a:cs typeface="Gill Sans MT"/>
              </a:rPr>
              <a:t>However,</a:t>
            </a:r>
            <a:r>
              <a:rPr sz="2350" spc="-25" dirty="0">
                <a:solidFill>
                  <a:srgbClr val="ECE6E1"/>
                </a:solidFill>
                <a:latin typeface="Gill Sans MT"/>
                <a:cs typeface="Gill Sans MT"/>
              </a:rPr>
              <a:t> </a:t>
            </a:r>
            <a:r>
              <a:rPr sz="2350" spc="125" dirty="0">
                <a:solidFill>
                  <a:srgbClr val="ECE6E1"/>
                </a:solidFill>
                <a:latin typeface="Gill Sans MT"/>
                <a:cs typeface="Gill Sans MT"/>
              </a:rPr>
              <a:t>keep</a:t>
            </a:r>
            <a:r>
              <a:rPr sz="2350" spc="-25" dirty="0">
                <a:solidFill>
                  <a:srgbClr val="ECE6E1"/>
                </a:solidFill>
                <a:latin typeface="Gill Sans MT"/>
                <a:cs typeface="Gill Sans MT"/>
              </a:rPr>
              <a:t> </a:t>
            </a:r>
            <a:r>
              <a:rPr sz="2350" spc="75" dirty="0">
                <a:solidFill>
                  <a:srgbClr val="ECE6E1"/>
                </a:solidFill>
                <a:latin typeface="Gill Sans MT"/>
                <a:cs typeface="Gill Sans MT"/>
              </a:rPr>
              <a:t>expired </a:t>
            </a:r>
            <a:r>
              <a:rPr sz="2350" spc="-635" dirty="0">
                <a:solidFill>
                  <a:srgbClr val="ECE6E1"/>
                </a:solidFill>
                <a:latin typeface="Gill Sans MT"/>
                <a:cs typeface="Gill Sans MT"/>
              </a:rPr>
              <a:t> </a:t>
            </a:r>
            <a:r>
              <a:rPr sz="2350" spc="114" dirty="0">
                <a:solidFill>
                  <a:srgbClr val="ECE6E1"/>
                </a:solidFill>
                <a:latin typeface="Gill Sans MT"/>
                <a:cs typeface="Gill Sans MT"/>
              </a:rPr>
              <a:t>kits</a:t>
            </a:r>
            <a:r>
              <a:rPr sz="2350" spc="-25" dirty="0">
                <a:solidFill>
                  <a:srgbClr val="ECE6E1"/>
                </a:solidFill>
                <a:latin typeface="Gill Sans MT"/>
                <a:cs typeface="Gill Sans MT"/>
              </a:rPr>
              <a:t> </a:t>
            </a:r>
            <a:r>
              <a:rPr sz="2350" spc="95" dirty="0">
                <a:solidFill>
                  <a:srgbClr val="ECE6E1"/>
                </a:solidFill>
                <a:latin typeface="Gill Sans MT"/>
                <a:cs typeface="Gill Sans MT"/>
              </a:rPr>
              <a:t>in</a:t>
            </a:r>
            <a:r>
              <a:rPr sz="2350" spc="-25" dirty="0">
                <a:solidFill>
                  <a:srgbClr val="ECE6E1"/>
                </a:solidFill>
                <a:latin typeface="Gill Sans MT"/>
                <a:cs typeface="Gill Sans MT"/>
              </a:rPr>
              <a:t> </a:t>
            </a:r>
            <a:r>
              <a:rPr sz="2350" spc="240" dirty="0">
                <a:solidFill>
                  <a:srgbClr val="ECE6E1"/>
                </a:solidFill>
                <a:latin typeface="Gill Sans MT"/>
                <a:cs typeface="Gill Sans MT"/>
              </a:rPr>
              <a:t>case</a:t>
            </a:r>
            <a:r>
              <a:rPr sz="2350" spc="-25" dirty="0">
                <a:solidFill>
                  <a:srgbClr val="ECE6E1"/>
                </a:solidFill>
                <a:latin typeface="Gill Sans MT"/>
                <a:cs typeface="Gill Sans MT"/>
              </a:rPr>
              <a:t> </a:t>
            </a:r>
            <a:r>
              <a:rPr sz="2350" spc="95" dirty="0">
                <a:solidFill>
                  <a:srgbClr val="ECE6E1"/>
                </a:solidFill>
                <a:latin typeface="Gill Sans MT"/>
                <a:cs typeface="Gill Sans MT"/>
              </a:rPr>
              <a:t>you</a:t>
            </a:r>
            <a:r>
              <a:rPr sz="2350" spc="-25" dirty="0">
                <a:solidFill>
                  <a:srgbClr val="ECE6E1"/>
                </a:solidFill>
                <a:latin typeface="Gill Sans MT"/>
                <a:cs typeface="Gill Sans MT"/>
              </a:rPr>
              <a:t> </a:t>
            </a:r>
            <a:r>
              <a:rPr sz="2350" spc="135" dirty="0">
                <a:solidFill>
                  <a:srgbClr val="ECE6E1"/>
                </a:solidFill>
                <a:latin typeface="Gill Sans MT"/>
                <a:cs typeface="Gill Sans MT"/>
              </a:rPr>
              <a:t>need</a:t>
            </a:r>
            <a:r>
              <a:rPr sz="2350" spc="-25" dirty="0">
                <a:solidFill>
                  <a:srgbClr val="ECE6E1"/>
                </a:solidFill>
                <a:latin typeface="Gill Sans MT"/>
                <a:cs typeface="Gill Sans MT"/>
              </a:rPr>
              <a:t> </a:t>
            </a:r>
            <a:r>
              <a:rPr sz="2350" spc="60" dirty="0">
                <a:solidFill>
                  <a:srgbClr val="ECE6E1"/>
                </a:solidFill>
                <a:latin typeface="Gill Sans MT"/>
                <a:cs typeface="Gill Sans MT"/>
              </a:rPr>
              <a:t>extra</a:t>
            </a:r>
            <a:r>
              <a:rPr sz="2350" spc="-25" dirty="0">
                <a:solidFill>
                  <a:srgbClr val="ECE6E1"/>
                </a:solidFill>
                <a:latin typeface="Gill Sans MT"/>
                <a:cs typeface="Gill Sans MT"/>
              </a:rPr>
              <a:t> </a:t>
            </a:r>
            <a:r>
              <a:rPr sz="2350" spc="195" dirty="0">
                <a:solidFill>
                  <a:srgbClr val="ECE6E1"/>
                </a:solidFill>
                <a:latin typeface="Gill Sans MT"/>
                <a:cs typeface="Gill Sans MT"/>
              </a:rPr>
              <a:t>doses</a:t>
            </a:r>
            <a:r>
              <a:rPr sz="2350" spc="-25" dirty="0">
                <a:solidFill>
                  <a:srgbClr val="ECE6E1"/>
                </a:solidFill>
                <a:latin typeface="Gill Sans MT"/>
                <a:cs typeface="Gill Sans MT"/>
              </a:rPr>
              <a:t> </a:t>
            </a:r>
            <a:r>
              <a:rPr sz="2350" spc="95" dirty="0">
                <a:solidFill>
                  <a:srgbClr val="ECE6E1"/>
                </a:solidFill>
                <a:latin typeface="Gill Sans MT"/>
                <a:cs typeface="Gill Sans MT"/>
              </a:rPr>
              <a:t>in</a:t>
            </a:r>
            <a:r>
              <a:rPr sz="2350" spc="-25" dirty="0">
                <a:solidFill>
                  <a:srgbClr val="ECE6E1"/>
                </a:solidFill>
                <a:latin typeface="Gill Sans MT"/>
                <a:cs typeface="Gill Sans MT"/>
              </a:rPr>
              <a:t> </a:t>
            </a:r>
            <a:r>
              <a:rPr sz="2350" spc="85" dirty="0">
                <a:solidFill>
                  <a:srgbClr val="ECE6E1"/>
                </a:solidFill>
                <a:latin typeface="Gill Sans MT"/>
                <a:cs typeface="Gill Sans MT"/>
              </a:rPr>
              <a:t>the</a:t>
            </a:r>
            <a:r>
              <a:rPr sz="2350" spc="-25" dirty="0">
                <a:solidFill>
                  <a:srgbClr val="ECE6E1"/>
                </a:solidFill>
                <a:latin typeface="Gill Sans MT"/>
                <a:cs typeface="Gill Sans MT"/>
              </a:rPr>
              <a:t> </a:t>
            </a:r>
            <a:r>
              <a:rPr sz="2350" spc="95" dirty="0">
                <a:solidFill>
                  <a:srgbClr val="ECE6E1"/>
                </a:solidFill>
                <a:latin typeface="Gill Sans MT"/>
                <a:cs typeface="Gill Sans MT"/>
              </a:rPr>
              <a:t>future.</a:t>
            </a:r>
            <a:endParaRPr sz="2350">
              <a:latin typeface="Gill Sans MT"/>
              <a:cs typeface="Gill Sans MT"/>
            </a:endParaRPr>
          </a:p>
          <a:p>
            <a:pPr marL="937894" marR="1397000">
              <a:lnSpc>
                <a:spcPct val="106800"/>
              </a:lnSpc>
              <a:spcBef>
                <a:spcPts val="5"/>
              </a:spcBef>
            </a:pPr>
            <a:r>
              <a:rPr sz="2350" spc="80" dirty="0">
                <a:solidFill>
                  <a:srgbClr val="ECE6E1"/>
                </a:solidFill>
                <a:latin typeface="Gill Sans MT"/>
                <a:cs typeface="Gill Sans MT"/>
              </a:rPr>
              <a:t>Expired</a:t>
            </a:r>
            <a:r>
              <a:rPr sz="2350" spc="-25" dirty="0">
                <a:solidFill>
                  <a:srgbClr val="ECE6E1"/>
                </a:solidFill>
                <a:latin typeface="Gill Sans MT"/>
                <a:cs typeface="Gill Sans MT"/>
              </a:rPr>
              <a:t> </a:t>
            </a:r>
            <a:r>
              <a:rPr sz="2350" spc="110" dirty="0">
                <a:solidFill>
                  <a:srgbClr val="ECE6E1"/>
                </a:solidFill>
                <a:latin typeface="Gill Sans MT"/>
                <a:cs typeface="Gill Sans MT"/>
              </a:rPr>
              <a:t>naloxone</a:t>
            </a:r>
            <a:r>
              <a:rPr sz="2350" spc="-20" dirty="0">
                <a:solidFill>
                  <a:srgbClr val="ECE6E1"/>
                </a:solidFill>
                <a:latin typeface="Gill Sans MT"/>
                <a:cs typeface="Gill Sans MT"/>
              </a:rPr>
              <a:t> </a:t>
            </a:r>
            <a:r>
              <a:rPr sz="2350" spc="190" dirty="0">
                <a:solidFill>
                  <a:srgbClr val="ECE6E1"/>
                </a:solidFill>
                <a:latin typeface="Gill Sans MT"/>
                <a:cs typeface="Gill Sans MT"/>
              </a:rPr>
              <a:t>is</a:t>
            </a:r>
            <a:r>
              <a:rPr sz="2350" spc="-25" dirty="0">
                <a:solidFill>
                  <a:srgbClr val="ECE6E1"/>
                </a:solidFill>
                <a:latin typeface="Gill Sans MT"/>
                <a:cs typeface="Gill Sans MT"/>
              </a:rPr>
              <a:t> </a:t>
            </a:r>
            <a:r>
              <a:rPr sz="2350" spc="140" dirty="0">
                <a:solidFill>
                  <a:srgbClr val="ECE6E1"/>
                </a:solidFill>
                <a:latin typeface="Gill Sans MT"/>
                <a:cs typeface="Gill Sans MT"/>
              </a:rPr>
              <a:t>slightly</a:t>
            </a:r>
            <a:r>
              <a:rPr sz="2350" spc="-20" dirty="0">
                <a:solidFill>
                  <a:srgbClr val="ECE6E1"/>
                </a:solidFill>
                <a:latin typeface="Gill Sans MT"/>
                <a:cs typeface="Gill Sans MT"/>
              </a:rPr>
              <a:t> </a:t>
            </a:r>
            <a:r>
              <a:rPr sz="2350" spc="210" dirty="0">
                <a:solidFill>
                  <a:srgbClr val="ECE6E1"/>
                </a:solidFill>
                <a:latin typeface="Gill Sans MT"/>
                <a:cs typeface="Gill Sans MT"/>
              </a:rPr>
              <a:t>less</a:t>
            </a:r>
            <a:r>
              <a:rPr sz="2350" spc="-20" dirty="0">
                <a:solidFill>
                  <a:srgbClr val="ECE6E1"/>
                </a:solidFill>
                <a:latin typeface="Gill Sans MT"/>
                <a:cs typeface="Gill Sans MT"/>
              </a:rPr>
              <a:t> </a:t>
            </a:r>
            <a:r>
              <a:rPr sz="2350" spc="80" dirty="0">
                <a:solidFill>
                  <a:srgbClr val="ECE6E1"/>
                </a:solidFill>
                <a:latin typeface="Gill Sans MT"/>
                <a:cs typeface="Gill Sans MT"/>
              </a:rPr>
              <a:t>potent</a:t>
            </a:r>
            <a:r>
              <a:rPr sz="2350" spc="-25" dirty="0">
                <a:solidFill>
                  <a:srgbClr val="ECE6E1"/>
                </a:solidFill>
                <a:latin typeface="Gill Sans MT"/>
                <a:cs typeface="Gill Sans MT"/>
              </a:rPr>
              <a:t> </a:t>
            </a:r>
            <a:r>
              <a:rPr sz="2350" spc="95" dirty="0">
                <a:solidFill>
                  <a:srgbClr val="ECE6E1"/>
                </a:solidFill>
                <a:latin typeface="Gill Sans MT"/>
                <a:cs typeface="Gill Sans MT"/>
              </a:rPr>
              <a:t>but</a:t>
            </a:r>
            <a:r>
              <a:rPr sz="2350" spc="-20" dirty="0">
                <a:solidFill>
                  <a:srgbClr val="ECE6E1"/>
                </a:solidFill>
                <a:latin typeface="Gill Sans MT"/>
                <a:cs typeface="Gill Sans MT"/>
              </a:rPr>
              <a:t> </a:t>
            </a:r>
            <a:r>
              <a:rPr sz="2350" spc="200" dirty="0">
                <a:solidFill>
                  <a:srgbClr val="ECE6E1"/>
                </a:solidFill>
                <a:latin typeface="Gill Sans MT"/>
                <a:cs typeface="Gill Sans MT"/>
              </a:rPr>
              <a:t>poses </a:t>
            </a:r>
            <a:r>
              <a:rPr sz="2350" spc="-640" dirty="0">
                <a:solidFill>
                  <a:srgbClr val="ECE6E1"/>
                </a:solidFill>
                <a:latin typeface="Gill Sans MT"/>
                <a:cs typeface="Gill Sans MT"/>
              </a:rPr>
              <a:t> </a:t>
            </a:r>
            <a:r>
              <a:rPr sz="2350" spc="90" dirty="0">
                <a:solidFill>
                  <a:srgbClr val="ECE6E1"/>
                </a:solidFill>
                <a:latin typeface="Gill Sans MT"/>
                <a:cs typeface="Gill Sans MT"/>
              </a:rPr>
              <a:t>no</a:t>
            </a:r>
            <a:r>
              <a:rPr sz="2350" spc="-30" dirty="0">
                <a:solidFill>
                  <a:srgbClr val="ECE6E1"/>
                </a:solidFill>
                <a:latin typeface="Gill Sans MT"/>
                <a:cs typeface="Gill Sans MT"/>
              </a:rPr>
              <a:t> </a:t>
            </a:r>
            <a:r>
              <a:rPr sz="2350" spc="85" dirty="0">
                <a:solidFill>
                  <a:srgbClr val="ECE6E1"/>
                </a:solidFill>
                <a:latin typeface="Gill Sans MT"/>
                <a:cs typeface="Gill Sans MT"/>
              </a:rPr>
              <a:t>risk</a:t>
            </a:r>
            <a:r>
              <a:rPr sz="2350" spc="-25" dirty="0">
                <a:solidFill>
                  <a:srgbClr val="ECE6E1"/>
                </a:solidFill>
                <a:latin typeface="Gill Sans MT"/>
                <a:cs typeface="Gill Sans MT"/>
              </a:rPr>
              <a:t> </a:t>
            </a:r>
            <a:r>
              <a:rPr sz="2350" spc="145" dirty="0">
                <a:solidFill>
                  <a:srgbClr val="ECE6E1"/>
                </a:solidFill>
                <a:latin typeface="Gill Sans MT"/>
                <a:cs typeface="Gill Sans MT"/>
              </a:rPr>
              <a:t>of</a:t>
            </a:r>
            <a:r>
              <a:rPr sz="2350" spc="-25" dirty="0">
                <a:solidFill>
                  <a:srgbClr val="ECE6E1"/>
                </a:solidFill>
                <a:latin typeface="Gill Sans MT"/>
                <a:cs typeface="Gill Sans MT"/>
              </a:rPr>
              <a:t> </a:t>
            </a:r>
            <a:r>
              <a:rPr sz="2350" spc="135" dirty="0">
                <a:solidFill>
                  <a:srgbClr val="ECE6E1"/>
                </a:solidFill>
                <a:latin typeface="Gill Sans MT"/>
                <a:cs typeface="Gill Sans MT"/>
              </a:rPr>
              <a:t>harm.</a:t>
            </a:r>
            <a:endParaRPr sz="2350">
              <a:latin typeface="Gill Sans MT"/>
              <a:cs typeface="Gill Sans MT"/>
            </a:endParaRPr>
          </a:p>
        </p:txBody>
      </p:sp>
      <p:sp>
        <p:nvSpPr>
          <p:cNvPr id="6" name="object 6"/>
          <p:cNvSpPr/>
          <p:nvPr/>
        </p:nvSpPr>
        <p:spPr>
          <a:xfrm>
            <a:off x="1575905" y="5983237"/>
            <a:ext cx="542925" cy="3276600"/>
          </a:xfrm>
          <a:custGeom>
            <a:avLst/>
            <a:gdLst/>
            <a:ahLst/>
            <a:cxnLst/>
            <a:rect l="l" t="t" r="r" b="b"/>
            <a:pathLst>
              <a:path w="542925" h="3276600">
                <a:moveTo>
                  <a:pt x="542925" y="0"/>
                </a:moveTo>
                <a:lnTo>
                  <a:pt x="542925" y="3276600"/>
                </a:lnTo>
                <a:lnTo>
                  <a:pt x="0" y="3276600"/>
                </a:lnTo>
                <a:lnTo>
                  <a:pt x="0" y="0"/>
                </a:lnTo>
                <a:lnTo>
                  <a:pt x="542925" y="0"/>
                </a:lnTo>
                <a:close/>
              </a:path>
            </a:pathLst>
          </a:custGeom>
          <a:solidFill>
            <a:srgbClr val="FF493A"/>
          </a:solidFill>
        </p:spPr>
        <p:txBody>
          <a:bodyPr wrap="square" lIns="0" tIns="0" rIns="0" bIns="0" rtlCol="0"/>
          <a:lstStyle/>
          <a:p>
            <a:endParaRPr/>
          </a:p>
        </p:txBody>
      </p:sp>
      <p:sp>
        <p:nvSpPr>
          <p:cNvPr id="7" name="object 7"/>
          <p:cNvSpPr txBox="1"/>
          <p:nvPr/>
        </p:nvSpPr>
        <p:spPr>
          <a:xfrm>
            <a:off x="8149171" y="1742642"/>
            <a:ext cx="9002395" cy="3029585"/>
          </a:xfrm>
          <a:prstGeom prst="rect">
            <a:avLst/>
          </a:prstGeom>
          <a:solidFill>
            <a:srgbClr val="1F202A"/>
          </a:solidFill>
        </p:spPr>
        <p:txBody>
          <a:bodyPr vert="horz" wrap="square" lIns="0" tIns="469264" rIns="0" bIns="0" rtlCol="0">
            <a:spAutoFit/>
          </a:bodyPr>
          <a:lstStyle/>
          <a:p>
            <a:pPr marL="937894">
              <a:lnSpc>
                <a:spcPct val="100000"/>
              </a:lnSpc>
              <a:spcBef>
                <a:spcPts val="3694"/>
              </a:spcBef>
            </a:pPr>
            <a:r>
              <a:rPr sz="3600" b="1" spc="-175" dirty="0">
                <a:solidFill>
                  <a:srgbClr val="ECE6E1"/>
                </a:solidFill>
                <a:latin typeface="Gill Sans MT"/>
                <a:cs typeface="Gill Sans MT"/>
              </a:rPr>
              <a:t>STORAGE</a:t>
            </a:r>
            <a:endParaRPr sz="3600">
              <a:latin typeface="Gill Sans MT"/>
              <a:cs typeface="Gill Sans MT"/>
            </a:endParaRPr>
          </a:p>
          <a:p>
            <a:pPr marL="937894" marR="632460">
              <a:lnSpc>
                <a:spcPct val="106400"/>
              </a:lnSpc>
              <a:spcBef>
                <a:spcPts val="2600"/>
              </a:spcBef>
            </a:pPr>
            <a:r>
              <a:rPr sz="2400" spc="80" dirty="0">
                <a:solidFill>
                  <a:srgbClr val="ECE6E1"/>
                </a:solidFill>
                <a:latin typeface="Gill Sans MT"/>
                <a:cs typeface="Gill Sans MT"/>
              </a:rPr>
              <a:t>Store</a:t>
            </a:r>
            <a:r>
              <a:rPr sz="2400" spc="-35" dirty="0">
                <a:solidFill>
                  <a:srgbClr val="ECE6E1"/>
                </a:solidFill>
                <a:latin typeface="Gill Sans MT"/>
                <a:cs typeface="Gill Sans MT"/>
              </a:rPr>
              <a:t> </a:t>
            </a:r>
            <a:r>
              <a:rPr sz="2400" spc="114" dirty="0">
                <a:solidFill>
                  <a:srgbClr val="ECE6E1"/>
                </a:solidFill>
                <a:latin typeface="Gill Sans MT"/>
                <a:cs typeface="Gill Sans MT"/>
              </a:rPr>
              <a:t>naloxone</a:t>
            </a:r>
            <a:r>
              <a:rPr sz="2400" spc="-35" dirty="0">
                <a:solidFill>
                  <a:srgbClr val="ECE6E1"/>
                </a:solidFill>
                <a:latin typeface="Gill Sans MT"/>
                <a:cs typeface="Gill Sans MT"/>
              </a:rPr>
              <a:t> </a:t>
            </a:r>
            <a:r>
              <a:rPr sz="2400" spc="100" dirty="0">
                <a:solidFill>
                  <a:srgbClr val="ECE6E1"/>
                </a:solidFill>
                <a:latin typeface="Gill Sans MT"/>
                <a:cs typeface="Gill Sans MT"/>
              </a:rPr>
              <a:t>in</a:t>
            </a:r>
            <a:r>
              <a:rPr sz="2400" spc="-35" dirty="0">
                <a:solidFill>
                  <a:srgbClr val="ECE6E1"/>
                </a:solidFill>
                <a:latin typeface="Gill Sans MT"/>
                <a:cs typeface="Gill Sans MT"/>
              </a:rPr>
              <a:t> </a:t>
            </a:r>
            <a:r>
              <a:rPr sz="2400" spc="280" dirty="0">
                <a:solidFill>
                  <a:srgbClr val="ECE6E1"/>
                </a:solidFill>
                <a:latin typeface="Gill Sans MT"/>
                <a:cs typeface="Gill Sans MT"/>
              </a:rPr>
              <a:t>a</a:t>
            </a:r>
            <a:r>
              <a:rPr sz="2400" spc="-30" dirty="0">
                <a:solidFill>
                  <a:srgbClr val="ECE6E1"/>
                </a:solidFill>
                <a:latin typeface="Gill Sans MT"/>
                <a:cs typeface="Gill Sans MT"/>
              </a:rPr>
              <a:t> </a:t>
            </a:r>
            <a:r>
              <a:rPr sz="2400" spc="250" dirty="0">
                <a:solidFill>
                  <a:srgbClr val="ECE6E1"/>
                </a:solidFill>
                <a:latin typeface="Gill Sans MT"/>
                <a:cs typeface="Gill Sans MT"/>
              </a:rPr>
              <a:t>safe</a:t>
            </a:r>
            <a:r>
              <a:rPr sz="2400" spc="-35" dirty="0">
                <a:solidFill>
                  <a:srgbClr val="ECE6E1"/>
                </a:solidFill>
                <a:latin typeface="Gill Sans MT"/>
                <a:cs typeface="Gill Sans MT"/>
              </a:rPr>
              <a:t> </a:t>
            </a:r>
            <a:r>
              <a:rPr sz="2400" spc="190" dirty="0">
                <a:solidFill>
                  <a:srgbClr val="ECE6E1"/>
                </a:solidFill>
                <a:latin typeface="Gill Sans MT"/>
                <a:cs typeface="Gill Sans MT"/>
              </a:rPr>
              <a:t>and</a:t>
            </a:r>
            <a:r>
              <a:rPr sz="2400" spc="-35" dirty="0">
                <a:solidFill>
                  <a:srgbClr val="ECE6E1"/>
                </a:solidFill>
                <a:latin typeface="Gill Sans MT"/>
                <a:cs typeface="Gill Sans MT"/>
              </a:rPr>
              <a:t> </a:t>
            </a:r>
            <a:r>
              <a:rPr sz="2400" spc="125" dirty="0">
                <a:solidFill>
                  <a:srgbClr val="ECE6E1"/>
                </a:solidFill>
                <a:latin typeface="Gill Sans MT"/>
                <a:cs typeface="Gill Sans MT"/>
              </a:rPr>
              <a:t>quickly</a:t>
            </a:r>
            <a:r>
              <a:rPr sz="2400" spc="-30" dirty="0">
                <a:solidFill>
                  <a:srgbClr val="ECE6E1"/>
                </a:solidFill>
                <a:latin typeface="Gill Sans MT"/>
                <a:cs typeface="Gill Sans MT"/>
              </a:rPr>
              <a:t> </a:t>
            </a:r>
            <a:r>
              <a:rPr sz="2400" spc="200" dirty="0">
                <a:solidFill>
                  <a:srgbClr val="ECE6E1"/>
                </a:solidFill>
                <a:latin typeface="Gill Sans MT"/>
                <a:cs typeface="Gill Sans MT"/>
              </a:rPr>
              <a:t>accessible</a:t>
            </a:r>
            <a:r>
              <a:rPr sz="2400" spc="-35" dirty="0">
                <a:solidFill>
                  <a:srgbClr val="ECE6E1"/>
                </a:solidFill>
                <a:latin typeface="Gill Sans MT"/>
                <a:cs typeface="Gill Sans MT"/>
              </a:rPr>
              <a:t> </a:t>
            </a:r>
            <a:r>
              <a:rPr sz="2400" spc="165" dirty="0">
                <a:solidFill>
                  <a:srgbClr val="ECE6E1"/>
                </a:solidFill>
                <a:latin typeface="Gill Sans MT"/>
                <a:cs typeface="Gill Sans MT"/>
              </a:rPr>
              <a:t>place. </a:t>
            </a:r>
            <a:r>
              <a:rPr sz="2400" spc="-650" dirty="0">
                <a:solidFill>
                  <a:srgbClr val="ECE6E1"/>
                </a:solidFill>
                <a:latin typeface="Gill Sans MT"/>
                <a:cs typeface="Gill Sans MT"/>
              </a:rPr>
              <a:t> </a:t>
            </a:r>
            <a:r>
              <a:rPr sz="2400" spc="95" dirty="0">
                <a:solidFill>
                  <a:srgbClr val="ECE6E1"/>
                </a:solidFill>
                <a:latin typeface="Gill Sans MT"/>
                <a:cs typeface="Gill Sans MT"/>
              </a:rPr>
              <a:t>Keep </a:t>
            </a:r>
            <a:r>
              <a:rPr sz="2400" spc="30" dirty="0">
                <a:solidFill>
                  <a:srgbClr val="ECE6E1"/>
                </a:solidFill>
                <a:latin typeface="Gill Sans MT"/>
                <a:cs typeface="Gill Sans MT"/>
              </a:rPr>
              <a:t>it </a:t>
            </a:r>
            <a:r>
              <a:rPr sz="2400" spc="140" dirty="0">
                <a:solidFill>
                  <a:srgbClr val="ECE6E1"/>
                </a:solidFill>
                <a:latin typeface="Gill Sans MT"/>
                <a:cs typeface="Gill Sans MT"/>
              </a:rPr>
              <a:t>at </a:t>
            </a:r>
            <a:r>
              <a:rPr sz="2400" spc="65" dirty="0">
                <a:solidFill>
                  <a:srgbClr val="ECE6E1"/>
                </a:solidFill>
                <a:latin typeface="Gill Sans MT"/>
                <a:cs typeface="Gill Sans MT"/>
              </a:rPr>
              <a:t>room </a:t>
            </a:r>
            <a:r>
              <a:rPr sz="2400" spc="95" dirty="0">
                <a:solidFill>
                  <a:srgbClr val="ECE6E1"/>
                </a:solidFill>
                <a:latin typeface="Gill Sans MT"/>
                <a:cs typeface="Gill Sans MT"/>
              </a:rPr>
              <a:t>temperature </a:t>
            </a:r>
            <a:r>
              <a:rPr sz="2400" spc="190" dirty="0">
                <a:solidFill>
                  <a:srgbClr val="ECE6E1"/>
                </a:solidFill>
                <a:latin typeface="Gill Sans MT"/>
                <a:cs typeface="Gill Sans MT"/>
              </a:rPr>
              <a:t>and </a:t>
            </a:r>
            <a:r>
              <a:rPr sz="2400" spc="80" dirty="0">
                <a:solidFill>
                  <a:srgbClr val="ECE6E1"/>
                </a:solidFill>
                <a:latin typeface="Gill Sans MT"/>
                <a:cs typeface="Gill Sans MT"/>
              </a:rPr>
              <a:t>protected </a:t>
            </a:r>
            <a:r>
              <a:rPr sz="2400" spc="110" dirty="0">
                <a:solidFill>
                  <a:srgbClr val="ECE6E1"/>
                </a:solidFill>
                <a:latin typeface="Gill Sans MT"/>
                <a:cs typeface="Gill Sans MT"/>
              </a:rPr>
              <a:t>from </a:t>
            </a:r>
            <a:r>
              <a:rPr sz="2400" spc="114" dirty="0">
                <a:solidFill>
                  <a:srgbClr val="ECE6E1"/>
                </a:solidFill>
                <a:latin typeface="Gill Sans MT"/>
                <a:cs typeface="Gill Sans MT"/>
              </a:rPr>
              <a:t> </a:t>
            </a:r>
            <a:r>
              <a:rPr sz="2400" spc="75" dirty="0">
                <a:solidFill>
                  <a:srgbClr val="ECE6E1"/>
                </a:solidFill>
                <a:latin typeface="Gill Sans MT"/>
                <a:cs typeface="Gill Sans MT"/>
              </a:rPr>
              <a:t>direct</a:t>
            </a:r>
            <a:r>
              <a:rPr sz="2400" spc="-30" dirty="0">
                <a:solidFill>
                  <a:srgbClr val="ECE6E1"/>
                </a:solidFill>
                <a:latin typeface="Gill Sans MT"/>
                <a:cs typeface="Gill Sans MT"/>
              </a:rPr>
              <a:t> </a:t>
            </a:r>
            <a:r>
              <a:rPr sz="2400" spc="150" dirty="0">
                <a:solidFill>
                  <a:srgbClr val="ECE6E1"/>
                </a:solidFill>
                <a:latin typeface="Gill Sans MT"/>
                <a:cs typeface="Gill Sans MT"/>
              </a:rPr>
              <a:t>sunlight.</a:t>
            </a:r>
            <a:r>
              <a:rPr sz="2400" spc="-25" dirty="0">
                <a:solidFill>
                  <a:srgbClr val="ECE6E1"/>
                </a:solidFill>
                <a:latin typeface="Gill Sans MT"/>
                <a:cs typeface="Gill Sans MT"/>
              </a:rPr>
              <a:t> </a:t>
            </a:r>
            <a:r>
              <a:rPr sz="2400" spc="25" dirty="0">
                <a:solidFill>
                  <a:srgbClr val="ECE6E1"/>
                </a:solidFill>
                <a:latin typeface="Gill Sans MT"/>
                <a:cs typeface="Gill Sans MT"/>
              </a:rPr>
              <a:t>Never</a:t>
            </a:r>
            <a:r>
              <a:rPr sz="2400" spc="-25" dirty="0">
                <a:solidFill>
                  <a:srgbClr val="ECE6E1"/>
                </a:solidFill>
                <a:latin typeface="Gill Sans MT"/>
                <a:cs typeface="Gill Sans MT"/>
              </a:rPr>
              <a:t> </a:t>
            </a:r>
            <a:r>
              <a:rPr sz="2400" spc="80" dirty="0">
                <a:solidFill>
                  <a:srgbClr val="ECE6E1"/>
                </a:solidFill>
                <a:latin typeface="Gill Sans MT"/>
                <a:cs typeface="Gill Sans MT"/>
              </a:rPr>
              <a:t>store</a:t>
            </a:r>
            <a:r>
              <a:rPr sz="2400" spc="-30" dirty="0">
                <a:solidFill>
                  <a:srgbClr val="ECE6E1"/>
                </a:solidFill>
                <a:latin typeface="Gill Sans MT"/>
                <a:cs typeface="Gill Sans MT"/>
              </a:rPr>
              <a:t> </a:t>
            </a:r>
            <a:r>
              <a:rPr sz="2400" spc="100" dirty="0">
                <a:solidFill>
                  <a:srgbClr val="ECE6E1"/>
                </a:solidFill>
                <a:latin typeface="Gill Sans MT"/>
                <a:cs typeface="Gill Sans MT"/>
              </a:rPr>
              <a:t>in</a:t>
            </a:r>
            <a:r>
              <a:rPr sz="2400" spc="-30" dirty="0">
                <a:solidFill>
                  <a:srgbClr val="ECE6E1"/>
                </a:solidFill>
                <a:latin typeface="Gill Sans MT"/>
                <a:cs typeface="Gill Sans MT"/>
              </a:rPr>
              <a:t> </a:t>
            </a:r>
            <a:r>
              <a:rPr sz="2400" spc="135" dirty="0">
                <a:solidFill>
                  <a:srgbClr val="ECE6E1"/>
                </a:solidFill>
                <a:latin typeface="Gill Sans MT"/>
                <a:cs typeface="Gill Sans MT"/>
              </a:rPr>
              <a:t>fridge</a:t>
            </a:r>
            <a:r>
              <a:rPr sz="2400" spc="-30" dirty="0">
                <a:solidFill>
                  <a:srgbClr val="ECE6E1"/>
                </a:solidFill>
                <a:latin typeface="Gill Sans MT"/>
                <a:cs typeface="Gill Sans MT"/>
              </a:rPr>
              <a:t> </a:t>
            </a:r>
            <a:r>
              <a:rPr sz="2400" spc="-40" dirty="0">
                <a:solidFill>
                  <a:srgbClr val="ECE6E1"/>
                </a:solidFill>
                <a:latin typeface="Gill Sans MT"/>
                <a:cs typeface="Gill Sans MT"/>
              </a:rPr>
              <a:t>or</a:t>
            </a:r>
            <a:r>
              <a:rPr sz="2400" spc="-30" dirty="0">
                <a:solidFill>
                  <a:srgbClr val="ECE6E1"/>
                </a:solidFill>
                <a:latin typeface="Gill Sans MT"/>
                <a:cs typeface="Gill Sans MT"/>
              </a:rPr>
              <a:t> </a:t>
            </a:r>
            <a:r>
              <a:rPr sz="2400" spc="90" dirty="0">
                <a:solidFill>
                  <a:srgbClr val="ECE6E1"/>
                </a:solidFill>
                <a:latin typeface="Gill Sans MT"/>
                <a:cs typeface="Gill Sans MT"/>
              </a:rPr>
              <a:t>car!</a:t>
            </a:r>
            <a:endParaRPr sz="2400">
              <a:latin typeface="Gill Sans MT"/>
              <a:cs typeface="Gill Sans MT"/>
            </a:endParaRPr>
          </a:p>
        </p:txBody>
      </p:sp>
      <p:pic>
        <p:nvPicPr>
          <p:cNvPr id="8" name="object 8"/>
          <p:cNvPicPr/>
          <p:nvPr/>
        </p:nvPicPr>
        <p:blipFill>
          <a:blip r:embed="rId3" cstate="print"/>
          <a:stretch>
            <a:fillRect/>
          </a:stretch>
        </p:blipFill>
        <p:spPr>
          <a:xfrm>
            <a:off x="2671039" y="2181944"/>
            <a:ext cx="4676775" cy="2124074"/>
          </a:xfrm>
          <a:prstGeom prst="rect">
            <a:avLst/>
          </a:prstGeom>
        </p:spPr>
      </p:pic>
      <p:pic>
        <p:nvPicPr>
          <p:cNvPr id="9" name="object 9"/>
          <p:cNvPicPr/>
          <p:nvPr/>
        </p:nvPicPr>
        <p:blipFill>
          <a:blip r:embed="rId4" cstate="print"/>
          <a:stretch>
            <a:fillRect/>
          </a:stretch>
        </p:blipFill>
        <p:spPr>
          <a:xfrm>
            <a:off x="3005914" y="5982468"/>
            <a:ext cx="4343400" cy="3209924"/>
          </a:xfrm>
          <a:prstGeom prst="rect">
            <a:avLst/>
          </a:prstGeom>
        </p:spPr>
      </p:pic>
      <p:sp>
        <p:nvSpPr>
          <p:cNvPr id="10" name="object 10"/>
          <p:cNvSpPr txBox="1">
            <a:spLocks noGrp="1"/>
          </p:cNvSpPr>
          <p:nvPr>
            <p:ph type="title"/>
          </p:nvPr>
        </p:nvSpPr>
        <p:spPr>
          <a:xfrm>
            <a:off x="1659826" y="479456"/>
            <a:ext cx="12028170" cy="1000760"/>
          </a:xfrm>
          <a:prstGeom prst="rect">
            <a:avLst/>
          </a:prstGeom>
        </p:spPr>
        <p:txBody>
          <a:bodyPr vert="horz" wrap="square" lIns="0" tIns="12700" rIns="0" bIns="0" rtlCol="0">
            <a:spAutoFit/>
          </a:bodyPr>
          <a:lstStyle/>
          <a:p>
            <a:pPr marL="12700">
              <a:lnSpc>
                <a:spcPct val="100000"/>
              </a:lnSpc>
              <a:spcBef>
                <a:spcPts val="100"/>
              </a:spcBef>
            </a:pPr>
            <a:r>
              <a:rPr sz="6400" spc="-560" dirty="0"/>
              <a:t>C</a:t>
            </a:r>
            <a:r>
              <a:rPr sz="6400" spc="-505" dirty="0"/>
              <a:t>A</a:t>
            </a:r>
            <a:r>
              <a:rPr sz="6400" spc="-60" dirty="0"/>
              <a:t>R</a:t>
            </a:r>
            <a:r>
              <a:rPr sz="6400" spc="-80" dirty="0"/>
              <a:t>I</a:t>
            </a:r>
            <a:r>
              <a:rPr sz="6400" spc="-695" dirty="0"/>
              <a:t>N</a:t>
            </a:r>
            <a:r>
              <a:rPr sz="6400" spc="-844" dirty="0"/>
              <a:t>G</a:t>
            </a:r>
            <a:r>
              <a:rPr sz="6400" spc="195" dirty="0"/>
              <a:t> </a:t>
            </a:r>
            <a:r>
              <a:rPr sz="6400" spc="-170" dirty="0"/>
              <a:t>F</a:t>
            </a:r>
            <a:r>
              <a:rPr sz="6400" spc="-994" dirty="0"/>
              <a:t>O</a:t>
            </a:r>
            <a:r>
              <a:rPr sz="6400" spc="-250" dirty="0"/>
              <a:t>R</a:t>
            </a:r>
            <a:r>
              <a:rPr sz="6400" spc="195" dirty="0"/>
              <a:t> </a:t>
            </a:r>
            <a:r>
              <a:rPr sz="6400" spc="-385" dirty="0"/>
              <a:t>Y</a:t>
            </a:r>
            <a:r>
              <a:rPr sz="6400" spc="-994" dirty="0"/>
              <a:t>O</a:t>
            </a:r>
            <a:r>
              <a:rPr sz="6400" spc="-869" dirty="0"/>
              <a:t>U</a:t>
            </a:r>
            <a:r>
              <a:rPr sz="6400" spc="-250" dirty="0"/>
              <a:t>R</a:t>
            </a:r>
            <a:r>
              <a:rPr sz="6400" spc="195" dirty="0"/>
              <a:t> </a:t>
            </a:r>
            <a:r>
              <a:rPr sz="6400" spc="-695" dirty="0"/>
              <a:t>N</a:t>
            </a:r>
            <a:r>
              <a:rPr sz="6400" spc="-505" dirty="0"/>
              <a:t>A</a:t>
            </a:r>
            <a:r>
              <a:rPr sz="6400" spc="-285" dirty="0"/>
              <a:t>L</a:t>
            </a:r>
            <a:r>
              <a:rPr sz="6400" spc="-994" dirty="0"/>
              <a:t>O</a:t>
            </a:r>
            <a:r>
              <a:rPr sz="6400" spc="-950" dirty="0"/>
              <a:t>X</a:t>
            </a:r>
            <a:r>
              <a:rPr sz="6400" spc="-994" dirty="0"/>
              <a:t>O</a:t>
            </a:r>
            <a:r>
              <a:rPr sz="6400" spc="-695" dirty="0"/>
              <a:t>N</a:t>
            </a:r>
            <a:r>
              <a:rPr sz="6400" spc="-465" dirty="0"/>
              <a:t>E</a:t>
            </a:r>
            <a:endParaRPr sz="6400"/>
          </a:p>
        </p:txBody>
      </p:sp>
      <p:sp>
        <p:nvSpPr>
          <p:cNvPr id="11" name="object 11"/>
          <p:cNvSpPr txBox="1">
            <a:spLocks noGrp="1"/>
          </p:cNvSpPr>
          <p:nvPr>
            <p:ph type="body" idx="1"/>
          </p:nvPr>
        </p:nvSpPr>
        <p:spPr>
          <a:prstGeom prst="rect">
            <a:avLst/>
          </a:prstGeom>
        </p:spPr>
        <p:txBody>
          <a:bodyPr vert="vert" wrap="square" lIns="0" tIns="15240" rIns="0" bIns="0" rtlCol="0">
            <a:spAutoFit/>
          </a:bodyPr>
          <a:lstStyle/>
          <a:p>
            <a:pPr marL="12700">
              <a:lnSpc>
                <a:spcPct val="100000"/>
              </a:lnSpc>
              <a:spcBef>
                <a:spcPts val="120"/>
              </a:spcBef>
            </a:pPr>
            <a:r>
              <a:rPr dirty="0"/>
              <a:t>x</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6F0EF-1541-42F6-A510-9387490EA193}"/>
              </a:ext>
            </a:extLst>
          </p:cNvPr>
          <p:cNvSpPr>
            <a:spLocks noGrp="1"/>
          </p:cNvSpPr>
          <p:nvPr>
            <p:ph type="title"/>
          </p:nvPr>
        </p:nvSpPr>
        <p:spPr>
          <a:xfrm>
            <a:off x="762000" y="501654"/>
            <a:ext cx="12075571" cy="2616101"/>
          </a:xfrm>
        </p:spPr>
        <p:txBody>
          <a:bodyPr/>
          <a:lstStyle/>
          <a:p>
            <a:r>
              <a:rPr lang="en-US" dirty="0"/>
              <a:t>Help is Available</a:t>
            </a:r>
          </a:p>
        </p:txBody>
      </p:sp>
      <p:pic>
        <p:nvPicPr>
          <p:cNvPr id="4" name="Picture 3">
            <a:extLst>
              <a:ext uri="{FF2B5EF4-FFF2-40B4-BE49-F238E27FC236}">
                <a16:creationId xmlns:a16="http://schemas.microsoft.com/office/drawing/2014/main" id="{0ADAAC6C-BA32-4C02-A406-CC7581D700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914900"/>
            <a:ext cx="7630359" cy="5092866"/>
          </a:xfrm>
          <a:prstGeom prst="rect">
            <a:avLst/>
          </a:prstGeom>
        </p:spPr>
      </p:pic>
      <p:sp>
        <p:nvSpPr>
          <p:cNvPr id="5" name="Content Placeholder 2">
            <a:extLst>
              <a:ext uri="{FF2B5EF4-FFF2-40B4-BE49-F238E27FC236}">
                <a16:creationId xmlns:a16="http://schemas.microsoft.com/office/drawing/2014/main" id="{E79AE757-C275-4879-8AA7-D84B85F15A22}"/>
              </a:ext>
            </a:extLst>
          </p:cNvPr>
          <p:cNvSpPr txBox="1">
            <a:spLocks/>
          </p:cNvSpPr>
          <p:nvPr/>
        </p:nvSpPr>
        <p:spPr>
          <a:xfrm>
            <a:off x="1456120" y="2324100"/>
            <a:ext cx="5632518" cy="2333626"/>
          </a:xfrm>
          <a:prstGeom prst="rect">
            <a:avLst/>
          </a:prstGeom>
        </p:spPr>
        <p:txBody>
          <a:bodyPr wrap="square" lIns="0" tIns="0" rIns="0" bIns="0">
            <a:normAutofit/>
          </a:bodyPr>
          <a:lstStyle>
            <a:lvl1pPr marL="0">
              <a:defRPr sz="49100" b="0" i="0">
                <a:solidFill>
                  <a:srgbClr val="EF4522"/>
                </a:solidFill>
                <a:latin typeface="Garamond"/>
                <a:ea typeface="+mn-ea"/>
                <a:cs typeface="Garamond"/>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ct val="200000"/>
              </a:lnSpc>
              <a:spcAft>
                <a:spcPts val="600"/>
              </a:spcAft>
            </a:pPr>
            <a:r>
              <a:rPr lang="en-US" sz="2400" b="1" kern="0" dirty="0">
                <a:solidFill>
                  <a:schemeClr val="bg1"/>
                </a:solidFill>
                <a:latin typeface="Fira Sans" panose="020B0503050000020004" pitchFamily="34" charset="0"/>
                <a:ea typeface="Fira Sans" panose="020B0503050000020004" pitchFamily="34" charset="0"/>
              </a:rPr>
              <a:t>Wisconsin Addiction Recovery Helpline </a:t>
            </a:r>
          </a:p>
          <a:p>
            <a:pPr marL="225425" lvl="1" algn="ctr">
              <a:lnSpc>
                <a:spcPct val="200000"/>
              </a:lnSpc>
              <a:spcAft>
                <a:spcPts val="600"/>
              </a:spcAft>
            </a:pPr>
            <a:r>
              <a:rPr lang="en-US" sz="2400" kern="0" dirty="0">
                <a:solidFill>
                  <a:schemeClr val="bg1"/>
                </a:solidFill>
                <a:latin typeface="Fira Sans" panose="020B0503050000020004" pitchFamily="34" charset="0"/>
                <a:ea typeface="Fira Sans" panose="020B0503050000020004" pitchFamily="34" charset="0"/>
              </a:rPr>
              <a:t>Call: 211</a:t>
            </a:r>
          </a:p>
          <a:p>
            <a:pPr marL="225425" lvl="1" algn="ctr">
              <a:lnSpc>
                <a:spcPct val="200000"/>
              </a:lnSpc>
              <a:spcAft>
                <a:spcPts val="600"/>
              </a:spcAft>
            </a:pPr>
            <a:r>
              <a:rPr lang="en-US" sz="2400" kern="0" dirty="0">
                <a:solidFill>
                  <a:schemeClr val="bg1"/>
                </a:solidFill>
                <a:latin typeface="Fira Sans" panose="020B0503050000020004" pitchFamily="34" charset="0"/>
                <a:ea typeface="Fira Sans" panose="020B0503050000020004" pitchFamily="34" charset="0"/>
              </a:rPr>
              <a:t>Visit: addictionhelpwi.org  </a:t>
            </a:r>
          </a:p>
        </p:txBody>
      </p:sp>
      <p:grpSp>
        <p:nvGrpSpPr>
          <p:cNvPr id="8" name="Group 7">
            <a:extLst>
              <a:ext uri="{FF2B5EF4-FFF2-40B4-BE49-F238E27FC236}">
                <a16:creationId xmlns:a16="http://schemas.microsoft.com/office/drawing/2014/main" id="{D8AB3415-05A0-42BB-92DE-A05AE6BBB57C}"/>
              </a:ext>
            </a:extLst>
          </p:cNvPr>
          <p:cNvGrpSpPr/>
          <p:nvPr/>
        </p:nvGrpSpPr>
        <p:grpSpPr>
          <a:xfrm>
            <a:off x="15697200" y="7729992"/>
            <a:ext cx="2480514" cy="2277774"/>
            <a:chOff x="13064286" y="1234492"/>
            <a:chExt cx="2480514" cy="2277774"/>
          </a:xfrm>
        </p:grpSpPr>
        <p:sp>
          <p:nvSpPr>
            <p:cNvPr id="6" name="Oval 5">
              <a:extLst>
                <a:ext uri="{FF2B5EF4-FFF2-40B4-BE49-F238E27FC236}">
                  <a16:creationId xmlns:a16="http://schemas.microsoft.com/office/drawing/2014/main" id="{EE23EA5A-A9C1-487C-833D-5E107A72F089}"/>
                </a:ext>
              </a:extLst>
            </p:cNvPr>
            <p:cNvSpPr/>
            <p:nvPr/>
          </p:nvSpPr>
          <p:spPr>
            <a:xfrm>
              <a:off x="13064286" y="1234492"/>
              <a:ext cx="2480514" cy="22777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841875C-4151-4273-8BD2-854F858AA763}"/>
                </a:ext>
              </a:extLst>
            </p:cNvPr>
            <p:cNvPicPr>
              <a:picLocks noChangeAspect="1"/>
            </p:cNvPicPr>
            <p:nvPr/>
          </p:nvPicPr>
          <p:blipFill rotWithShape="1">
            <a:blip r:embed="rId4" cstate="print">
              <a:lum bright="70000" contrast="-70000"/>
              <a:extLst>
                <a:ext uri="{28A0092B-C50C-407E-A947-70E740481C1C}">
                  <a14:useLocalDpi xmlns:a14="http://schemas.microsoft.com/office/drawing/2010/main" val="0"/>
                </a:ext>
              </a:extLst>
            </a:blip>
            <a:srcRect l="8163" t="12500" r="10204" b="9949"/>
            <a:stretch/>
          </p:blipFill>
          <p:spPr>
            <a:xfrm>
              <a:off x="13350500" y="1467038"/>
              <a:ext cx="1908086" cy="1812682"/>
            </a:xfrm>
            <a:prstGeom prst="rect">
              <a:avLst/>
            </a:prstGeom>
          </p:spPr>
        </p:pic>
      </p:grpSp>
    </p:spTree>
    <p:extLst>
      <p:ext uri="{BB962C8B-B14F-4D97-AF65-F5344CB8AC3E}">
        <p14:creationId xmlns:p14="http://schemas.microsoft.com/office/powerpoint/2010/main" val="366210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43A9A1A-D401-44A7-96BF-86C8BFC5E0E7}"/>
              </a:ext>
            </a:extLst>
          </p:cNvPr>
          <p:cNvSpPr>
            <a:spLocks noGrp="1"/>
          </p:cNvSpPr>
          <p:nvPr>
            <p:ph type="title"/>
          </p:nvPr>
        </p:nvSpPr>
        <p:spPr>
          <a:xfrm>
            <a:off x="1025734" y="622399"/>
            <a:ext cx="15606869" cy="1308050"/>
          </a:xfrm>
        </p:spPr>
        <p:txBody>
          <a:bodyPr/>
          <a:lstStyle/>
          <a:p>
            <a:pPr algn="ctr"/>
            <a:r>
              <a:rPr lang="en-US" u="sng" dirty="0"/>
              <a:t>Training Overview</a:t>
            </a:r>
          </a:p>
        </p:txBody>
      </p:sp>
      <p:sp>
        <p:nvSpPr>
          <p:cNvPr id="8" name="Text Placeholder 7">
            <a:extLst>
              <a:ext uri="{FF2B5EF4-FFF2-40B4-BE49-F238E27FC236}">
                <a16:creationId xmlns:a16="http://schemas.microsoft.com/office/drawing/2014/main" id="{C24695E8-E7AB-40F6-AD5C-66ACAC93DC35}"/>
              </a:ext>
            </a:extLst>
          </p:cNvPr>
          <p:cNvSpPr>
            <a:spLocks noGrp="1"/>
          </p:cNvSpPr>
          <p:nvPr>
            <p:ph type="body" idx="1"/>
          </p:nvPr>
        </p:nvSpPr>
        <p:spPr>
          <a:xfrm>
            <a:off x="1025734" y="2400300"/>
            <a:ext cx="15814466" cy="8559523"/>
          </a:xfrm>
        </p:spPr>
        <p:txBody>
          <a:bodyPr/>
          <a:lstStyle/>
          <a:p>
            <a:pPr marL="742950" indent="-742950">
              <a:lnSpc>
                <a:spcPct val="150000"/>
              </a:lnSpc>
              <a:spcAft>
                <a:spcPts val="600"/>
              </a:spcAft>
              <a:buFont typeface="+mj-lt"/>
              <a:buAutoNum type="alphaUcPeriod"/>
            </a:pPr>
            <a:r>
              <a:rPr lang="en-US" sz="4400" dirty="0">
                <a:latin typeface="Fira Sans Medium" panose="020B0603050000020004" pitchFamily="34" charset="0"/>
                <a:ea typeface="Fira Sans Medium" panose="020B0603050000020004" pitchFamily="34" charset="0"/>
              </a:rPr>
              <a:t>Harm Reduction</a:t>
            </a:r>
          </a:p>
          <a:p>
            <a:pPr marL="742950" indent="-742950">
              <a:lnSpc>
                <a:spcPct val="150000"/>
              </a:lnSpc>
              <a:spcAft>
                <a:spcPts val="600"/>
              </a:spcAft>
              <a:buFont typeface="+mj-lt"/>
              <a:buAutoNum type="alphaUcPeriod"/>
            </a:pPr>
            <a:r>
              <a:rPr lang="en-US" sz="4400" dirty="0">
                <a:latin typeface="Fira Sans Medium" panose="020B0603050000020004" pitchFamily="34" charset="0"/>
                <a:ea typeface="Fira Sans Medium" panose="020B0603050000020004" pitchFamily="34" charset="0"/>
              </a:rPr>
              <a:t>What is an opioid?</a:t>
            </a:r>
          </a:p>
          <a:p>
            <a:pPr marL="742950" indent="-742950">
              <a:lnSpc>
                <a:spcPct val="150000"/>
              </a:lnSpc>
              <a:spcAft>
                <a:spcPts val="600"/>
              </a:spcAft>
              <a:buFont typeface="+mj-lt"/>
              <a:buAutoNum type="alphaUcPeriod"/>
            </a:pPr>
            <a:r>
              <a:rPr lang="en-US" sz="4400" dirty="0">
                <a:latin typeface="Fira Sans Medium" panose="020B0603050000020004" pitchFamily="34" charset="0"/>
                <a:ea typeface="Fira Sans Medium" panose="020B0603050000020004" pitchFamily="34" charset="0"/>
              </a:rPr>
              <a:t>Recognizing an opioid overdose</a:t>
            </a:r>
          </a:p>
          <a:p>
            <a:pPr marL="742950" indent="-742950">
              <a:lnSpc>
                <a:spcPct val="150000"/>
              </a:lnSpc>
              <a:spcAft>
                <a:spcPts val="600"/>
              </a:spcAft>
              <a:buFont typeface="+mj-lt"/>
              <a:buAutoNum type="alphaUcPeriod"/>
            </a:pPr>
            <a:r>
              <a:rPr lang="en-US" sz="4400" dirty="0">
                <a:latin typeface="Fira Sans Medium" panose="020B0603050000020004" pitchFamily="34" charset="0"/>
                <a:ea typeface="Fira Sans Medium" panose="020B0603050000020004" pitchFamily="34" charset="0"/>
              </a:rPr>
              <a:t>Responding to an opioid overdose</a:t>
            </a:r>
          </a:p>
          <a:p>
            <a:pPr marL="742950" indent="-742950">
              <a:lnSpc>
                <a:spcPct val="150000"/>
              </a:lnSpc>
              <a:spcAft>
                <a:spcPts val="600"/>
              </a:spcAft>
              <a:buFont typeface="+mj-lt"/>
              <a:buAutoNum type="alphaUcPeriod"/>
            </a:pPr>
            <a:r>
              <a:rPr lang="en-US" sz="4400" dirty="0">
                <a:latin typeface="Fira Sans Medium" panose="020B0603050000020004" pitchFamily="34" charset="0"/>
                <a:ea typeface="Fira Sans Medium" panose="020B0603050000020004" pitchFamily="34" charset="0"/>
              </a:rPr>
              <a:t>Laws and procedures related to naloxone</a:t>
            </a:r>
          </a:p>
          <a:p>
            <a:pPr marL="742950" indent="-742950">
              <a:lnSpc>
                <a:spcPct val="150000"/>
              </a:lnSpc>
              <a:spcAft>
                <a:spcPts val="600"/>
              </a:spcAft>
              <a:buFont typeface="+mj-lt"/>
              <a:buAutoNum type="alphaUcPeriod"/>
            </a:pPr>
            <a:r>
              <a:rPr lang="en-US" sz="4400" dirty="0">
                <a:latin typeface="Fira Sans Medium" panose="020B0603050000020004" pitchFamily="34" charset="0"/>
                <a:ea typeface="Fira Sans Medium" panose="020B0603050000020004" pitchFamily="34" charset="0"/>
              </a:rPr>
              <a:t>Tips for preventing opioid overdose </a:t>
            </a:r>
            <a:r>
              <a:rPr lang="en-US" sz="4400" i="1" dirty="0">
                <a:latin typeface="Fira Sans Medium" panose="020B0603050000020004" pitchFamily="34" charset="0"/>
                <a:ea typeface="Fira Sans Medium" panose="020B0603050000020004" pitchFamily="34" charset="0"/>
              </a:rPr>
              <a:t>(optional)</a:t>
            </a:r>
            <a:endParaRPr lang="en-US" sz="4400" dirty="0">
              <a:latin typeface="Fira Sans Medium" panose="020B0603050000020004" pitchFamily="34" charset="0"/>
              <a:ea typeface="Fira Sans Medium" panose="020B0603050000020004" pitchFamily="34" charset="0"/>
            </a:endParaRPr>
          </a:p>
          <a:p>
            <a:pPr marL="742950" indent="-742950">
              <a:lnSpc>
                <a:spcPct val="150000"/>
              </a:lnSpc>
              <a:spcAft>
                <a:spcPts val="600"/>
              </a:spcAft>
              <a:buFont typeface="+mj-lt"/>
              <a:buAutoNum type="alphaUcPeriod"/>
            </a:pPr>
            <a:r>
              <a:rPr lang="en-US" sz="4400" dirty="0">
                <a:latin typeface="Fira Sans Medium" panose="020B0603050000020004" pitchFamily="34" charset="0"/>
                <a:ea typeface="Fira Sans Medium" panose="020B0603050000020004" pitchFamily="34" charset="0"/>
              </a:rPr>
              <a:t>Suggested resources for family and friends </a:t>
            </a:r>
            <a:r>
              <a:rPr lang="en-US" sz="4400" i="1" dirty="0">
                <a:latin typeface="Fira Sans Medium" panose="020B0603050000020004" pitchFamily="34" charset="0"/>
                <a:ea typeface="Fira Sans Medium" panose="020B0603050000020004" pitchFamily="34" charset="0"/>
              </a:rPr>
              <a:t>(optional)</a:t>
            </a:r>
            <a:endParaRPr lang="en-US" sz="4400" dirty="0">
              <a:latin typeface="Fira Sans Medium" panose="020B0603050000020004" pitchFamily="34" charset="0"/>
              <a:ea typeface="Fira Sans Medium" panose="020B0603050000020004" pitchFamily="34" charset="0"/>
            </a:endParaRPr>
          </a:p>
          <a:p>
            <a:pPr>
              <a:lnSpc>
                <a:spcPct val="150000"/>
              </a:lnSpc>
            </a:pPr>
            <a:endParaRPr lang="en-US" sz="4400" dirty="0">
              <a:latin typeface="Fira Sans Medium" panose="020B0603050000020004" pitchFamily="34" charset="0"/>
              <a:ea typeface="Fira Sans Medium" panose="020B0603050000020004" pitchFamily="34" charset="0"/>
            </a:endParaRPr>
          </a:p>
        </p:txBody>
      </p:sp>
    </p:spTree>
    <p:extLst>
      <p:ext uri="{BB962C8B-B14F-4D97-AF65-F5344CB8AC3E}">
        <p14:creationId xmlns:p14="http://schemas.microsoft.com/office/powerpoint/2010/main" val="6510696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20795" y="0"/>
            <a:ext cx="10646410" cy="1000760"/>
          </a:xfrm>
          <a:prstGeom prst="rect">
            <a:avLst/>
          </a:prstGeom>
        </p:spPr>
        <p:txBody>
          <a:bodyPr vert="horz" wrap="square" lIns="0" tIns="12700" rIns="0" bIns="0" rtlCol="0">
            <a:spAutoFit/>
          </a:bodyPr>
          <a:lstStyle/>
          <a:p>
            <a:pPr marL="12700">
              <a:lnSpc>
                <a:spcPct val="100000"/>
              </a:lnSpc>
              <a:spcBef>
                <a:spcPts val="100"/>
              </a:spcBef>
            </a:pPr>
            <a:r>
              <a:rPr sz="6400" spc="-1685" dirty="0"/>
              <a:t>W</a:t>
            </a:r>
            <a:r>
              <a:rPr sz="6400" spc="-620" dirty="0"/>
              <a:t>H</a:t>
            </a:r>
            <a:r>
              <a:rPr sz="6400" spc="-275" dirty="0"/>
              <a:t>E</a:t>
            </a:r>
            <a:r>
              <a:rPr sz="6400" spc="-60" dirty="0"/>
              <a:t>R</a:t>
            </a:r>
            <a:r>
              <a:rPr sz="6400" spc="-465" dirty="0"/>
              <a:t>E</a:t>
            </a:r>
            <a:r>
              <a:rPr sz="6400" spc="195" dirty="0"/>
              <a:t> </a:t>
            </a:r>
            <a:r>
              <a:rPr sz="6400" spc="-455" dirty="0"/>
              <a:t>T</a:t>
            </a:r>
            <a:r>
              <a:rPr sz="6400" spc="-1185" dirty="0"/>
              <a:t>O</a:t>
            </a:r>
            <a:r>
              <a:rPr sz="6400" spc="195" dirty="0"/>
              <a:t> </a:t>
            </a:r>
            <a:r>
              <a:rPr sz="6400" spc="-655" dirty="0"/>
              <a:t>G</a:t>
            </a:r>
            <a:r>
              <a:rPr sz="6400" spc="-275" dirty="0"/>
              <a:t>E</a:t>
            </a:r>
            <a:r>
              <a:rPr sz="6400" spc="-645" dirty="0"/>
              <a:t>T</a:t>
            </a:r>
            <a:r>
              <a:rPr sz="6400" spc="195" dirty="0"/>
              <a:t> </a:t>
            </a:r>
            <a:r>
              <a:rPr sz="6400" spc="-695" dirty="0"/>
              <a:t>N</a:t>
            </a:r>
            <a:r>
              <a:rPr sz="6400" spc="-505" dirty="0"/>
              <a:t>A</a:t>
            </a:r>
            <a:r>
              <a:rPr sz="6400" spc="-285" dirty="0"/>
              <a:t>L</a:t>
            </a:r>
            <a:r>
              <a:rPr sz="6400" spc="-994" dirty="0"/>
              <a:t>O</a:t>
            </a:r>
            <a:r>
              <a:rPr sz="6400" spc="-950" dirty="0"/>
              <a:t>X</a:t>
            </a:r>
            <a:r>
              <a:rPr sz="6400" spc="-994" dirty="0"/>
              <a:t>O</a:t>
            </a:r>
            <a:r>
              <a:rPr sz="6400" spc="-695" dirty="0"/>
              <a:t>N</a:t>
            </a:r>
            <a:r>
              <a:rPr sz="6400" spc="-465" dirty="0"/>
              <a:t>E</a:t>
            </a:r>
            <a:endParaRPr sz="6400" dirty="0"/>
          </a:p>
        </p:txBody>
      </p:sp>
      <p:sp>
        <p:nvSpPr>
          <p:cNvPr id="3" name="object 3"/>
          <p:cNvSpPr txBox="1"/>
          <p:nvPr/>
        </p:nvSpPr>
        <p:spPr>
          <a:xfrm>
            <a:off x="457200" y="1181100"/>
            <a:ext cx="17526000" cy="9605258"/>
          </a:xfrm>
          <a:prstGeom prst="rect">
            <a:avLst/>
          </a:prstGeom>
        </p:spPr>
        <p:txBody>
          <a:bodyPr vert="horz" wrap="square" lIns="0" tIns="12700" rIns="0" bIns="0" numCol="2" rtlCol="0">
            <a:spAutoFit/>
          </a:bodyPr>
          <a:lstStyle/>
          <a:p>
            <a:pPr>
              <a:lnSpc>
                <a:spcPct val="150000"/>
              </a:lnSpc>
            </a:pPr>
            <a:r>
              <a:rPr lang="en-US" sz="2400" dirty="0">
                <a:solidFill>
                  <a:schemeClr val="bg1"/>
                </a:solidFill>
                <a:latin typeface="Fira Sans" panose="020B0503050000020004" pitchFamily="34" charset="0"/>
                <a:ea typeface="Fira Sans" panose="020B0503050000020004" pitchFamily="34" charset="0"/>
              </a:rPr>
              <a:t>Vivent Health - Green Bay445 S. Adams St. </a:t>
            </a:r>
          </a:p>
          <a:p>
            <a:pPr>
              <a:lnSpc>
                <a:spcPct val="150000"/>
              </a:lnSpc>
            </a:pPr>
            <a:r>
              <a:rPr lang="en-US" sz="2400" dirty="0">
                <a:solidFill>
                  <a:schemeClr val="bg1"/>
                </a:solidFill>
                <a:latin typeface="Fira Sans" panose="020B0503050000020004" pitchFamily="34" charset="0"/>
                <a:ea typeface="Fira Sans" panose="020B0503050000020004" pitchFamily="34" charset="0"/>
              </a:rPr>
              <a:t>Oneida Nation 2640 West Point Rd. </a:t>
            </a:r>
          </a:p>
          <a:p>
            <a:pPr>
              <a:lnSpc>
                <a:spcPct val="150000"/>
              </a:lnSpc>
            </a:pPr>
            <a:r>
              <a:rPr lang="en-US" sz="2400" dirty="0">
                <a:solidFill>
                  <a:schemeClr val="bg1"/>
                </a:solidFill>
                <a:latin typeface="Fira Sans" panose="020B0503050000020004" pitchFamily="34" charset="0"/>
                <a:ea typeface="Fira Sans" panose="020B0503050000020004" pitchFamily="34" charset="0"/>
              </a:rPr>
              <a:t>NEW Hope Coalition 1701 Dousman Street</a:t>
            </a:r>
          </a:p>
          <a:p>
            <a:pPr>
              <a:lnSpc>
                <a:spcPct val="150000"/>
              </a:lnSpc>
            </a:pPr>
            <a:r>
              <a:rPr lang="en-US" sz="2400" dirty="0">
                <a:solidFill>
                  <a:schemeClr val="bg1"/>
                </a:solidFill>
                <a:latin typeface="Fira Sans" panose="020B0503050000020004" pitchFamily="34" charset="0"/>
                <a:ea typeface="Fira Sans" panose="020B0503050000020004" pitchFamily="34" charset="0"/>
              </a:rPr>
              <a:t>DarJune Foundation, Inc.1018 Shawano Ave</a:t>
            </a:r>
          </a:p>
          <a:p>
            <a:pPr>
              <a:lnSpc>
                <a:spcPct val="150000"/>
              </a:lnSpc>
            </a:pPr>
            <a:r>
              <a:rPr lang="en-US" sz="2400" dirty="0">
                <a:solidFill>
                  <a:schemeClr val="bg1"/>
                </a:solidFill>
                <a:latin typeface="Fira Sans" panose="020B0503050000020004" pitchFamily="34" charset="0"/>
                <a:ea typeface="Fira Sans" panose="020B0503050000020004" pitchFamily="34" charset="0"/>
              </a:rPr>
              <a:t>Oneida Health Center Pharmacy 525 Airport Drive Oneida Costco Pharmacy #11622355 COSTCO WAY BELLEVUE </a:t>
            </a:r>
          </a:p>
          <a:p>
            <a:pPr>
              <a:lnSpc>
                <a:spcPct val="150000"/>
              </a:lnSpc>
            </a:pPr>
            <a:r>
              <a:rPr lang="en-US" sz="2400" dirty="0">
                <a:solidFill>
                  <a:schemeClr val="bg1"/>
                </a:solidFill>
                <a:latin typeface="Fira Sans" panose="020B0503050000020004" pitchFamily="34" charset="0"/>
                <a:ea typeface="Fira Sans" panose="020B0503050000020004" pitchFamily="34" charset="0"/>
              </a:rPr>
              <a:t>Walmart Supercenter #50901415 LAWRENCE DR DE PERE Walmart Supercenter #19082292 MAIN ST</a:t>
            </a:r>
          </a:p>
          <a:p>
            <a:pPr>
              <a:lnSpc>
                <a:spcPct val="150000"/>
              </a:lnSpc>
            </a:pPr>
            <a:r>
              <a:rPr lang="en-US" sz="2400" dirty="0">
                <a:solidFill>
                  <a:schemeClr val="bg1"/>
                </a:solidFill>
                <a:latin typeface="Fira Sans" panose="020B0503050000020004" pitchFamily="34" charset="0"/>
                <a:ea typeface="Fira Sans" panose="020B0503050000020004" pitchFamily="34" charset="0"/>
              </a:rPr>
              <a:t>Walmart Supercenter #14532440 W MASON ST </a:t>
            </a:r>
          </a:p>
          <a:p>
            <a:pPr>
              <a:lnSpc>
                <a:spcPct val="150000"/>
              </a:lnSpc>
            </a:pPr>
            <a:r>
              <a:rPr lang="en-US" sz="2400" dirty="0">
                <a:solidFill>
                  <a:schemeClr val="bg1"/>
                </a:solidFill>
                <a:latin typeface="Fira Sans" panose="020B0503050000020004" pitchFamily="34" charset="0"/>
                <a:ea typeface="Fira Sans" panose="020B0503050000020004" pitchFamily="34" charset="0"/>
              </a:rPr>
              <a:t>Sam's Club #81492470 W MASON ST</a:t>
            </a:r>
          </a:p>
          <a:p>
            <a:pPr>
              <a:lnSpc>
                <a:spcPct val="150000"/>
              </a:lnSpc>
            </a:pPr>
            <a:r>
              <a:rPr lang="en-US" sz="2400" dirty="0">
                <a:solidFill>
                  <a:schemeClr val="bg1"/>
                </a:solidFill>
                <a:latin typeface="Fira Sans" panose="020B0503050000020004" pitchFamily="34" charset="0"/>
                <a:ea typeface="Fira Sans" panose="020B0503050000020004" pitchFamily="34" charset="0"/>
              </a:rPr>
              <a:t>Walgreens #6569464 CARDINAL LN</a:t>
            </a:r>
          </a:p>
          <a:p>
            <a:pPr>
              <a:lnSpc>
                <a:spcPct val="150000"/>
              </a:lnSpc>
            </a:pPr>
            <a:r>
              <a:rPr lang="en-US" sz="2400" dirty="0">
                <a:solidFill>
                  <a:schemeClr val="bg1"/>
                </a:solidFill>
                <a:latin typeface="Fira Sans" panose="020B0503050000020004" pitchFamily="34" charset="0"/>
                <a:ea typeface="Fira Sans" panose="020B0503050000020004" pitchFamily="34" charset="0"/>
              </a:rPr>
              <a:t>Walgreens #57461995 MAIN STREET</a:t>
            </a:r>
          </a:p>
          <a:p>
            <a:pPr>
              <a:lnSpc>
                <a:spcPct val="150000"/>
              </a:lnSpc>
            </a:pPr>
            <a:r>
              <a:rPr lang="en-US" sz="2400" dirty="0">
                <a:solidFill>
                  <a:schemeClr val="bg1"/>
                </a:solidFill>
                <a:latin typeface="Fira Sans" panose="020B0503050000020004" pitchFamily="34" charset="0"/>
                <a:ea typeface="Fira Sans" panose="020B0503050000020004" pitchFamily="34" charset="0"/>
              </a:rPr>
              <a:t>Walgreens #32532204 UNIVERSITY AVE</a:t>
            </a:r>
          </a:p>
          <a:p>
            <a:pPr>
              <a:lnSpc>
                <a:spcPct val="150000"/>
              </a:lnSpc>
            </a:pPr>
            <a:r>
              <a:rPr lang="en-US" sz="2400" dirty="0">
                <a:solidFill>
                  <a:schemeClr val="bg1"/>
                </a:solidFill>
                <a:latin typeface="Fira Sans" panose="020B0503050000020004" pitchFamily="34" charset="0"/>
                <a:ea typeface="Fira Sans" panose="020B0503050000020004" pitchFamily="34" charset="0"/>
              </a:rPr>
              <a:t>Walgreens #31332301 S ONEIDA</a:t>
            </a:r>
          </a:p>
          <a:p>
            <a:pPr>
              <a:lnSpc>
                <a:spcPct val="150000"/>
              </a:lnSpc>
            </a:pPr>
            <a:r>
              <a:rPr lang="en-US" sz="2400" dirty="0">
                <a:solidFill>
                  <a:schemeClr val="bg1"/>
                </a:solidFill>
                <a:latin typeface="Fira Sans" panose="020B0503050000020004" pitchFamily="34" charset="0"/>
                <a:ea typeface="Fira Sans" panose="020B0503050000020004" pitchFamily="34" charset="0"/>
              </a:rPr>
              <a:t>Walgreens #31151165 W MASON STREET</a:t>
            </a:r>
          </a:p>
          <a:p>
            <a:pPr>
              <a:lnSpc>
                <a:spcPct val="150000"/>
              </a:lnSpc>
            </a:pPr>
            <a:r>
              <a:rPr lang="en-US" sz="2400" dirty="0">
                <a:solidFill>
                  <a:schemeClr val="bg1"/>
                </a:solidFill>
                <a:latin typeface="Fira Sans" panose="020B0503050000020004" pitchFamily="34" charset="0"/>
                <a:ea typeface="Fira Sans" panose="020B0503050000020004" pitchFamily="34" charset="0"/>
              </a:rPr>
              <a:t>Walgreens #30881401 EAST MASON</a:t>
            </a:r>
          </a:p>
          <a:p>
            <a:pPr>
              <a:lnSpc>
                <a:spcPct val="150000"/>
              </a:lnSpc>
            </a:pPr>
            <a:endParaRPr lang="en-US" sz="2400" dirty="0">
              <a:solidFill>
                <a:schemeClr val="bg1"/>
              </a:solidFill>
              <a:latin typeface="Fira Sans" panose="020B0503050000020004" pitchFamily="34" charset="0"/>
              <a:ea typeface="Fira Sans" panose="020B0503050000020004" pitchFamily="34" charset="0"/>
            </a:endParaRPr>
          </a:p>
          <a:p>
            <a:pPr>
              <a:lnSpc>
                <a:spcPct val="150000"/>
              </a:lnSpc>
            </a:pPr>
            <a:r>
              <a:rPr lang="en-US" sz="2400" dirty="0">
                <a:solidFill>
                  <a:schemeClr val="bg1"/>
                </a:solidFill>
                <a:latin typeface="Fira Sans" panose="020B0503050000020004" pitchFamily="34" charset="0"/>
                <a:ea typeface="Fira Sans" panose="020B0503050000020004" pitchFamily="34" charset="0"/>
              </a:rPr>
              <a:t>Walgreens #21182500 E WALNUT ST</a:t>
            </a:r>
          </a:p>
          <a:p>
            <a:pPr>
              <a:lnSpc>
                <a:spcPct val="150000"/>
              </a:lnSpc>
            </a:pPr>
            <a:r>
              <a:rPr lang="en-US" sz="2400" dirty="0">
                <a:solidFill>
                  <a:schemeClr val="bg1"/>
                </a:solidFill>
                <a:latin typeface="Fira Sans" panose="020B0503050000020004" pitchFamily="34" charset="0"/>
                <a:ea typeface="Fira Sans" panose="020B0503050000020004" pitchFamily="34" charset="0"/>
              </a:rPr>
              <a:t>Walgreens #15637150 S WISCONSIN ST</a:t>
            </a:r>
          </a:p>
          <a:p>
            <a:pPr>
              <a:lnSpc>
                <a:spcPct val="150000"/>
              </a:lnSpc>
            </a:pPr>
            <a:r>
              <a:rPr lang="en-US" sz="2400" dirty="0">
                <a:solidFill>
                  <a:schemeClr val="bg1"/>
                </a:solidFill>
                <a:latin typeface="Fira Sans" panose="020B0503050000020004" pitchFamily="34" charset="0"/>
                <a:ea typeface="Fira Sans" panose="020B0503050000020004" pitchFamily="34" charset="0"/>
              </a:rPr>
              <a:t>Walgreens #115761979 LIME KILN RD</a:t>
            </a:r>
          </a:p>
          <a:p>
            <a:pPr>
              <a:lnSpc>
                <a:spcPct val="150000"/>
              </a:lnSpc>
            </a:pPr>
            <a:r>
              <a:rPr lang="en-US" sz="2400" dirty="0">
                <a:solidFill>
                  <a:schemeClr val="bg1"/>
                </a:solidFill>
                <a:latin typeface="Fira Sans" panose="020B0503050000020004" pitchFamily="34" charset="0"/>
                <a:ea typeface="Fira Sans" panose="020B0503050000020004" pitchFamily="34" charset="0"/>
              </a:rPr>
              <a:t>Walgreens #11339116 N MILITARY AVE</a:t>
            </a:r>
          </a:p>
          <a:p>
            <a:pPr>
              <a:lnSpc>
                <a:spcPct val="150000"/>
              </a:lnSpc>
            </a:pPr>
            <a:r>
              <a:rPr lang="en-US" sz="2400" dirty="0">
                <a:solidFill>
                  <a:schemeClr val="bg1"/>
                </a:solidFill>
                <a:latin typeface="Fira Sans" panose="020B0503050000020004" pitchFamily="34" charset="0"/>
                <a:ea typeface="Fira Sans" panose="020B0503050000020004" pitchFamily="34" charset="0"/>
              </a:rPr>
              <a:t>Walgreens #10235901 MAIN AVE</a:t>
            </a:r>
          </a:p>
          <a:p>
            <a:pPr>
              <a:lnSpc>
                <a:spcPct val="150000"/>
              </a:lnSpc>
            </a:pPr>
            <a:r>
              <a:rPr lang="en-US" sz="2400" dirty="0">
                <a:solidFill>
                  <a:schemeClr val="bg1"/>
                </a:solidFill>
                <a:latin typeface="Fira Sans" panose="020B0503050000020004" pitchFamily="34" charset="0"/>
                <a:ea typeface="Fira Sans" panose="020B0503050000020004" pitchFamily="34" charset="0"/>
              </a:rPr>
              <a:t>Pick 'n Save #1861819 MAIN STREET</a:t>
            </a:r>
          </a:p>
          <a:p>
            <a:pPr>
              <a:lnSpc>
                <a:spcPct val="150000"/>
              </a:lnSpc>
            </a:pPr>
            <a:r>
              <a:rPr lang="en-US" sz="2400" dirty="0">
                <a:solidFill>
                  <a:schemeClr val="bg1"/>
                </a:solidFill>
                <a:latin typeface="Fira Sans" panose="020B0503050000020004" pitchFamily="34" charset="0"/>
                <a:ea typeface="Fira Sans" panose="020B0503050000020004" pitchFamily="34" charset="0"/>
              </a:rPr>
              <a:t>Pick 'n Save #1071291 LOMBARDI ACCESS RD</a:t>
            </a:r>
          </a:p>
          <a:p>
            <a:pPr>
              <a:lnSpc>
                <a:spcPct val="150000"/>
              </a:lnSpc>
            </a:pPr>
            <a:br>
              <a:rPr lang="en-US" sz="2000" dirty="0">
                <a:solidFill>
                  <a:schemeClr val="bg1"/>
                </a:solidFill>
                <a:latin typeface="Fira Sans" panose="020B0503050000020004" pitchFamily="34" charset="0"/>
                <a:ea typeface="Fira Sans" panose="020B0503050000020004" pitchFamily="34" charset="0"/>
              </a:rPr>
            </a:br>
            <a:endParaRPr sz="2000" dirty="0">
              <a:solidFill>
                <a:schemeClr val="bg1"/>
              </a:solidFill>
              <a:latin typeface="Fira Sans" panose="020B0503050000020004" pitchFamily="34" charset="0"/>
              <a:ea typeface="Fira Sans" panose="020B0503050000020004" pitchFamily="34" charset="0"/>
              <a:cs typeface="Gill Sans M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264" y="274320"/>
            <a:ext cx="17109196" cy="2286000"/>
          </a:xfrm>
        </p:spPr>
        <p:txBody>
          <a:bodyPr>
            <a:noAutofit/>
          </a:bodyPr>
          <a:lstStyle/>
          <a:p>
            <a:r>
              <a:rPr lang="en-US" sz="7200" dirty="0">
                <a:ln w="22225">
                  <a:solidFill>
                    <a:schemeClr val="accent2"/>
                  </a:solidFill>
                  <a:prstDash val="solid"/>
                </a:ln>
                <a:solidFill>
                  <a:schemeClr val="accent2">
                    <a:lumMod val="40000"/>
                    <a:lumOff val="60000"/>
                  </a:schemeClr>
                </a:solidFill>
              </a:rPr>
              <a:t>Carrying Naloxone</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6608" r="29978" b="3392"/>
          <a:stretch/>
        </p:blipFill>
        <p:spPr>
          <a:xfrm>
            <a:off x="12849727" y="-1"/>
            <a:ext cx="5438274" cy="9745578"/>
          </a:xfrm>
          <a:prstGeom prst="rect">
            <a:avLst/>
          </a:prstGeom>
        </p:spPr>
      </p:pic>
      <p:sp>
        <p:nvSpPr>
          <p:cNvPr id="3" name="Content Placeholder 2"/>
          <p:cNvSpPr>
            <a:spLocks noGrp="1"/>
          </p:cNvSpPr>
          <p:nvPr>
            <p:ph idx="1"/>
          </p:nvPr>
        </p:nvSpPr>
        <p:spPr>
          <a:xfrm>
            <a:off x="192304" y="2095500"/>
            <a:ext cx="12946384" cy="7357070"/>
          </a:xfrm>
        </p:spPr>
        <p:txBody>
          <a:bodyPr>
            <a:normAutofit/>
          </a:bodyPr>
          <a:lstStyle/>
          <a:p>
            <a:pPr>
              <a:spcAft>
                <a:spcPts val="1200"/>
              </a:spcAft>
            </a:pPr>
            <a:r>
              <a:rPr lang="en-US" sz="5400" b="1" dirty="0">
                <a:solidFill>
                  <a:schemeClr val="bg1">
                    <a:lumMod val="95000"/>
                  </a:schemeClr>
                </a:solidFill>
              </a:rPr>
              <a:t>State laws allow the use and administration of naloxone by anyone.</a:t>
            </a:r>
          </a:p>
          <a:p>
            <a:pPr marL="685800" indent="-685800">
              <a:spcAft>
                <a:spcPts val="1200"/>
              </a:spcAft>
              <a:buFont typeface="Arial" panose="020B0604020202020204" pitchFamily="34" charset="0"/>
              <a:buChar char="•"/>
            </a:pPr>
            <a:r>
              <a:rPr lang="en-US" sz="5400" dirty="0">
                <a:solidFill>
                  <a:schemeClr val="bg1">
                    <a:lumMod val="95000"/>
                  </a:schemeClr>
                </a:solidFill>
              </a:rPr>
              <a:t>Administer naloxone in accordance with training procedures.</a:t>
            </a:r>
          </a:p>
          <a:p>
            <a:pPr marL="685800" indent="-685800">
              <a:spcAft>
                <a:spcPts val="1200"/>
              </a:spcAft>
              <a:buFont typeface="Arial" panose="020B0604020202020204" pitchFamily="34" charset="0"/>
              <a:buChar char="•"/>
            </a:pPr>
            <a:r>
              <a:rPr lang="en-US" sz="5400" dirty="0">
                <a:solidFill>
                  <a:schemeClr val="bg1">
                    <a:lumMod val="95000"/>
                  </a:schemeClr>
                </a:solidFill>
              </a:rPr>
              <a:t>Make a good faith effort to get emergency medical help for a person experiencing an opioid overdose.</a:t>
            </a:r>
          </a:p>
          <a:p>
            <a:endParaRPr lang="en-US" sz="2800" dirty="0">
              <a:solidFill>
                <a:srgbClr val="FF0000"/>
              </a:solidFill>
            </a:endParaRPr>
          </a:p>
        </p:txBody>
      </p:sp>
    </p:spTree>
    <p:extLst>
      <p:ext uri="{BB962C8B-B14F-4D97-AF65-F5344CB8AC3E}">
        <p14:creationId xmlns:p14="http://schemas.microsoft.com/office/powerpoint/2010/main" val="34612012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320"/>
            <a:ext cx="18559604" cy="2286000"/>
          </a:xfrm>
        </p:spPr>
        <p:txBody>
          <a:bodyPr>
            <a:noAutofit/>
          </a:bodyPr>
          <a:lstStyle/>
          <a:p>
            <a:r>
              <a:rPr lang="en-US" dirty="0"/>
              <a:t>Good Samaritan Laws in Wisconsin </a:t>
            </a:r>
          </a:p>
        </p:txBody>
      </p:sp>
      <p:pic>
        <p:nvPicPr>
          <p:cNvPr id="3074" name="Picture 2" descr="L:\Bmhsas\Grants\State Opioid Response Grant\Prevention\Naloxone TOT\Pictures\sign contract government build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98817"/>
            <a:ext cx="6626432" cy="712519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7077693" y="2398817"/>
            <a:ext cx="11162806" cy="6792686"/>
          </a:xfrm>
        </p:spPr>
        <p:txBody>
          <a:bodyPr>
            <a:noAutofit/>
          </a:bodyPr>
          <a:lstStyle/>
          <a:p>
            <a:pPr>
              <a:spcAft>
                <a:spcPts val="1200"/>
              </a:spcAft>
            </a:pPr>
            <a:r>
              <a:rPr lang="en-US" sz="6000" b="1" dirty="0"/>
              <a:t>Good Samaritan laws are meant to encourage people to:</a:t>
            </a:r>
          </a:p>
          <a:p>
            <a:pPr marL="685800" indent="-685800">
              <a:spcAft>
                <a:spcPts val="1200"/>
              </a:spcAft>
              <a:buFont typeface="Arial" panose="020B0604020202020204" pitchFamily="34" charset="0"/>
              <a:buChar char="•"/>
            </a:pPr>
            <a:r>
              <a:rPr lang="en-US" sz="6000" dirty="0">
                <a:solidFill>
                  <a:schemeClr val="bg1">
                    <a:lumMod val="75000"/>
                  </a:schemeClr>
                </a:solidFill>
              </a:rPr>
              <a:t>Call 911 for help when someone overdoses.</a:t>
            </a:r>
          </a:p>
          <a:p>
            <a:pPr marL="685800" indent="-685800">
              <a:spcAft>
                <a:spcPts val="1200"/>
              </a:spcAft>
              <a:buFont typeface="Arial" panose="020B0604020202020204" pitchFamily="34" charset="0"/>
              <a:buChar char="•"/>
            </a:pPr>
            <a:r>
              <a:rPr lang="en-US" sz="6000" dirty="0">
                <a:solidFill>
                  <a:schemeClr val="bg1">
                    <a:lumMod val="75000"/>
                  </a:schemeClr>
                </a:solidFill>
              </a:rPr>
              <a:t>Administer naloxone as soon as possible.</a:t>
            </a:r>
          </a:p>
        </p:txBody>
      </p:sp>
    </p:spTree>
    <p:extLst>
      <p:ext uri="{BB962C8B-B14F-4D97-AF65-F5344CB8AC3E}">
        <p14:creationId xmlns:p14="http://schemas.microsoft.com/office/powerpoint/2010/main" val="37944499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855" y="274320"/>
            <a:ext cx="18378534" cy="2286000"/>
          </a:xfrm>
        </p:spPr>
        <p:txBody>
          <a:bodyPr>
            <a:normAutofit fontScale="90000"/>
          </a:bodyPr>
          <a:lstStyle/>
          <a:p>
            <a:r>
              <a:rPr lang="en-US" sz="8800" dirty="0"/>
              <a:t>Good Samaritan Laws in Wisconsin</a:t>
            </a:r>
            <a:r>
              <a:rPr lang="en-US" dirty="0"/>
              <a:t> </a:t>
            </a:r>
          </a:p>
        </p:txBody>
      </p:sp>
      <p:sp>
        <p:nvSpPr>
          <p:cNvPr id="3" name="Content Placeholder 2"/>
          <p:cNvSpPr>
            <a:spLocks noGrp="1"/>
          </p:cNvSpPr>
          <p:nvPr>
            <p:ph idx="1"/>
          </p:nvPr>
        </p:nvSpPr>
        <p:spPr>
          <a:xfrm>
            <a:off x="914400" y="2550694"/>
            <a:ext cx="17068800" cy="7461985"/>
          </a:xfrm>
        </p:spPr>
        <p:txBody>
          <a:bodyPr>
            <a:noAutofit/>
          </a:bodyPr>
          <a:lstStyle/>
          <a:p>
            <a:pPr>
              <a:spcAft>
                <a:spcPts val="1200"/>
              </a:spcAft>
            </a:pPr>
            <a:r>
              <a:rPr lang="en-US" sz="4800" b="1" dirty="0">
                <a:latin typeface="Fira Sans" panose="020B0503050000020004" pitchFamily="34" charset="0"/>
                <a:ea typeface="Fira Sans" panose="020B0503050000020004" pitchFamily="34" charset="0"/>
              </a:rPr>
              <a:t>2013 Wisconsin acts 194 and 200 enacted the following:</a:t>
            </a:r>
          </a:p>
          <a:p>
            <a:pPr>
              <a:spcAft>
                <a:spcPts val="1200"/>
              </a:spcAft>
            </a:pPr>
            <a:r>
              <a:rPr lang="en-US" sz="4800" dirty="0">
                <a:latin typeface="Fira Sans" panose="020B0503050000020004" pitchFamily="34" charset="0"/>
                <a:ea typeface="Fira Sans" panose="020B0503050000020004" pitchFamily="34" charset="0"/>
              </a:rPr>
              <a:t>A person who helps someone who is overdosing is immune from criminal prosecution for:</a:t>
            </a:r>
          </a:p>
          <a:p>
            <a:pPr marL="1143000" lvl="1" indent="-685800">
              <a:spcAft>
                <a:spcPts val="1200"/>
              </a:spcAft>
              <a:buFont typeface="Arial" panose="020B0604020202020204" pitchFamily="34" charset="0"/>
              <a:buChar char="•"/>
            </a:pPr>
            <a:r>
              <a:rPr lang="en-US" sz="4800" dirty="0">
                <a:solidFill>
                  <a:schemeClr val="bg1"/>
                </a:solidFill>
                <a:latin typeface="Fira Sans" panose="020B0503050000020004" pitchFamily="34" charset="0"/>
                <a:ea typeface="Fira Sans" panose="020B0503050000020004" pitchFamily="34" charset="0"/>
              </a:rPr>
              <a:t>Possession of a controlled substance.</a:t>
            </a:r>
          </a:p>
          <a:p>
            <a:pPr marL="1143000" lvl="1" indent="-685800">
              <a:spcAft>
                <a:spcPts val="1200"/>
              </a:spcAft>
              <a:buFont typeface="Arial" panose="020B0604020202020204" pitchFamily="34" charset="0"/>
              <a:buChar char="•"/>
            </a:pPr>
            <a:r>
              <a:rPr lang="en-US" sz="4800" dirty="0">
                <a:solidFill>
                  <a:schemeClr val="bg1"/>
                </a:solidFill>
                <a:latin typeface="Fira Sans" panose="020B0503050000020004" pitchFamily="34" charset="0"/>
                <a:ea typeface="Fira Sans" panose="020B0503050000020004" pitchFamily="34" charset="0"/>
              </a:rPr>
              <a:t>Possession or use of drug paraphernalia.</a:t>
            </a:r>
          </a:p>
          <a:p>
            <a:pPr>
              <a:spcAft>
                <a:spcPts val="1200"/>
              </a:spcAft>
            </a:pPr>
            <a:r>
              <a:rPr lang="en-US" sz="4800" dirty="0">
                <a:latin typeface="Fira Sans" panose="020B0503050000020004" pitchFamily="34" charset="0"/>
                <a:ea typeface="Fira Sans" panose="020B0503050000020004" pitchFamily="34" charset="0"/>
              </a:rPr>
              <a:t>Calling 911 in an overdose situation will not affect parole or probation status.</a:t>
            </a:r>
          </a:p>
          <a:p>
            <a:pPr>
              <a:spcAft>
                <a:spcPts val="1200"/>
              </a:spcAft>
            </a:pPr>
            <a:endParaRPr lang="en-US" sz="4800" dirty="0"/>
          </a:p>
        </p:txBody>
      </p:sp>
      <p:sp>
        <p:nvSpPr>
          <p:cNvPr id="4" name="TextBox 3"/>
          <p:cNvSpPr txBox="1"/>
          <p:nvPr/>
        </p:nvSpPr>
        <p:spPr>
          <a:xfrm>
            <a:off x="7246620" y="8885753"/>
            <a:ext cx="10858500" cy="646331"/>
          </a:xfrm>
          <a:prstGeom prst="rect">
            <a:avLst/>
          </a:prstGeom>
          <a:noFill/>
        </p:spPr>
        <p:txBody>
          <a:bodyPr wrap="square" rtlCol="0">
            <a:spAutoFit/>
          </a:bodyPr>
          <a:lstStyle/>
          <a:p>
            <a:r>
              <a:rPr lang="en-US" sz="3600" dirty="0"/>
              <a:t> </a:t>
            </a:r>
            <a:r>
              <a:rPr lang="en-US" sz="3200" i="1" dirty="0">
                <a:solidFill>
                  <a:schemeClr val="bg1"/>
                </a:solidFill>
              </a:rPr>
              <a:t>See: </a:t>
            </a:r>
            <a:r>
              <a:rPr lang="en-US" sz="3200" dirty="0">
                <a:solidFill>
                  <a:schemeClr val="bg1"/>
                </a:solidFill>
              </a:rPr>
              <a:t>§961.573</a:t>
            </a:r>
            <a:r>
              <a:rPr lang="en-US" sz="3200" i="1" dirty="0">
                <a:solidFill>
                  <a:schemeClr val="bg1"/>
                </a:solidFill>
              </a:rPr>
              <a:t>, </a:t>
            </a:r>
            <a:r>
              <a:rPr lang="en-US" sz="3200" dirty="0">
                <a:solidFill>
                  <a:schemeClr val="bg1"/>
                </a:solidFill>
              </a:rPr>
              <a:t>§961.41(3g), §441.18(3) and 448.037(3)</a:t>
            </a:r>
            <a:endParaRPr lang="en-US" sz="3600" dirty="0">
              <a:solidFill>
                <a:schemeClr val="bg1"/>
              </a:solidFill>
            </a:endParaRPr>
          </a:p>
        </p:txBody>
      </p:sp>
    </p:spTree>
    <p:extLst>
      <p:ext uri="{BB962C8B-B14F-4D97-AF65-F5344CB8AC3E}">
        <p14:creationId xmlns:p14="http://schemas.microsoft.com/office/powerpoint/2010/main" val="9991161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863" y="274320"/>
            <a:ext cx="16868274" cy="2286000"/>
          </a:xfrm>
        </p:spPr>
        <p:txBody>
          <a:bodyPr>
            <a:noAutofit/>
          </a:bodyPr>
          <a:lstStyle/>
          <a:p>
            <a:pPr algn="ctr"/>
            <a:r>
              <a:rPr lang="en-US" dirty="0">
                <a:ln w="6600">
                  <a:solidFill>
                    <a:schemeClr val="accent2"/>
                  </a:solidFill>
                  <a:prstDash val="solid"/>
                </a:ln>
                <a:solidFill>
                  <a:srgbClr val="FFFFFF"/>
                </a:solidFill>
                <a:effectLst>
                  <a:outerShdw dist="38100" dir="2700000" algn="tl" rotWithShape="0">
                    <a:schemeClr val="accent2"/>
                  </a:outerShdw>
                </a:effectLst>
              </a:rPr>
              <a:t>Standing Order for Naloxone</a:t>
            </a:r>
          </a:p>
        </p:txBody>
      </p:sp>
      <p:sp>
        <p:nvSpPr>
          <p:cNvPr id="3" name="Content Placeholder 2"/>
          <p:cNvSpPr>
            <a:spLocks noGrp="1"/>
          </p:cNvSpPr>
          <p:nvPr>
            <p:ph idx="1"/>
          </p:nvPr>
        </p:nvSpPr>
        <p:spPr>
          <a:xfrm>
            <a:off x="4876800" y="2276976"/>
            <a:ext cx="13194632" cy="6839565"/>
          </a:xfrm>
        </p:spPr>
        <p:txBody>
          <a:bodyPr/>
          <a:lstStyle/>
          <a:p>
            <a:pPr>
              <a:lnSpc>
                <a:spcPct val="150000"/>
              </a:lnSpc>
            </a:pPr>
            <a:r>
              <a:rPr lang="en-US" sz="4400" dirty="0">
                <a:latin typeface="Fira Sans Medium" panose="020B0603050000020004" pitchFamily="34" charset="0"/>
                <a:ea typeface="Fira Sans Medium" panose="020B0603050000020004" pitchFamily="34" charset="0"/>
              </a:rPr>
              <a:t>The Wisconsin standing order for naloxone allows pharmacies to dispense naloxone to individuals without a prescription. </a:t>
            </a:r>
          </a:p>
          <a:p>
            <a:pPr>
              <a:lnSpc>
                <a:spcPct val="150000"/>
              </a:lnSpc>
            </a:pPr>
            <a:endParaRPr lang="en-US" sz="4400" dirty="0">
              <a:latin typeface="Fira Sans Medium" panose="020B0603050000020004" pitchFamily="34" charset="0"/>
              <a:ea typeface="Fira Sans Medium" panose="020B0603050000020004" pitchFamily="34" charset="0"/>
            </a:endParaRPr>
          </a:p>
          <a:p>
            <a:pPr>
              <a:lnSpc>
                <a:spcPct val="150000"/>
              </a:lnSpc>
            </a:pPr>
            <a:r>
              <a:rPr lang="en-US" sz="4400" dirty="0">
                <a:latin typeface="Fira Sans Medium" panose="020B0603050000020004" pitchFamily="34" charset="0"/>
                <a:ea typeface="Fira Sans Medium" panose="020B0603050000020004" pitchFamily="34" charset="0"/>
              </a:rPr>
              <a:t>For more information on the standing order or to find a participating pharmacy, visit: </a:t>
            </a:r>
          </a:p>
          <a:p>
            <a:pPr>
              <a:lnSpc>
                <a:spcPct val="150000"/>
              </a:lnSpc>
            </a:pPr>
            <a:r>
              <a:rPr lang="en-US" sz="3600" dirty="0">
                <a:latin typeface="Fira Sans Medium" panose="020B0603050000020004" pitchFamily="34" charset="0"/>
                <a:ea typeface="Fira Sans Medium" panose="020B0603050000020004" pitchFamily="34" charset="0"/>
                <a:hlinkClick r:id="rId3"/>
              </a:rPr>
              <a:t>https://www.dhs.wisconsin.gov/opioids/standing-order.htm</a:t>
            </a:r>
            <a:endParaRPr lang="en-US" sz="3600" dirty="0">
              <a:latin typeface="Fira Sans Medium" panose="020B0603050000020004" pitchFamily="34" charset="0"/>
              <a:ea typeface="Fira Sans Medium" panose="020B0603050000020004" pitchFamily="34" charset="0"/>
            </a:endParaRPr>
          </a:p>
        </p:txBody>
      </p:sp>
      <p:pic>
        <p:nvPicPr>
          <p:cNvPr id="3074" name="Picture 2" descr="L:\Bmhsas\Grants\State Opioid Response Grant\Prevention\Naloxone TOT\Pictures\naloxone-pharmacy-counter-sign-no-overdose_-544557994.jpg"/>
          <p:cNvPicPr>
            <a:picLocks noChangeAspect="1" noChangeArrowheads="1"/>
          </p:cNvPicPr>
          <p:nvPr/>
        </p:nvPicPr>
        <p:blipFill rotWithShape="1">
          <a:blip r:embed="rId4">
            <a:extLst>
              <a:ext uri="{28A0092B-C50C-407E-A947-70E740481C1C}">
                <a14:useLocalDpi xmlns:a14="http://schemas.microsoft.com/office/drawing/2010/main" val="0"/>
              </a:ext>
            </a:extLst>
          </a:blip>
          <a:srcRect l="5247" b="17033"/>
          <a:stretch/>
        </p:blipFill>
        <p:spPr bwMode="auto">
          <a:xfrm>
            <a:off x="216569" y="2565733"/>
            <a:ext cx="4162926" cy="6145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69990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2753A2-B1A9-40DF-9E94-BF3B35978B3D}"/>
              </a:ext>
            </a:extLst>
          </p:cNvPr>
          <p:cNvSpPr>
            <a:spLocks noGrp="1"/>
          </p:cNvSpPr>
          <p:nvPr>
            <p:ph type="ctrTitle"/>
          </p:nvPr>
        </p:nvSpPr>
        <p:spPr>
          <a:xfrm>
            <a:off x="5181600" y="747526"/>
            <a:ext cx="7924800" cy="1308050"/>
          </a:xfrm>
        </p:spPr>
        <p:txBody>
          <a:bodyPr/>
          <a:lstStyle/>
          <a:p>
            <a:pPr algn="ctr"/>
            <a:r>
              <a:rPr lang="en-US" dirty="0">
                <a:ln w="6600">
                  <a:solidFill>
                    <a:schemeClr val="accent2"/>
                  </a:solidFill>
                  <a:prstDash val="solid"/>
                </a:ln>
                <a:solidFill>
                  <a:srgbClr val="FFFFFF"/>
                </a:solidFill>
                <a:effectLst>
                  <a:outerShdw dist="38100" dir="2700000" algn="tl" rotWithShape="0">
                    <a:schemeClr val="accent2"/>
                  </a:outerShdw>
                </a:effectLst>
                <a:latin typeface="Fira Sans ExtraBold" panose="020B0903050000020004" pitchFamily="34" charset="0"/>
                <a:ea typeface="Fira Sans ExtraBold" panose="020B0903050000020004" pitchFamily="34" charset="0"/>
              </a:rPr>
              <a:t>Activity</a:t>
            </a:r>
          </a:p>
        </p:txBody>
      </p:sp>
      <p:sp>
        <p:nvSpPr>
          <p:cNvPr id="5" name="Subtitle 4">
            <a:extLst>
              <a:ext uri="{FF2B5EF4-FFF2-40B4-BE49-F238E27FC236}">
                <a16:creationId xmlns:a16="http://schemas.microsoft.com/office/drawing/2014/main" id="{6CA11355-B3C8-47A7-9B20-A7EAEB6E437A}"/>
              </a:ext>
            </a:extLst>
          </p:cNvPr>
          <p:cNvSpPr>
            <a:spLocks noGrp="1"/>
          </p:cNvSpPr>
          <p:nvPr>
            <p:ph type="subTitle" idx="4"/>
          </p:nvPr>
        </p:nvSpPr>
        <p:spPr>
          <a:xfrm>
            <a:off x="2743200" y="8499158"/>
            <a:ext cx="12801600" cy="1015663"/>
          </a:xfrm>
        </p:spPr>
        <p:txBody>
          <a:bodyPr/>
          <a:lstStyle/>
          <a:p>
            <a:pPr algn="ctr"/>
            <a:r>
              <a:rPr lang="en-US" sz="6600" dirty="0"/>
              <a:t>Brainstorm overdose prevention tips</a:t>
            </a:r>
          </a:p>
        </p:txBody>
      </p:sp>
      <p:pic>
        <p:nvPicPr>
          <p:cNvPr id="8" name="object 20">
            <a:extLst>
              <a:ext uri="{FF2B5EF4-FFF2-40B4-BE49-F238E27FC236}">
                <a16:creationId xmlns:a16="http://schemas.microsoft.com/office/drawing/2014/main" id="{DBF70DA0-145C-4BA0-9B6D-34E88F2AEA71}"/>
              </a:ext>
            </a:extLst>
          </p:cNvPr>
          <p:cNvPicPr/>
          <p:nvPr/>
        </p:nvPicPr>
        <p:blipFill>
          <a:blip r:embed="rId3" cstate="print"/>
          <a:stretch>
            <a:fillRect/>
          </a:stretch>
        </p:blipFill>
        <p:spPr>
          <a:xfrm>
            <a:off x="6605588" y="2405063"/>
            <a:ext cx="5076825" cy="5476875"/>
          </a:xfrm>
          <a:prstGeom prst="rect">
            <a:avLst/>
          </a:prstGeom>
        </p:spPr>
      </p:pic>
    </p:spTree>
    <p:extLst>
      <p:ext uri="{BB962C8B-B14F-4D97-AF65-F5344CB8AC3E}">
        <p14:creationId xmlns:p14="http://schemas.microsoft.com/office/powerpoint/2010/main" val="18805420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558" y="189040"/>
            <a:ext cx="17612884" cy="1525459"/>
          </a:xfrm>
          <a:solidFill>
            <a:srgbClr val="FF493A"/>
          </a:solidFill>
        </p:spPr>
        <p:txBody>
          <a:bodyPr>
            <a:noAutofit/>
          </a:bodyPr>
          <a:lstStyle/>
          <a:p>
            <a:pPr algn="ctr"/>
            <a:r>
              <a:rPr lang="en-US" dirty="0">
                <a:effectLst>
                  <a:innerShdw blurRad="63500" dist="50800">
                    <a:prstClr val="black">
                      <a:alpha val="50000"/>
                    </a:prstClr>
                  </a:innerShdw>
                </a:effectLst>
              </a:rPr>
              <a:t>Opioid Overdose Prevention Tips</a:t>
            </a:r>
          </a:p>
        </p:txBody>
      </p:sp>
      <p:sp>
        <p:nvSpPr>
          <p:cNvPr id="3" name="Content Placeholder 2"/>
          <p:cNvSpPr>
            <a:spLocks noGrp="1"/>
          </p:cNvSpPr>
          <p:nvPr>
            <p:ph idx="1"/>
          </p:nvPr>
        </p:nvSpPr>
        <p:spPr>
          <a:xfrm>
            <a:off x="590078" y="1714499"/>
            <a:ext cx="10776246" cy="7617509"/>
          </a:xfrm>
        </p:spPr>
        <p:txBody>
          <a:bodyPr>
            <a:noAutofit/>
          </a:bodyPr>
          <a:lstStyle/>
          <a:p>
            <a:pPr marL="571500" indent="-571500">
              <a:lnSpc>
                <a:spcPct val="150000"/>
              </a:lnSpc>
              <a:spcAft>
                <a:spcPts val="1200"/>
              </a:spcAft>
              <a:buFont typeface="Arial" panose="020B0604020202020204" pitchFamily="34" charset="0"/>
              <a:buChar char="•"/>
            </a:pPr>
            <a:r>
              <a:rPr lang="en-US" sz="4400" dirty="0">
                <a:latin typeface="Fira Sans" panose="020B0503050000020004" pitchFamily="34" charset="0"/>
                <a:ea typeface="Fira Sans" panose="020B0503050000020004" pitchFamily="34" charset="0"/>
              </a:rPr>
              <a:t>Keep medicine in a </a:t>
            </a:r>
            <a:r>
              <a:rPr lang="en-US" sz="4400" b="1" dirty="0">
                <a:latin typeface="Fira Sans" panose="020B0503050000020004" pitchFamily="34" charset="0"/>
                <a:ea typeface="Fira Sans" panose="020B0503050000020004" pitchFamily="34" charset="0"/>
              </a:rPr>
              <a:t>safe place, </a:t>
            </a:r>
            <a:r>
              <a:rPr lang="en-US" sz="4400" dirty="0">
                <a:latin typeface="Fira Sans" panose="020B0503050000020004" pitchFamily="34" charset="0"/>
                <a:ea typeface="Fira Sans" panose="020B0503050000020004" pitchFamily="34" charset="0"/>
              </a:rPr>
              <a:t>like a locked cabinet. </a:t>
            </a:r>
            <a:r>
              <a:rPr lang="en-US" sz="4400" i="1" dirty="0">
                <a:latin typeface="Fira Sans" panose="020B0503050000020004" pitchFamily="34" charset="0"/>
                <a:ea typeface="Fira Sans" panose="020B0503050000020004" pitchFamily="34" charset="0"/>
              </a:rPr>
              <a:t>(Naloxone should be kept readily available).</a:t>
            </a:r>
            <a:endParaRPr lang="en-US" sz="4400" dirty="0">
              <a:latin typeface="Fira Sans" panose="020B0503050000020004" pitchFamily="34" charset="0"/>
              <a:ea typeface="Fira Sans" panose="020B0503050000020004" pitchFamily="34" charset="0"/>
            </a:endParaRPr>
          </a:p>
          <a:p>
            <a:pPr marL="571500" indent="-571500">
              <a:lnSpc>
                <a:spcPct val="150000"/>
              </a:lnSpc>
              <a:spcAft>
                <a:spcPts val="1200"/>
              </a:spcAft>
              <a:buFont typeface="Arial" panose="020B0604020202020204" pitchFamily="34" charset="0"/>
              <a:buChar char="•"/>
            </a:pPr>
            <a:r>
              <a:rPr lang="en-US" sz="4400" b="1" dirty="0">
                <a:latin typeface="Fira Sans" panose="020B0503050000020004" pitchFamily="34" charset="0"/>
                <a:ea typeface="Fira Sans" panose="020B0503050000020004" pitchFamily="34" charset="0"/>
              </a:rPr>
              <a:t>Properly dispose </a:t>
            </a:r>
            <a:r>
              <a:rPr lang="en-US" sz="4400" dirty="0">
                <a:latin typeface="Fira Sans" panose="020B0503050000020004" pitchFamily="34" charset="0"/>
                <a:ea typeface="Fira Sans" panose="020B0503050000020004" pitchFamily="34" charset="0"/>
              </a:rPr>
              <a:t>of expired or unwanted medications.</a:t>
            </a:r>
          </a:p>
          <a:p>
            <a:pPr marL="571500" indent="-571500">
              <a:lnSpc>
                <a:spcPct val="150000"/>
              </a:lnSpc>
              <a:spcAft>
                <a:spcPts val="1200"/>
              </a:spcAft>
              <a:buFont typeface="Arial" panose="020B0604020202020204" pitchFamily="34" charset="0"/>
              <a:buChar char="•"/>
            </a:pPr>
            <a:r>
              <a:rPr lang="en-US" sz="4400" dirty="0">
                <a:latin typeface="Fira Sans" panose="020B0503050000020004" pitchFamily="34" charset="0"/>
                <a:ea typeface="Fira Sans" panose="020B0503050000020004" pitchFamily="34" charset="0"/>
              </a:rPr>
              <a:t>Only take medicine </a:t>
            </a:r>
            <a:r>
              <a:rPr lang="en-US" sz="4400" b="1" dirty="0">
                <a:latin typeface="Fira Sans" panose="020B0503050000020004" pitchFamily="34" charset="0"/>
                <a:ea typeface="Fira Sans" panose="020B0503050000020004" pitchFamily="34" charset="0"/>
              </a:rPr>
              <a:t>prescribed for you</a:t>
            </a:r>
            <a:r>
              <a:rPr lang="en-US" sz="4400" dirty="0">
                <a:latin typeface="Fira Sans" panose="020B0503050000020004" pitchFamily="34" charset="0"/>
                <a:ea typeface="Fira Sans" panose="020B0503050000020004" pitchFamily="34" charset="0"/>
              </a:rPr>
              <a:t>.</a:t>
            </a:r>
          </a:p>
          <a:p>
            <a:pPr marL="571500" indent="-571500">
              <a:lnSpc>
                <a:spcPct val="150000"/>
              </a:lnSpc>
              <a:spcAft>
                <a:spcPts val="1200"/>
              </a:spcAft>
              <a:buFont typeface="Arial" panose="020B0604020202020204" pitchFamily="34" charset="0"/>
              <a:buChar char="•"/>
            </a:pPr>
            <a:r>
              <a:rPr lang="en-US" sz="4400" dirty="0">
                <a:latin typeface="Fira Sans" panose="020B0503050000020004" pitchFamily="34" charset="0"/>
                <a:ea typeface="Fira Sans" panose="020B0503050000020004" pitchFamily="34" charset="0"/>
              </a:rPr>
              <a:t>Take medicine only </a:t>
            </a:r>
            <a:r>
              <a:rPr lang="en-US" sz="4400" b="1" dirty="0">
                <a:latin typeface="Fira Sans" panose="020B0503050000020004" pitchFamily="34" charset="0"/>
                <a:ea typeface="Fira Sans" panose="020B0503050000020004" pitchFamily="34" charset="0"/>
              </a:rPr>
              <a:t>as directed</a:t>
            </a:r>
            <a:r>
              <a:rPr lang="en-US" sz="4400" dirty="0">
                <a:latin typeface="Fira Sans" panose="020B0503050000020004" pitchFamily="34" charset="0"/>
                <a:ea typeface="Fira Sans" panose="020B0503050000020004" pitchFamily="34" charset="0"/>
              </a:rPr>
              <a:t>.</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1402" t="12308" r="9486" b="3693"/>
          <a:stretch/>
        </p:blipFill>
        <p:spPr>
          <a:xfrm>
            <a:off x="12015388" y="2475041"/>
            <a:ext cx="6120212" cy="363933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92201" y="6629399"/>
            <a:ext cx="3914686" cy="2702610"/>
          </a:xfrm>
          <a:prstGeom prst="rect">
            <a:avLst/>
          </a:prstGeom>
        </p:spPr>
      </p:pic>
    </p:spTree>
    <p:extLst>
      <p:ext uri="{BB962C8B-B14F-4D97-AF65-F5344CB8AC3E}">
        <p14:creationId xmlns:p14="http://schemas.microsoft.com/office/powerpoint/2010/main" val="2578453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835" y="311934"/>
            <a:ext cx="17808166" cy="2286000"/>
          </a:xfrm>
        </p:spPr>
        <p:txBody>
          <a:bodyPr>
            <a:noAutofit/>
          </a:bodyPr>
          <a:lstStyle/>
          <a:p>
            <a:r>
              <a:rPr lang="en-US" dirty="0"/>
              <a:t>Opioid Overdose Prevention Tips</a:t>
            </a:r>
          </a:p>
        </p:txBody>
      </p:sp>
      <p:sp>
        <p:nvSpPr>
          <p:cNvPr id="3" name="Content Placeholder 2"/>
          <p:cNvSpPr>
            <a:spLocks noGrp="1"/>
          </p:cNvSpPr>
          <p:nvPr>
            <p:ph idx="1"/>
          </p:nvPr>
        </p:nvSpPr>
        <p:spPr>
          <a:xfrm>
            <a:off x="914398" y="2578608"/>
            <a:ext cx="12468316" cy="6858000"/>
          </a:xfrm>
        </p:spPr>
        <p:txBody>
          <a:bodyPr>
            <a:noAutofit/>
          </a:bodyPr>
          <a:lstStyle/>
          <a:p>
            <a:pPr marL="685800" indent="-685800">
              <a:lnSpc>
                <a:spcPct val="150000"/>
              </a:lnSpc>
              <a:spcAft>
                <a:spcPts val="1200"/>
              </a:spcAft>
              <a:buFont typeface="Arial" panose="020B0604020202020204" pitchFamily="34" charset="0"/>
              <a:buChar char="•"/>
            </a:pPr>
            <a:r>
              <a:rPr lang="en-US" sz="4400" b="1" dirty="0">
                <a:latin typeface="Fira Sans" panose="020B0503050000020004" pitchFamily="34" charset="0"/>
                <a:ea typeface="Fira Sans" panose="020B0503050000020004" pitchFamily="34" charset="0"/>
              </a:rPr>
              <a:t>Do not share </a:t>
            </a:r>
            <a:r>
              <a:rPr lang="en-US" sz="4400" dirty="0">
                <a:latin typeface="Fira Sans" panose="020B0503050000020004" pitchFamily="34" charset="0"/>
                <a:ea typeface="Fira Sans" panose="020B0503050000020004" pitchFamily="34" charset="0"/>
              </a:rPr>
              <a:t>prescription drugs with others.</a:t>
            </a:r>
          </a:p>
          <a:p>
            <a:pPr marL="685800" indent="-685800">
              <a:lnSpc>
                <a:spcPct val="150000"/>
              </a:lnSpc>
              <a:spcAft>
                <a:spcPts val="1200"/>
              </a:spcAft>
              <a:buFont typeface="Arial" panose="020B0604020202020204" pitchFamily="34" charset="0"/>
              <a:buChar char="•"/>
            </a:pPr>
            <a:r>
              <a:rPr lang="en-US" sz="4400" dirty="0">
                <a:latin typeface="Fira Sans" panose="020B0503050000020004" pitchFamily="34" charset="0"/>
                <a:ea typeface="Fira Sans" panose="020B0503050000020004" pitchFamily="34" charset="0"/>
              </a:rPr>
              <a:t>Check with your doctor before taking opioids if you have </a:t>
            </a:r>
            <a:r>
              <a:rPr lang="en-US" sz="4400" b="1" dirty="0">
                <a:latin typeface="Fira Sans" panose="020B0503050000020004" pitchFamily="34" charset="0"/>
                <a:ea typeface="Fira Sans" panose="020B0503050000020004" pitchFamily="34" charset="0"/>
              </a:rPr>
              <a:t>breathing problems </a:t>
            </a:r>
            <a:r>
              <a:rPr lang="en-US" sz="4400" dirty="0">
                <a:latin typeface="Fira Sans" panose="020B0503050000020004" pitchFamily="34" charset="0"/>
                <a:ea typeface="Fira Sans" panose="020B0503050000020004" pitchFamily="34" charset="0"/>
              </a:rPr>
              <a:t>(like asthma or sleep apnea).</a:t>
            </a:r>
          </a:p>
          <a:p>
            <a:pPr marL="685800" indent="-685800">
              <a:lnSpc>
                <a:spcPct val="150000"/>
              </a:lnSpc>
              <a:spcAft>
                <a:spcPts val="1200"/>
              </a:spcAft>
              <a:buFont typeface="Arial" panose="020B0604020202020204" pitchFamily="34" charset="0"/>
              <a:buChar char="•"/>
            </a:pPr>
            <a:r>
              <a:rPr lang="en-US" sz="4400" b="1" dirty="0">
                <a:latin typeface="Fira Sans" panose="020B0503050000020004" pitchFamily="34" charset="0"/>
                <a:ea typeface="Fira Sans" panose="020B0503050000020004" pitchFamily="34" charset="0"/>
              </a:rPr>
              <a:t>Do not mix </a:t>
            </a:r>
            <a:r>
              <a:rPr lang="en-US" sz="4400" dirty="0">
                <a:latin typeface="Fira Sans" panose="020B0503050000020004" pitchFamily="34" charset="0"/>
                <a:ea typeface="Fira Sans" panose="020B0503050000020004" pitchFamily="34" charset="0"/>
              </a:rPr>
              <a:t>pain medication with other drugs, including alcohol.</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14423" y="2256397"/>
            <a:ext cx="5173578" cy="7561370"/>
          </a:xfrm>
          <a:prstGeom prst="rect">
            <a:avLst/>
          </a:prstGeom>
        </p:spPr>
      </p:pic>
      <p:sp>
        <p:nvSpPr>
          <p:cNvPr id="6" name="Title 1">
            <a:extLst>
              <a:ext uri="{FF2B5EF4-FFF2-40B4-BE49-F238E27FC236}">
                <a16:creationId xmlns:a16="http://schemas.microsoft.com/office/drawing/2014/main" id="{1F6A9ED7-CCBD-4D4A-81A6-2A5062A465DA}"/>
              </a:ext>
            </a:extLst>
          </p:cNvPr>
          <p:cNvSpPr txBox="1">
            <a:spLocks/>
          </p:cNvSpPr>
          <p:nvPr/>
        </p:nvSpPr>
        <p:spPr>
          <a:xfrm>
            <a:off x="337558" y="189040"/>
            <a:ext cx="17612884" cy="1525459"/>
          </a:xfrm>
          <a:prstGeom prst="rect">
            <a:avLst/>
          </a:prstGeom>
          <a:solidFill>
            <a:srgbClr val="FF493A"/>
          </a:solidFill>
        </p:spPr>
        <p:txBody>
          <a:bodyPr wrap="square" lIns="0" tIns="0" rIns="0" bIns="0">
            <a:noAutofit/>
          </a:bodyPr>
          <a:lstStyle>
            <a:lvl1pPr>
              <a:defRPr sz="8500" b="1" i="0">
                <a:solidFill>
                  <a:srgbClr val="ECE6E1"/>
                </a:solidFill>
                <a:latin typeface="Gill Sans MT"/>
                <a:ea typeface="+mj-ea"/>
                <a:cs typeface="Gill Sans MT"/>
              </a:defRPr>
            </a:lvl1pPr>
          </a:lstStyle>
          <a:p>
            <a:pPr algn="ctr"/>
            <a:r>
              <a:rPr lang="en-US" kern="0">
                <a:effectLst>
                  <a:innerShdw blurRad="63500" dist="50800">
                    <a:prstClr val="black">
                      <a:alpha val="50000"/>
                    </a:prstClr>
                  </a:innerShdw>
                </a:effectLst>
              </a:rPr>
              <a:t>Opioid Overdose Prevention Tips</a:t>
            </a:r>
            <a:endParaRPr lang="en-US" kern="0" dirty="0">
              <a:effectLst>
                <a:innerShdw blurRad="63500" dist="50800">
                  <a:prstClr val="black">
                    <a:alpha val="50000"/>
                  </a:prstClr>
                </a:innerShdw>
              </a:effectLst>
            </a:endParaRPr>
          </a:p>
        </p:txBody>
      </p:sp>
    </p:spTree>
    <p:extLst>
      <p:ext uri="{BB962C8B-B14F-4D97-AF65-F5344CB8AC3E}">
        <p14:creationId xmlns:p14="http://schemas.microsoft.com/office/powerpoint/2010/main" val="40253055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422" y="274320"/>
            <a:ext cx="17400760" cy="2286000"/>
          </a:xfrm>
        </p:spPr>
        <p:txBody>
          <a:bodyPr>
            <a:noAutofit/>
          </a:bodyPr>
          <a:lstStyle/>
          <a:p>
            <a:r>
              <a:rPr lang="en-US" dirty="0"/>
              <a:t>Opioid Overdose Prevention Tips</a:t>
            </a:r>
          </a:p>
        </p:txBody>
      </p:sp>
      <p:sp>
        <p:nvSpPr>
          <p:cNvPr id="3" name="Content Placeholder 2"/>
          <p:cNvSpPr>
            <a:spLocks noGrp="1"/>
          </p:cNvSpPr>
          <p:nvPr>
            <p:ph idx="1"/>
          </p:nvPr>
        </p:nvSpPr>
        <p:spPr>
          <a:xfrm>
            <a:off x="914399" y="2578608"/>
            <a:ext cx="17151406" cy="4661764"/>
          </a:xfrm>
        </p:spPr>
        <p:txBody>
          <a:bodyPr>
            <a:noAutofit/>
          </a:bodyPr>
          <a:lstStyle/>
          <a:p>
            <a:pPr marL="685800" indent="-685800">
              <a:lnSpc>
                <a:spcPct val="150000"/>
              </a:lnSpc>
              <a:spcAft>
                <a:spcPts val="1200"/>
              </a:spcAft>
              <a:buFont typeface="Arial" panose="020B0604020202020204" pitchFamily="34" charset="0"/>
              <a:buChar char="•"/>
            </a:pPr>
            <a:r>
              <a:rPr lang="en-US" sz="4800" b="1" dirty="0">
                <a:latin typeface="Fira Sans" panose="020B0503050000020004" pitchFamily="34" charset="0"/>
                <a:ea typeface="Fira Sans" panose="020B0503050000020004" pitchFamily="34" charset="0"/>
              </a:rPr>
              <a:t>Do not use opioids alone</a:t>
            </a:r>
            <a:r>
              <a:rPr lang="en-US" sz="4800" dirty="0">
                <a:latin typeface="Fira Sans" panose="020B0503050000020004" pitchFamily="34" charset="0"/>
                <a:ea typeface="Fira Sans" panose="020B0503050000020004" pitchFamily="34" charset="0"/>
              </a:rPr>
              <a:t>.</a:t>
            </a:r>
          </a:p>
          <a:p>
            <a:pPr marL="685800" indent="-685800">
              <a:lnSpc>
                <a:spcPct val="150000"/>
              </a:lnSpc>
              <a:spcAft>
                <a:spcPts val="1200"/>
              </a:spcAft>
              <a:buFont typeface="Arial" panose="020B0604020202020204" pitchFamily="34" charset="0"/>
              <a:buChar char="•"/>
            </a:pPr>
            <a:r>
              <a:rPr lang="en-US" sz="4800" dirty="0">
                <a:latin typeface="Fira Sans" panose="020B0503050000020004" pitchFamily="34" charset="0"/>
                <a:ea typeface="Fira Sans" panose="020B0503050000020004" pitchFamily="34" charset="0"/>
              </a:rPr>
              <a:t>Make an </a:t>
            </a:r>
            <a:r>
              <a:rPr lang="en-US" sz="4800" b="1" dirty="0">
                <a:latin typeface="Fira Sans" panose="020B0503050000020004" pitchFamily="34" charset="0"/>
                <a:ea typeface="Fira Sans" panose="020B0503050000020004" pitchFamily="34" charset="0"/>
              </a:rPr>
              <a:t>overdose prevention plan</a:t>
            </a:r>
            <a:r>
              <a:rPr lang="en-US" sz="4800" dirty="0">
                <a:latin typeface="Fira Sans" panose="020B0503050000020004" pitchFamily="34" charset="0"/>
                <a:ea typeface="Fira Sans" panose="020B0503050000020004" pitchFamily="34" charset="0"/>
              </a:rPr>
              <a:t>. Share it with someone you trust to give you naloxone if needed.</a:t>
            </a:r>
          </a:p>
          <a:p>
            <a:pPr marL="685800" indent="-685800">
              <a:lnSpc>
                <a:spcPct val="150000"/>
              </a:lnSpc>
              <a:spcAft>
                <a:spcPts val="1200"/>
              </a:spcAft>
              <a:buFont typeface="Arial" panose="020B0604020202020204" pitchFamily="34" charset="0"/>
              <a:buChar char="•"/>
            </a:pPr>
            <a:r>
              <a:rPr lang="en-US" sz="4800" dirty="0">
                <a:latin typeface="Fira Sans" panose="020B0503050000020004" pitchFamily="34" charset="0"/>
                <a:ea typeface="Fira Sans" panose="020B0503050000020004" pitchFamily="34" charset="0"/>
              </a:rPr>
              <a:t>Start slow, </a:t>
            </a:r>
            <a:r>
              <a:rPr lang="en-US" sz="4800" b="1" dirty="0">
                <a:latin typeface="Fira Sans" panose="020B0503050000020004" pitchFamily="34" charset="0"/>
                <a:ea typeface="Fira Sans" panose="020B0503050000020004" pitchFamily="34" charset="0"/>
              </a:rPr>
              <a:t>know your dose</a:t>
            </a:r>
            <a:r>
              <a:rPr lang="en-US" sz="4800" dirty="0">
                <a:latin typeface="Fira Sans" panose="020B0503050000020004" pitchFamily="34" charset="0"/>
                <a:ea typeface="Fira Sans" panose="020B0503050000020004" pitchFamily="34" charset="0"/>
              </a:rPr>
              <a:t>.</a:t>
            </a:r>
          </a:p>
        </p:txBody>
      </p:sp>
      <p:sp>
        <p:nvSpPr>
          <p:cNvPr id="5" name="Title 1">
            <a:extLst>
              <a:ext uri="{FF2B5EF4-FFF2-40B4-BE49-F238E27FC236}">
                <a16:creationId xmlns:a16="http://schemas.microsoft.com/office/drawing/2014/main" id="{39B49A28-F53C-46D8-B715-6731CA717E2E}"/>
              </a:ext>
            </a:extLst>
          </p:cNvPr>
          <p:cNvSpPr txBox="1">
            <a:spLocks/>
          </p:cNvSpPr>
          <p:nvPr/>
        </p:nvSpPr>
        <p:spPr>
          <a:xfrm>
            <a:off x="337558" y="189040"/>
            <a:ext cx="17612884" cy="1525459"/>
          </a:xfrm>
          <a:prstGeom prst="rect">
            <a:avLst/>
          </a:prstGeom>
          <a:solidFill>
            <a:srgbClr val="FF493A"/>
          </a:solidFill>
        </p:spPr>
        <p:txBody>
          <a:bodyPr wrap="square" lIns="0" tIns="0" rIns="0" bIns="0">
            <a:noAutofit/>
          </a:bodyPr>
          <a:lstStyle>
            <a:lvl1pPr>
              <a:defRPr sz="8500" b="1" i="0">
                <a:solidFill>
                  <a:srgbClr val="ECE6E1"/>
                </a:solidFill>
                <a:latin typeface="Gill Sans MT"/>
                <a:ea typeface="+mj-ea"/>
                <a:cs typeface="Gill Sans MT"/>
              </a:defRPr>
            </a:lvl1pPr>
          </a:lstStyle>
          <a:p>
            <a:pPr algn="ctr"/>
            <a:r>
              <a:rPr lang="en-US" kern="0">
                <a:effectLst>
                  <a:innerShdw blurRad="63500" dist="50800">
                    <a:prstClr val="black">
                      <a:alpha val="50000"/>
                    </a:prstClr>
                  </a:innerShdw>
                </a:effectLst>
              </a:rPr>
              <a:t>Opioid Overdose Prevention Tips</a:t>
            </a:r>
            <a:endParaRPr lang="en-US" kern="0" dirty="0">
              <a:effectLst>
                <a:innerShdw blurRad="63500" dist="50800">
                  <a:prstClr val="black">
                    <a:alpha val="50000"/>
                  </a:prstClr>
                </a:innerShdw>
              </a:effectLst>
            </a:endParaRPr>
          </a:p>
        </p:txBody>
      </p:sp>
      <p:pic>
        <p:nvPicPr>
          <p:cNvPr id="6" name="Picture 5">
            <a:extLst>
              <a:ext uri="{FF2B5EF4-FFF2-40B4-BE49-F238E27FC236}">
                <a16:creationId xmlns:a16="http://schemas.microsoft.com/office/drawing/2014/main" id="{D3A63059-23E0-4B6E-A9D4-62DD79887BB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412" b="90000" l="3106" r="97395">
                        <a14:foregroundMark x1="14930" y1="58529" x2="14930" y2="58529"/>
                        <a14:foregroundMark x1="4309" y1="69118" x2="4309" y2="69118"/>
                        <a14:foregroundMark x1="71142" y1="38235" x2="71142" y2="38235"/>
                        <a14:foregroundMark x1="92585" y1="9412" x2="92585" y2="9412"/>
                        <a14:foregroundMark x1="97395" y1="32353" x2="91483" y2="15000"/>
                        <a14:foregroundMark x1="51303" y1="29118" x2="33267" y2="22353"/>
                        <a14:foregroundMark x1="33267" y1="22353" x2="23948" y2="31471"/>
                        <a14:foregroundMark x1="23948" y1="31471" x2="11723" y2="72941"/>
                        <a14:foregroundMark x1="11723" y1="72941" x2="3106" y2="78529"/>
                        <a14:foregroundMark x1="3106" y1="78529" x2="12024" y2="86471"/>
                        <a14:foregroundMark x1="12024" y1="86471" x2="26754" y2="50882"/>
                        <a14:foregroundMark x1="35872" y1="63235" x2="43487" y2="47647"/>
                        <a14:foregroundMark x1="43487" y1="47647" x2="52505" y2="45000"/>
                        <a14:foregroundMark x1="52505" y1="45000" x2="61222" y2="45882"/>
                        <a14:foregroundMark x1="61222" y1="45882" x2="64128" y2="37059"/>
                        <a14:foregroundMark x1="29659" y1="58824" x2="29659" y2="58824"/>
                        <a14:foregroundMark x1="16733" y1="85588" x2="35872" y2="47353"/>
                        <a14:foregroundMark x1="35872" y1="47353" x2="38878" y2="37353"/>
                        <a14:foregroundMark x1="35070" y1="64412" x2="43888" y2="52059"/>
                        <a14:foregroundMark x1="43888" y1="52059" x2="62124" y2="46471"/>
                        <a14:foregroundMark x1="62124" y1="46471" x2="43687" y2="46765"/>
                        <a14:foregroundMark x1="43687" y1="46765" x2="35872" y2="61176"/>
                        <a14:foregroundMark x1="35872" y1="61176" x2="44589" y2="50588"/>
                        <a14:foregroundMark x1="44589" y1="50588" x2="36573" y2="62647"/>
                        <a14:foregroundMark x1="36573" y1="62647" x2="36373" y2="65000"/>
                        <a14:foregroundMark x1="54709" y1="52059" x2="63527" y2="43235"/>
                        <a14:foregroundMark x1="63527" y1="43235" x2="59018" y2="50588"/>
                        <a14:foregroundMark x1="44188" y1="47353" x2="38677" y2="56471"/>
                        <a14:foregroundMark x1="35571" y1="68235" x2="37174" y2="62353"/>
                        <a14:foregroundMark x1="37174" y1="57059" x2="39479" y2="52941"/>
                        <a14:foregroundMark x1="44188" y1="47353" x2="48798" y2="43824"/>
                        <a14:foregroundMark x1="38377" y1="52941" x2="44990" y2="46176"/>
                        <a14:foregroundMark x1="64529" y1="35000" x2="56713" y2="48235"/>
                        <a14:foregroundMark x1="56713" y1="48235" x2="64930" y2="35294"/>
                        <a14:foregroundMark x1="64930" y1="35294" x2="63928" y2="37353"/>
                        <a14:foregroundMark x1="64830" y1="35000" x2="64830" y2="35000"/>
                        <a14:foregroundMark x1="65631" y1="34706" x2="65331" y2="33235"/>
                        <a14:foregroundMark x1="64429" y1="33235" x2="64429" y2="33235"/>
                        <a14:foregroundMark x1="64128" y1="32353" x2="63727" y2="41176"/>
                        <a14:foregroundMark x1="49599" y1="43529" x2="40180" y2="49706"/>
                        <a14:foregroundMark x1="40180" y1="49706" x2="36774" y2="57059"/>
                        <a14:foregroundMark x1="39880" y1="49118" x2="48697" y2="38235"/>
                        <a14:foregroundMark x1="48697" y1="38235" x2="47695" y2="42941"/>
                        <a14:foregroundMark x1="38577" y1="54706" x2="35170" y2="62647"/>
                        <a14:foregroundMark x1="35070" y1="66471" x2="42986" y2="64412"/>
                        <a14:foregroundMark x1="51202" y1="50882" x2="60521" y2="51176"/>
                        <a14:foregroundMark x1="60521" y1="51176" x2="59018" y2="31176"/>
                        <a14:foregroundMark x1="59319" y1="30294" x2="68136" y2="29412"/>
                        <a14:foregroundMark x1="68136" y1="29412" x2="70741" y2="29412"/>
                        <a14:foregroundMark x1="29359" y1="70294" x2="40782" y2="70294"/>
                        <a14:foregroundMark x1="40782" y1="70294" x2="55110" y2="69706"/>
                      </a14:backgroundRemoval>
                    </a14:imgEffect>
                  </a14:imgLayer>
                </a14:imgProps>
              </a:ext>
            </a:extLst>
          </a:blip>
          <a:stretch>
            <a:fillRect/>
          </a:stretch>
        </p:blipFill>
        <p:spPr>
          <a:xfrm>
            <a:off x="8763000" y="6667500"/>
            <a:ext cx="8806442" cy="3000190"/>
          </a:xfrm>
          <a:prstGeom prst="rect">
            <a:avLst/>
          </a:prstGeom>
        </p:spPr>
      </p:pic>
    </p:spTree>
    <p:extLst>
      <p:ext uri="{BB962C8B-B14F-4D97-AF65-F5344CB8AC3E}">
        <p14:creationId xmlns:p14="http://schemas.microsoft.com/office/powerpoint/2010/main" val="511205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8660" y="274320"/>
            <a:ext cx="17434484" cy="2286000"/>
          </a:xfrm>
        </p:spPr>
        <p:txBody>
          <a:bodyPr>
            <a:noAutofit/>
          </a:bodyPr>
          <a:lstStyle/>
          <a:p>
            <a:r>
              <a:rPr lang="en-US" dirty="0"/>
              <a:t>Opioid Overdose Prevention Tips</a:t>
            </a:r>
          </a:p>
        </p:txBody>
      </p:sp>
      <p:sp>
        <p:nvSpPr>
          <p:cNvPr id="3" name="Content Placeholder 2"/>
          <p:cNvSpPr>
            <a:spLocks noGrp="1"/>
          </p:cNvSpPr>
          <p:nvPr>
            <p:ph idx="1"/>
          </p:nvPr>
        </p:nvSpPr>
        <p:spPr>
          <a:xfrm>
            <a:off x="6248400" y="1543366"/>
            <a:ext cx="11680824" cy="8324533"/>
          </a:xfrm>
        </p:spPr>
        <p:txBody>
          <a:bodyPr>
            <a:normAutofit/>
          </a:bodyPr>
          <a:lstStyle/>
          <a:p>
            <a:pPr marL="857250" indent="-857250">
              <a:lnSpc>
                <a:spcPct val="150000"/>
              </a:lnSpc>
              <a:spcAft>
                <a:spcPts val="1200"/>
              </a:spcAft>
              <a:buFont typeface="Arial" panose="020B0604020202020204" pitchFamily="34" charset="0"/>
              <a:buChar char="•"/>
            </a:pPr>
            <a:r>
              <a:rPr lang="en-US" sz="4800" dirty="0">
                <a:latin typeface="Fira Sans" panose="020B0503050000020004" pitchFamily="34" charset="0"/>
                <a:ea typeface="Fira Sans" panose="020B0503050000020004" pitchFamily="34" charset="0"/>
              </a:rPr>
              <a:t>If you have not used opioids in a few days, your tolerance will be lower and your risk for overdose greater. </a:t>
            </a:r>
            <a:r>
              <a:rPr lang="en-US" sz="4800" b="1" dirty="0">
                <a:latin typeface="Fira Sans" panose="020B0503050000020004" pitchFamily="34" charset="0"/>
                <a:ea typeface="Fira Sans" panose="020B0503050000020004" pitchFamily="34" charset="0"/>
              </a:rPr>
              <a:t>Use fewer </a:t>
            </a:r>
            <a:r>
              <a:rPr lang="en-US" sz="4800" dirty="0">
                <a:latin typeface="Fira Sans" panose="020B0503050000020004" pitchFamily="34" charset="0"/>
                <a:ea typeface="Fira Sans" panose="020B0503050000020004" pitchFamily="34" charset="0"/>
              </a:rPr>
              <a:t>opioids than you normally would.</a:t>
            </a:r>
          </a:p>
          <a:p>
            <a:pPr marL="857250" indent="-857250">
              <a:lnSpc>
                <a:spcPct val="150000"/>
              </a:lnSpc>
              <a:spcAft>
                <a:spcPts val="1200"/>
              </a:spcAft>
              <a:buFont typeface="Arial" panose="020B0604020202020204" pitchFamily="34" charset="0"/>
              <a:buChar char="•"/>
            </a:pPr>
            <a:r>
              <a:rPr lang="en-US" sz="4800" dirty="0">
                <a:latin typeface="Fira Sans" panose="020B0503050000020004" pitchFamily="34" charset="0"/>
                <a:ea typeface="Fira Sans" panose="020B0503050000020004" pitchFamily="34" charset="0"/>
              </a:rPr>
              <a:t>Always keep </a:t>
            </a:r>
            <a:r>
              <a:rPr lang="en-US" sz="4800" b="1" dirty="0">
                <a:latin typeface="Fira Sans" panose="020B0503050000020004" pitchFamily="34" charset="0"/>
                <a:ea typeface="Fira Sans" panose="020B0503050000020004" pitchFamily="34" charset="0"/>
              </a:rPr>
              <a:t>naloxone </a:t>
            </a:r>
            <a:r>
              <a:rPr lang="en-US" sz="4800" dirty="0">
                <a:latin typeface="Fira Sans" panose="020B0503050000020004" pitchFamily="34" charset="0"/>
                <a:ea typeface="Fira Sans" panose="020B0503050000020004" pitchFamily="34" charset="0"/>
              </a:rPr>
              <a:t>on hand. Tell others where it is.</a:t>
            </a:r>
          </a:p>
        </p:txBody>
      </p:sp>
      <p:pic>
        <p:nvPicPr>
          <p:cNvPr id="6146" name="Picture 2" descr="L:\Bmhsas\Grants\State Opioid Response Grant\Prevention\Naloxone TOT\Pictures\stop overdose icon.jpg"/>
          <p:cNvPicPr>
            <a:picLocks noChangeAspect="1" noChangeArrowheads="1"/>
          </p:cNvPicPr>
          <p:nvPr/>
        </p:nvPicPr>
        <p:blipFill rotWithShape="1">
          <a:blip r:embed="rId3">
            <a:extLst>
              <a:ext uri="{28A0092B-C50C-407E-A947-70E740481C1C}">
                <a14:useLocalDpi xmlns:a14="http://schemas.microsoft.com/office/drawing/2010/main" val="0"/>
              </a:ext>
            </a:extLst>
          </a:blip>
          <a:srcRect l="10460" r="10486"/>
          <a:stretch/>
        </p:blipFill>
        <p:spPr bwMode="auto">
          <a:xfrm>
            <a:off x="708661" y="2560320"/>
            <a:ext cx="5005406" cy="633158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673263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579455" y="485704"/>
            <a:ext cx="6890384" cy="967740"/>
          </a:xfrm>
          <a:prstGeom prst="rect">
            <a:avLst/>
          </a:prstGeom>
        </p:spPr>
        <p:txBody>
          <a:bodyPr vert="horz" wrap="square" lIns="0" tIns="16510" rIns="0" bIns="0" rtlCol="0">
            <a:spAutoFit/>
          </a:bodyPr>
          <a:lstStyle/>
          <a:p>
            <a:pPr marL="12700">
              <a:lnSpc>
                <a:spcPct val="100000"/>
              </a:lnSpc>
              <a:spcBef>
                <a:spcPts val="130"/>
              </a:spcBef>
            </a:pPr>
            <a:r>
              <a:rPr sz="6150" spc="-695" dirty="0"/>
              <a:t>H</a:t>
            </a:r>
            <a:r>
              <a:rPr sz="6150" spc="-585" dirty="0"/>
              <a:t>A</a:t>
            </a:r>
            <a:r>
              <a:rPr sz="6150" spc="-160" dirty="0"/>
              <a:t>R</a:t>
            </a:r>
            <a:r>
              <a:rPr sz="6150" spc="-25" dirty="0"/>
              <a:t>M</a:t>
            </a:r>
            <a:r>
              <a:rPr sz="6150" spc="-50" dirty="0"/>
              <a:t> </a:t>
            </a:r>
            <a:r>
              <a:rPr sz="6150" spc="-160" dirty="0"/>
              <a:t>R</a:t>
            </a:r>
            <a:r>
              <a:rPr sz="6150" spc="-370" dirty="0"/>
              <a:t>E</a:t>
            </a:r>
            <a:r>
              <a:rPr sz="6150" spc="-855" dirty="0"/>
              <a:t>D</a:t>
            </a:r>
            <a:r>
              <a:rPr sz="6150" spc="-935" dirty="0"/>
              <a:t>U</a:t>
            </a:r>
            <a:r>
              <a:rPr sz="6150" spc="-640" dirty="0"/>
              <a:t>C</a:t>
            </a:r>
            <a:r>
              <a:rPr sz="6150" spc="-540" dirty="0"/>
              <a:t>T</a:t>
            </a:r>
            <a:r>
              <a:rPr sz="6150" spc="-190" dirty="0"/>
              <a:t>I</a:t>
            </a:r>
            <a:r>
              <a:rPr sz="6150" spc="-1055" dirty="0"/>
              <a:t>O</a:t>
            </a:r>
            <a:r>
              <a:rPr sz="6150" spc="-830" dirty="0"/>
              <a:t>N</a:t>
            </a:r>
            <a:endParaRPr sz="6150"/>
          </a:p>
        </p:txBody>
      </p:sp>
      <p:sp>
        <p:nvSpPr>
          <p:cNvPr id="3" name="object 3"/>
          <p:cNvSpPr txBox="1"/>
          <p:nvPr/>
        </p:nvSpPr>
        <p:spPr>
          <a:xfrm>
            <a:off x="9579452" y="2044971"/>
            <a:ext cx="7637145" cy="7501255"/>
          </a:xfrm>
          <a:prstGeom prst="rect">
            <a:avLst/>
          </a:prstGeom>
        </p:spPr>
        <p:txBody>
          <a:bodyPr vert="horz" wrap="square" lIns="0" tIns="13335" rIns="0" bIns="0" rtlCol="0">
            <a:spAutoFit/>
          </a:bodyPr>
          <a:lstStyle/>
          <a:p>
            <a:pPr marL="12700">
              <a:lnSpc>
                <a:spcPct val="100000"/>
              </a:lnSpc>
              <a:spcBef>
                <a:spcPts val="105"/>
              </a:spcBef>
            </a:pPr>
            <a:r>
              <a:rPr sz="3600" b="1" spc="-385" dirty="0">
                <a:solidFill>
                  <a:srgbClr val="FF493A"/>
                </a:solidFill>
                <a:latin typeface="Gill Sans MT"/>
                <a:cs typeface="Gill Sans MT"/>
              </a:rPr>
              <a:t>A</a:t>
            </a:r>
            <a:r>
              <a:rPr sz="3600" b="1" spc="-370" dirty="0">
                <a:solidFill>
                  <a:srgbClr val="FF493A"/>
                </a:solidFill>
                <a:latin typeface="Gill Sans MT"/>
                <a:cs typeface="Gill Sans MT"/>
              </a:rPr>
              <a:t> </a:t>
            </a:r>
            <a:r>
              <a:rPr sz="3600" b="1" spc="-195" dirty="0">
                <a:solidFill>
                  <a:srgbClr val="FF493A"/>
                </a:solidFill>
                <a:latin typeface="Gill Sans MT"/>
                <a:cs typeface="Gill Sans MT"/>
              </a:rPr>
              <a:t>FRAMEWORK</a:t>
            </a:r>
            <a:r>
              <a:rPr sz="3600" b="1" spc="235" dirty="0">
                <a:solidFill>
                  <a:srgbClr val="FF493A"/>
                </a:solidFill>
                <a:latin typeface="Gill Sans MT"/>
                <a:cs typeface="Gill Sans MT"/>
              </a:rPr>
              <a:t> </a:t>
            </a:r>
            <a:r>
              <a:rPr sz="3600" b="1" spc="-215" dirty="0">
                <a:solidFill>
                  <a:srgbClr val="FF493A"/>
                </a:solidFill>
                <a:latin typeface="Gill Sans MT"/>
                <a:cs typeface="Gill Sans MT"/>
              </a:rPr>
              <a:t>FOR</a:t>
            </a:r>
            <a:r>
              <a:rPr sz="3600" b="1" spc="240" dirty="0">
                <a:solidFill>
                  <a:srgbClr val="FF493A"/>
                </a:solidFill>
                <a:latin typeface="Gill Sans MT"/>
                <a:cs typeface="Gill Sans MT"/>
              </a:rPr>
              <a:t> </a:t>
            </a:r>
            <a:r>
              <a:rPr sz="3600" b="1" spc="-105" dirty="0">
                <a:solidFill>
                  <a:srgbClr val="FF493A"/>
                </a:solidFill>
                <a:latin typeface="Gill Sans MT"/>
                <a:cs typeface="Gill Sans MT"/>
              </a:rPr>
              <a:t>SUPPORT</a:t>
            </a:r>
            <a:endParaRPr sz="3600">
              <a:latin typeface="Gill Sans MT"/>
              <a:cs typeface="Gill Sans MT"/>
            </a:endParaRPr>
          </a:p>
          <a:p>
            <a:pPr marL="12700" marR="5080">
              <a:lnSpc>
                <a:spcPct val="123000"/>
              </a:lnSpc>
              <a:spcBef>
                <a:spcPts val="1385"/>
              </a:spcBef>
            </a:pPr>
            <a:r>
              <a:rPr sz="2400" spc="105" dirty="0">
                <a:solidFill>
                  <a:srgbClr val="ECE6E1"/>
                </a:solidFill>
                <a:latin typeface="Gill Sans MT"/>
                <a:cs typeface="Gill Sans MT"/>
              </a:rPr>
              <a:t>Harm </a:t>
            </a:r>
            <a:r>
              <a:rPr sz="2400" spc="90" dirty="0">
                <a:solidFill>
                  <a:srgbClr val="ECE6E1"/>
                </a:solidFill>
                <a:latin typeface="Gill Sans MT"/>
                <a:cs typeface="Gill Sans MT"/>
              </a:rPr>
              <a:t>reduction </a:t>
            </a:r>
            <a:r>
              <a:rPr sz="2400" spc="195" dirty="0">
                <a:solidFill>
                  <a:srgbClr val="ECE6E1"/>
                </a:solidFill>
                <a:latin typeface="Gill Sans MT"/>
                <a:cs typeface="Gill Sans MT"/>
              </a:rPr>
              <a:t>is </a:t>
            </a:r>
            <a:r>
              <a:rPr sz="2400" spc="280" dirty="0">
                <a:solidFill>
                  <a:srgbClr val="ECE6E1"/>
                </a:solidFill>
                <a:latin typeface="Gill Sans MT"/>
                <a:cs typeface="Gill Sans MT"/>
              </a:rPr>
              <a:t>a </a:t>
            </a:r>
            <a:r>
              <a:rPr sz="2400" spc="135" dirty="0">
                <a:solidFill>
                  <a:srgbClr val="ECE6E1"/>
                </a:solidFill>
                <a:latin typeface="Gill Sans MT"/>
                <a:cs typeface="Gill Sans MT"/>
              </a:rPr>
              <a:t>practical </a:t>
            </a:r>
            <a:r>
              <a:rPr sz="2400" spc="130" dirty="0">
                <a:solidFill>
                  <a:srgbClr val="ECE6E1"/>
                </a:solidFill>
                <a:latin typeface="Gill Sans MT"/>
                <a:cs typeface="Gill Sans MT"/>
              </a:rPr>
              <a:t>health </a:t>
            </a:r>
            <a:r>
              <a:rPr sz="2400" spc="155" dirty="0">
                <a:solidFill>
                  <a:srgbClr val="ECE6E1"/>
                </a:solidFill>
                <a:latin typeface="Gill Sans MT"/>
                <a:cs typeface="Gill Sans MT"/>
              </a:rPr>
              <a:t>approach </a:t>
            </a:r>
            <a:r>
              <a:rPr sz="2400" spc="110" dirty="0">
                <a:solidFill>
                  <a:srgbClr val="ECE6E1"/>
                </a:solidFill>
                <a:latin typeface="Gill Sans MT"/>
                <a:cs typeface="Gill Sans MT"/>
              </a:rPr>
              <a:t>that </a:t>
            </a:r>
            <a:r>
              <a:rPr sz="2400" spc="114" dirty="0">
                <a:solidFill>
                  <a:srgbClr val="ECE6E1"/>
                </a:solidFill>
                <a:latin typeface="Gill Sans MT"/>
                <a:cs typeface="Gill Sans MT"/>
              </a:rPr>
              <a:t> </a:t>
            </a:r>
            <a:r>
              <a:rPr sz="2400" spc="204" dirty="0">
                <a:solidFill>
                  <a:srgbClr val="ECE6E1"/>
                </a:solidFill>
                <a:latin typeface="Gill Sans MT"/>
                <a:cs typeface="Gill Sans MT"/>
              </a:rPr>
              <a:t>seeks </a:t>
            </a:r>
            <a:r>
              <a:rPr sz="2400" spc="25" dirty="0">
                <a:solidFill>
                  <a:srgbClr val="ECE6E1"/>
                </a:solidFill>
                <a:latin typeface="Gill Sans MT"/>
                <a:cs typeface="Gill Sans MT"/>
              </a:rPr>
              <a:t>to </a:t>
            </a:r>
            <a:r>
              <a:rPr sz="2400" spc="110" dirty="0">
                <a:solidFill>
                  <a:srgbClr val="ECE6E1"/>
                </a:solidFill>
                <a:latin typeface="Gill Sans MT"/>
                <a:cs typeface="Gill Sans MT"/>
              </a:rPr>
              <a:t>reduce </a:t>
            </a:r>
            <a:r>
              <a:rPr sz="2400" spc="160" dirty="0">
                <a:solidFill>
                  <a:srgbClr val="ECE6E1"/>
                </a:solidFill>
                <a:latin typeface="Gill Sans MT"/>
                <a:cs typeface="Gill Sans MT"/>
              </a:rPr>
              <a:t>negative </a:t>
            </a:r>
            <a:r>
              <a:rPr sz="2400" spc="185" dirty="0">
                <a:solidFill>
                  <a:srgbClr val="ECE6E1"/>
                </a:solidFill>
                <a:latin typeface="Gill Sans MT"/>
                <a:cs typeface="Gill Sans MT"/>
              </a:rPr>
              <a:t>consequences </a:t>
            </a:r>
            <a:r>
              <a:rPr sz="2400" spc="190" dirty="0">
                <a:solidFill>
                  <a:srgbClr val="ECE6E1"/>
                </a:solidFill>
                <a:latin typeface="Gill Sans MT"/>
                <a:cs typeface="Gill Sans MT"/>
              </a:rPr>
              <a:t>associated </a:t>
            </a:r>
            <a:r>
              <a:rPr sz="2400" spc="195" dirty="0">
                <a:solidFill>
                  <a:srgbClr val="ECE6E1"/>
                </a:solidFill>
                <a:latin typeface="Gill Sans MT"/>
                <a:cs typeface="Gill Sans MT"/>
              </a:rPr>
              <a:t> </a:t>
            </a:r>
            <a:r>
              <a:rPr sz="2400" spc="75" dirty="0">
                <a:solidFill>
                  <a:srgbClr val="ECE6E1"/>
                </a:solidFill>
                <a:latin typeface="Gill Sans MT"/>
                <a:cs typeface="Gill Sans MT"/>
              </a:rPr>
              <a:t>with</a:t>
            </a:r>
            <a:r>
              <a:rPr sz="2400" spc="-30" dirty="0">
                <a:solidFill>
                  <a:srgbClr val="ECE6E1"/>
                </a:solidFill>
                <a:latin typeface="Gill Sans MT"/>
                <a:cs typeface="Gill Sans MT"/>
              </a:rPr>
              <a:t> </a:t>
            </a:r>
            <a:r>
              <a:rPr sz="2400" spc="125" dirty="0">
                <a:solidFill>
                  <a:srgbClr val="ECE6E1"/>
                </a:solidFill>
                <a:latin typeface="Gill Sans MT"/>
                <a:cs typeface="Gill Sans MT"/>
              </a:rPr>
              <a:t>drug</a:t>
            </a:r>
            <a:r>
              <a:rPr sz="2400" spc="-25" dirty="0">
                <a:solidFill>
                  <a:srgbClr val="ECE6E1"/>
                </a:solidFill>
                <a:latin typeface="Gill Sans MT"/>
                <a:cs typeface="Gill Sans MT"/>
              </a:rPr>
              <a:t> </a:t>
            </a:r>
            <a:r>
              <a:rPr sz="2400" spc="180" dirty="0">
                <a:solidFill>
                  <a:srgbClr val="ECE6E1"/>
                </a:solidFill>
                <a:latin typeface="Gill Sans MT"/>
                <a:cs typeface="Gill Sans MT"/>
              </a:rPr>
              <a:t>use.</a:t>
            </a:r>
            <a:r>
              <a:rPr sz="2400" spc="-25" dirty="0">
                <a:solidFill>
                  <a:srgbClr val="ECE6E1"/>
                </a:solidFill>
                <a:latin typeface="Gill Sans MT"/>
                <a:cs typeface="Gill Sans MT"/>
              </a:rPr>
              <a:t> </a:t>
            </a:r>
            <a:r>
              <a:rPr sz="2400" spc="105" dirty="0">
                <a:solidFill>
                  <a:srgbClr val="ECE6E1"/>
                </a:solidFill>
                <a:latin typeface="Gill Sans MT"/>
                <a:cs typeface="Gill Sans MT"/>
              </a:rPr>
              <a:t>Harm</a:t>
            </a:r>
            <a:r>
              <a:rPr sz="2400" spc="-25" dirty="0">
                <a:solidFill>
                  <a:srgbClr val="ECE6E1"/>
                </a:solidFill>
                <a:latin typeface="Gill Sans MT"/>
                <a:cs typeface="Gill Sans MT"/>
              </a:rPr>
              <a:t> </a:t>
            </a:r>
            <a:r>
              <a:rPr sz="2400" spc="90" dirty="0">
                <a:solidFill>
                  <a:srgbClr val="ECE6E1"/>
                </a:solidFill>
                <a:latin typeface="Gill Sans MT"/>
                <a:cs typeface="Gill Sans MT"/>
              </a:rPr>
              <a:t>reduction</a:t>
            </a:r>
            <a:r>
              <a:rPr sz="2400" spc="-25" dirty="0">
                <a:solidFill>
                  <a:srgbClr val="ECE6E1"/>
                </a:solidFill>
                <a:latin typeface="Gill Sans MT"/>
                <a:cs typeface="Gill Sans MT"/>
              </a:rPr>
              <a:t> </a:t>
            </a:r>
            <a:r>
              <a:rPr sz="2400" spc="204" dirty="0">
                <a:solidFill>
                  <a:srgbClr val="ECE6E1"/>
                </a:solidFill>
                <a:latin typeface="Gill Sans MT"/>
                <a:cs typeface="Gill Sans MT"/>
              </a:rPr>
              <a:t>falls</a:t>
            </a:r>
            <a:r>
              <a:rPr sz="2400" spc="-25" dirty="0">
                <a:solidFill>
                  <a:srgbClr val="ECE6E1"/>
                </a:solidFill>
                <a:latin typeface="Gill Sans MT"/>
                <a:cs typeface="Gill Sans MT"/>
              </a:rPr>
              <a:t> </a:t>
            </a:r>
            <a:r>
              <a:rPr sz="2400" spc="100" dirty="0">
                <a:solidFill>
                  <a:srgbClr val="ECE6E1"/>
                </a:solidFill>
                <a:latin typeface="Gill Sans MT"/>
                <a:cs typeface="Gill Sans MT"/>
              </a:rPr>
              <a:t>in</a:t>
            </a:r>
            <a:r>
              <a:rPr sz="2400" spc="-25" dirty="0">
                <a:solidFill>
                  <a:srgbClr val="ECE6E1"/>
                </a:solidFill>
                <a:latin typeface="Gill Sans MT"/>
                <a:cs typeface="Gill Sans MT"/>
              </a:rPr>
              <a:t> </a:t>
            </a:r>
            <a:r>
              <a:rPr sz="2400" spc="105" dirty="0">
                <a:solidFill>
                  <a:srgbClr val="ECE6E1"/>
                </a:solidFill>
                <a:latin typeface="Gill Sans MT"/>
                <a:cs typeface="Gill Sans MT"/>
              </a:rPr>
              <a:t>line</a:t>
            </a:r>
            <a:r>
              <a:rPr sz="2400" spc="-25" dirty="0">
                <a:solidFill>
                  <a:srgbClr val="ECE6E1"/>
                </a:solidFill>
                <a:latin typeface="Gill Sans MT"/>
                <a:cs typeface="Gill Sans MT"/>
              </a:rPr>
              <a:t> </a:t>
            </a:r>
            <a:r>
              <a:rPr sz="2400" spc="75" dirty="0">
                <a:solidFill>
                  <a:srgbClr val="ECE6E1"/>
                </a:solidFill>
                <a:latin typeface="Gill Sans MT"/>
                <a:cs typeface="Gill Sans MT"/>
              </a:rPr>
              <a:t>with</a:t>
            </a:r>
            <a:r>
              <a:rPr sz="2400" spc="-25" dirty="0">
                <a:solidFill>
                  <a:srgbClr val="ECE6E1"/>
                </a:solidFill>
                <a:latin typeface="Gill Sans MT"/>
                <a:cs typeface="Gill Sans MT"/>
              </a:rPr>
              <a:t> </a:t>
            </a:r>
            <a:r>
              <a:rPr sz="2400" spc="200" dirty="0">
                <a:solidFill>
                  <a:srgbClr val="ECE6E1"/>
                </a:solidFill>
                <a:latin typeface="Gill Sans MT"/>
                <a:cs typeface="Gill Sans MT"/>
              </a:rPr>
              <a:t>many</a:t>
            </a:r>
            <a:r>
              <a:rPr sz="2400" spc="-30" dirty="0">
                <a:solidFill>
                  <a:srgbClr val="ECE6E1"/>
                </a:solidFill>
                <a:latin typeface="Gill Sans MT"/>
                <a:cs typeface="Gill Sans MT"/>
              </a:rPr>
              <a:t> </a:t>
            </a:r>
            <a:r>
              <a:rPr sz="2400" spc="150" dirty="0">
                <a:solidFill>
                  <a:srgbClr val="ECE6E1"/>
                </a:solidFill>
                <a:latin typeface="Gill Sans MT"/>
                <a:cs typeface="Gill Sans MT"/>
              </a:rPr>
              <a:t>of </a:t>
            </a:r>
            <a:r>
              <a:rPr sz="2400" spc="-650" dirty="0">
                <a:solidFill>
                  <a:srgbClr val="ECE6E1"/>
                </a:solidFill>
                <a:latin typeface="Gill Sans MT"/>
                <a:cs typeface="Gill Sans MT"/>
              </a:rPr>
              <a:t> </a:t>
            </a:r>
            <a:r>
              <a:rPr sz="2400" spc="25" dirty="0">
                <a:solidFill>
                  <a:srgbClr val="ECE6E1"/>
                </a:solidFill>
                <a:latin typeface="Gill Sans MT"/>
                <a:cs typeface="Gill Sans MT"/>
              </a:rPr>
              <a:t>our </a:t>
            </a:r>
            <a:r>
              <a:rPr sz="2400" spc="100" dirty="0">
                <a:solidFill>
                  <a:srgbClr val="ECE6E1"/>
                </a:solidFill>
                <a:latin typeface="Gill Sans MT"/>
                <a:cs typeface="Gill Sans MT"/>
              </a:rPr>
              <a:t>traditions </a:t>
            </a:r>
            <a:r>
              <a:rPr sz="2400" spc="150" dirty="0">
                <a:solidFill>
                  <a:srgbClr val="ECE6E1"/>
                </a:solidFill>
                <a:latin typeface="Gill Sans MT"/>
                <a:cs typeface="Gill Sans MT"/>
              </a:rPr>
              <a:t>of </a:t>
            </a:r>
            <a:r>
              <a:rPr sz="2400" spc="145" dirty="0">
                <a:solidFill>
                  <a:srgbClr val="ECE6E1"/>
                </a:solidFill>
                <a:latin typeface="Gill Sans MT"/>
                <a:cs typeface="Gill Sans MT"/>
              </a:rPr>
              <a:t>community </a:t>
            </a:r>
            <a:r>
              <a:rPr sz="2400" spc="130" dirty="0">
                <a:solidFill>
                  <a:srgbClr val="ECE6E1"/>
                </a:solidFill>
                <a:latin typeface="Gill Sans MT"/>
                <a:cs typeface="Gill Sans MT"/>
              </a:rPr>
              <a:t>care. </a:t>
            </a:r>
            <a:r>
              <a:rPr sz="2400" spc="105" dirty="0">
                <a:solidFill>
                  <a:srgbClr val="ECE6E1"/>
                </a:solidFill>
                <a:latin typeface="Gill Sans MT"/>
                <a:cs typeface="Gill Sans MT"/>
              </a:rPr>
              <a:t>Harm </a:t>
            </a:r>
            <a:r>
              <a:rPr sz="2400" spc="90" dirty="0">
                <a:solidFill>
                  <a:srgbClr val="ECE6E1"/>
                </a:solidFill>
                <a:latin typeface="Gill Sans MT"/>
                <a:cs typeface="Gill Sans MT"/>
              </a:rPr>
              <a:t>reduction </a:t>
            </a:r>
            <a:r>
              <a:rPr sz="2400" spc="195" dirty="0">
                <a:solidFill>
                  <a:srgbClr val="ECE6E1"/>
                </a:solidFill>
                <a:latin typeface="Gill Sans MT"/>
                <a:cs typeface="Gill Sans MT"/>
              </a:rPr>
              <a:t>is </a:t>
            </a:r>
            <a:r>
              <a:rPr sz="2400" spc="280" dirty="0">
                <a:solidFill>
                  <a:srgbClr val="ECE6E1"/>
                </a:solidFill>
                <a:latin typeface="Gill Sans MT"/>
                <a:cs typeface="Gill Sans MT"/>
              </a:rPr>
              <a:t>a </a:t>
            </a:r>
            <a:r>
              <a:rPr sz="2400" spc="-655" dirty="0">
                <a:solidFill>
                  <a:srgbClr val="ECE6E1"/>
                </a:solidFill>
                <a:latin typeface="Gill Sans MT"/>
                <a:cs typeface="Gill Sans MT"/>
              </a:rPr>
              <a:t> </a:t>
            </a:r>
            <a:r>
              <a:rPr sz="2400" spc="105" dirty="0">
                <a:solidFill>
                  <a:srgbClr val="ECE6E1"/>
                </a:solidFill>
                <a:latin typeface="Gill Sans MT"/>
                <a:cs typeface="Gill Sans MT"/>
              </a:rPr>
              <a:t>framework </a:t>
            </a:r>
            <a:r>
              <a:rPr sz="2400" spc="150" dirty="0">
                <a:solidFill>
                  <a:srgbClr val="ECE6E1"/>
                </a:solidFill>
                <a:latin typeface="Gill Sans MT"/>
                <a:cs typeface="Gill Sans MT"/>
              </a:rPr>
              <a:t>of </a:t>
            </a:r>
            <a:r>
              <a:rPr sz="2400" spc="130" dirty="0">
                <a:solidFill>
                  <a:srgbClr val="ECE6E1"/>
                </a:solidFill>
                <a:latin typeface="Gill Sans MT"/>
                <a:cs typeface="Gill Sans MT"/>
              </a:rPr>
              <a:t>care </a:t>
            </a:r>
            <a:r>
              <a:rPr sz="2400" spc="110" dirty="0">
                <a:solidFill>
                  <a:srgbClr val="ECE6E1"/>
                </a:solidFill>
                <a:latin typeface="Gill Sans MT"/>
                <a:cs typeface="Gill Sans MT"/>
              </a:rPr>
              <a:t>that </a:t>
            </a:r>
            <a:r>
              <a:rPr sz="2400" spc="105" dirty="0">
                <a:solidFill>
                  <a:srgbClr val="ECE6E1"/>
                </a:solidFill>
                <a:latin typeface="Gill Sans MT"/>
                <a:cs typeface="Gill Sans MT"/>
              </a:rPr>
              <a:t>incorporates </a:t>
            </a:r>
            <a:r>
              <a:rPr sz="2400" spc="180" dirty="0">
                <a:solidFill>
                  <a:srgbClr val="ECE6E1"/>
                </a:solidFill>
                <a:latin typeface="Gill Sans MT"/>
                <a:cs typeface="Gill Sans MT"/>
              </a:rPr>
              <a:t>safer </a:t>
            </a:r>
            <a:r>
              <a:rPr sz="2400" spc="200" dirty="0">
                <a:solidFill>
                  <a:srgbClr val="ECE6E1"/>
                </a:solidFill>
                <a:latin typeface="Gill Sans MT"/>
                <a:cs typeface="Gill Sans MT"/>
              </a:rPr>
              <a:t>use </a:t>
            </a:r>
            <a:r>
              <a:rPr sz="2400" spc="190" dirty="0">
                <a:solidFill>
                  <a:srgbClr val="ECE6E1"/>
                </a:solidFill>
                <a:latin typeface="Gill Sans MT"/>
                <a:cs typeface="Gill Sans MT"/>
              </a:rPr>
              <a:t>and </a:t>
            </a:r>
            <a:r>
              <a:rPr sz="2400" spc="195" dirty="0">
                <a:solidFill>
                  <a:srgbClr val="ECE6E1"/>
                </a:solidFill>
                <a:latin typeface="Gill Sans MT"/>
                <a:cs typeface="Gill Sans MT"/>
              </a:rPr>
              <a:t> </a:t>
            </a:r>
            <a:r>
              <a:rPr sz="2400" spc="175" dirty="0">
                <a:solidFill>
                  <a:srgbClr val="ECE6E1"/>
                </a:solidFill>
                <a:latin typeface="Gill Sans MT"/>
                <a:cs typeface="Gill Sans MT"/>
              </a:rPr>
              <a:t>social </a:t>
            </a:r>
            <a:r>
              <a:rPr sz="2400" spc="140" dirty="0">
                <a:solidFill>
                  <a:srgbClr val="ECE6E1"/>
                </a:solidFill>
                <a:latin typeface="Gill Sans MT"/>
                <a:cs typeface="Gill Sans MT"/>
              </a:rPr>
              <a:t>justice </a:t>
            </a:r>
            <a:r>
              <a:rPr sz="2400" spc="125" dirty="0">
                <a:solidFill>
                  <a:srgbClr val="ECE6E1"/>
                </a:solidFill>
                <a:latin typeface="Gill Sans MT"/>
                <a:cs typeface="Gill Sans MT"/>
              </a:rPr>
              <a:t>by </a:t>
            </a:r>
            <a:r>
              <a:rPr sz="2400" spc="170" dirty="0">
                <a:solidFill>
                  <a:srgbClr val="ECE6E1"/>
                </a:solidFill>
                <a:latin typeface="Gill Sans MT"/>
                <a:cs typeface="Gill Sans MT"/>
              </a:rPr>
              <a:t>choosing </a:t>
            </a:r>
            <a:r>
              <a:rPr sz="2400" spc="25" dirty="0">
                <a:solidFill>
                  <a:srgbClr val="ECE6E1"/>
                </a:solidFill>
                <a:latin typeface="Gill Sans MT"/>
                <a:cs typeface="Gill Sans MT"/>
              </a:rPr>
              <a:t>to </a:t>
            </a:r>
            <a:r>
              <a:rPr sz="2400" spc="160" dirty="0">
                <a:solidFill>
                  <a:srgbClr val="ECE6E1"/>
                </a:solidFill>
                <a:latin typeface="Gill Sans MT"/>
                <a:cs typeface="Gill Sans MT"/>
              </a:rPr>
              <a:t>acknowledge </a:t>
            </a:r>
            <a:r>
              <a:rPr sz="2400" spc="190" dirty="0">
                <a:solidFill>
                  <a:srgbClr val="ECE6E1"/>
                </a:solidFill>
                <a:latin typeface="Gill Sans MT"/>
                <a:cs typeface="Gill Sans MT"/>
              </a:rPr>
              <a:t>and </a:t>
            </a:r>
            <a:r>
              <a:rPr sz="2400" spc="195" dirty="0">
                <a:solidFill>
                  <a:srgbClr val="ECE6E1"/>
                </a:solidFill>
                <a:latin typeface="Gill Sans MT"/>
                <a:cs typeface="Gill Sans MT"/>
              </a:rPr>
              <a:t> </a:t>
            </a:r>
            <a:r>
              <a:rPr sz="2400" spc="155" dirty="0">
                <a:solidFill>
                  <a:srgbClr val="ECE6E1"/>
                </a:solidFill>
                <a:latin typeface="Gill Sans MT"/>
                <a:cs typeface="Gill Sans MT"/>
              </a:rPr>
              <a:t>minimize </a:t>
            </a:r>
            <a:r>
              <a:rPr sz="2400" spc="90" dirty="0">
                <a:solidFill>
                  <a:srgbClr val="ECE6E1"/>
                </a:solidFill>
                <a:latin typeface="Gill Sans MT"/>
                <a:cs typeface="Gill Sans MT"/>
              </a:rPr>
              <a:t>the </a:t>
            </a:r>
            <a:r>
              <a:rPr sz="2400" spc="150" dirty="0">
                <a:solidFill>
                  <a:srgbClr val="ECE6E1"/>
                </a:solidFill>
                <a:latin typeface="Gill Sans MT"/>
                <a:cs typeface="Gill Sans MT"/>
              </a:rPr>
              <a:t>harmful </a:t>
            </a:r>
            <a:r>
              <a:rPr sz="2400" spc="190" dirty="0">
                <a:solidFill>
                  <a:srgbClr val="ECE6E1"/>
                </a:solidFill>
                <a:latin typeface="Gill Sans MT"/>
                <a:cs typeface="Gill Sans MT"/>
              </a:rPr>
              <a:t>effects </a:t>
            </a:r>
            <a:r>
              <a:rPr sz="2400" spc="150" dirty="0">
                <a:solidFill>
                  <a:srgbClr val="ECE6E1"/>
                </a:solidFill>
                <a:latin typeface="Gill Sans MT"/>
                <a:cs typeface="Gill Sans MT"/>
              </a:rPr>
              <a:t>of </a:t>
            </a:r>
            <a:r>
              <a:rPr sz="2400" spc="165" dirty="0">
                <a:solidFill>
                  <a:srgbClr val="ECE6E1"/>
                </a:solidFill>
                <a:latin typeface="Gill Sans MT"/>
                <a:cs typeface="Gill Sans MT"/>
              </a:rPr>
              <a:t>drugs </a:t>
            </a:r>
            <a:r>
              <a:rPr sz="2400" spc="55" dirty="0">
                <a:solidFill>
                  <a:srgbClr val="ECE6E1"/>
                </a:solidFill>
                <a:latin typeface="Gill Sans MT"/>
                <a:cs typeface="Gill Sans MT"/>
              </a:rPr>
              <a:t>rather </a:t>
            </a:r>
            <a:r>
              <a:rPr sz="2400" spc="145" dirty="0">
                <a:solidFill>
                  <a:srgbClr val="ECE6E1"/>
                </a:solidFill>
                <a:latin typeface="Gill Sans MT"/>
                <a:cs typeface="Gill Sans MT"/>
              </a:rPr>
              <a:t>than </a:t>
            </a:r>
            <a:r>
              <a:rPr sz="2400" spc="150" dirty="0">
                <a:solidFill>
                  <a:srgbClr val="ECE6E1"/>
                </a:solidFill>
                <a:latin typeface="Gill Sans MT"/>
                <a:cs typeface="Gill Sans MT"/>
              </a:rPr>
              <a:t> </a:t>
            </a:r>
            <a:r>
              <a:rPr sz="2400" spc="105" dirty="0">
                <a:solidFill>
                  <a:srgbClr val="ECE6E1"/>
                </a:solidFill>
                <a:latin typeface="Gill Sans MT"/>
                <a:cs typeface="Gill Sans MT"/>
              </a:rPr>
              <a:t>ignore </a:t>
            </a:r>
            <a:r>
              <a:rPr sz="2400" spc="-35" dirty="0">
                <a:solidFill>
                  <a:srgbClr val="ECE6E1"/>
                </a:solidFill>
                <a:latin typeface="Gill Sans MT"/>
                <a:cs typeface="Gill Sans MT"/>
              </a:rPr>
              <a:t>or </a:t>
            </a:r>
            <a:r>
              <a:rPr sz="2400" spc="160" dirty="0">
                <a:solidFill>
                  <a:srgbClr val="ECE6E1"/>
                </a:solidFill>
                <a:latin typeface="Gill Sans MT"/>
                <a:cs typeface="Gill Sans MT"/>
              </a:rPr>
              <a:t>condemn </a:t>
            </a:r>
            <a:r>
              <a:rPr sz="2400" spc="135" dirty="0">
                <a:solidFill>
                  <a:srgbClr val="ECE6E1"/>
                </a:solidFill>
                <a:latin typeface="Gill Sans MT"/>
                <a:cs typeface="Gill Sans MT"/>
              </a:rPr>
              <a:t>them. </a:t>
            </a:r>
            <a:r>
              <a:rPr sz="2400" spc="105" dirty="0">
                <a:solidFill>
                  <a:srgbClr val="ECE6E1"/>
                </a:solidFill>
                <a:latin typeface="Gill Sans MT"/>
                <a:cs typeface="Gill Sans MT"/>
              </a:rPr>
              <a:t>Harm </a:t>
            </a:r>
            <a:r>
              <a:rPr sz="2400" spc="90" dirty="0">
                <a:solidFill>
                  <a:srgbClr val="ECE6E1"/>
                </a:solidFill>
                <a:latin typeface="Gill Sans MT"/>
                <a:cs typeface="Gill Sans MT"/>
              </a:rPr>
              <a:t>reduction </a:t>
            </a:r>
            <a:r>
              <a:rPr sz="2400" spc="95" dirty="0">
                <a:solidFill>
                  <a:srgbClr val="ECE6E1"/>
                </a:solidFill>
                <a:latin typeface="Gill Sans MT"/>
                <a:cs typeface="Gill Sans MT"/>
              </a:rPr>
              <a:t> </a:t>
            </a:r>
            <a:r>
              <a:rPr sz="2400" spc="175" dirty="0">
                <a:solidFill>
                  <a:srgbClr val="ECE6E1"/>
                </a:solidFill>
                <a:latin typeface="Gill Sans MT"/>
                <a:cs typeface="Gill Sans MT"/>
              </a:rPr>
              <a:t>acknowledges</a:t>
            </a:r>
            <a:r>
              <a:rPr sz="2400" spc="-30" dirty="0">
                <a:solidFill>
                  <a:srgbClr val="ECE6E1"/>
                </a:solidFill>
                <a:latin typeface="Gill Sans MT"/>
                <a:cs typeface="Gill Sans MT"/>
              </a:rPr>
              <a:t> </a:t>
            </a:r>
            <a:r>
              <a:rPr sz="2400" spc="125" dirty="0">
                <a:solidFill>
                  <a:srgbClr val="ECE6E1"/>
                </a:solidFill>
                <a:latin typeface="Gill Sans MT"/>
                <a:cs typeface="Gill Sans MT"/>
              </a:rPr>
              <a:t>people</a:t>
            </a:r>
            <a:r>
              <a:rPr sz="2400" spc="-30" dirty="0">
                <a:solidFill>
                  <a:srgbClr val="ECE6E1"/>
                </a:solidFill>
                <a:latin typeface="Gill Sans MT"/>
                <a:cs typeface="Gill Sans MT"/>
              </a:rPr>
              <a:t> </a:t>
            </a:r>
            <a:r>
              <a:rPr sz="2400" spc="95" dirty="0">
                <a:solidFill>
                  <a:srgbClr val="ECE6E1"/>
                </a:solidFill>
                <a:latin typeface="Gill Sans MT"/>
                <a:cs typeface="Gill Sans MT"/>
              </a:rPr>
              <a:t>who</a:t>
            </a:r>
            <a:r>
              <a:rPr sz="2400" spc="-25" dirty="0">
                <a:solidFill>
                  <a:srgbClr val="ECE6E1"/>
                </a:solidFill>
                <a:latin typeface="Gill Sans MT"/>
                <a:cs typeface="Gill Sans MT"/>
              </a:rPr>
              <a:t> </a:t>
            </a:r>
            <a:r>
              <a:rPr sz="2400" spc="200" dirty="0">
                <a:solidFill>
                  <a:srgbClr val="ECE6E1"/>
                </a:solidFill>
                <a:latin typeface="Gill Sans MT"/>
                <a:cs typeface="Gill Sans MT"/>
              </a:rPr>
              <a:t>use</a:t>
            </a:r>
            <a:r>
              <a:rPr sz="2400" spc="-30" dirty="0">
                <a:solidFill>
                  <a:srgbClr val="ECE6E1"/>
                </a:solidFill>
                <a:latin typeface="Gill Sans MT"/>
                <a:cs typeface="Gill Sans MT"/>
              </a:rPr>
              <a:t> </a:t>
            </a:r>
            <a:r>
              <a:rPr sz="2400" spc="165" dirty="0">
                <a:solidFill>
                  <a:srgbClr val="ECE6E1"/>
                </a:solidFill>
                <a:latin typeface="Gill Sans MT"/>
                <a:cs typeface="Gill Sans MT"/>
              </a:rPr>
              <a:t>drugs</a:t>
            </a:r>
            <a:r>
              <a:rPr sz="2400" spc="-25" dirty="0">
                <a:solidFill>
                  <a:srgbClr val="ECE6E1"/>
                </a:solidFill>
                <a:latin typeface="Gill Sans MT"/>
                <a:cs typeface="Gill Sans MT"/>
              </a:rPr>
              <a:t> </a:t>
            </a:r>
            <a:r>
              <a:rPr sz="2400" spc="310" dirty="0">
                <a:solidFill>
                  <a:srgbClr val="ECE6E1"/>
                </a:solidFill>
                <a:latin typeface="Gill Sans MT"/>
                <a:cs typeface="Gill Sans MT"/>
              </a:rPr>
              <a:t>as</a:t>
            </a:r>
            <a:r>
              <a:rPr sz="2400" spc="-30" dirty="0">
                <a:solidFill>
                  <a:srgbClr val="ECE6E1"/>
                </a:solidFill>
                <a:latin typeface="Gill Sans MT"/>
                <a:cs typeface="Gill Sans MT"/>
              </a:rPr>
              <a:t> </a:t>
            </a:r>
            <a:r>
              <a:rPr sz="2400" spc="100" dirty="0">
                <a:solidFill>
                  <a:srgbClr val="ECE6E1"/>
                </a:solidFill>
                <a:latin typeface="Gill Sans MT"/>
                <a:cs typeface="Gill Sans MT"/>
              </a:rPr>
              <a:t>whole</a:t>
            </a:r>
            <a:r>
              <a:rPr sz="2400" spc="-25" dirty="0">
                <a:solidFill>
                  <a:srgbClr val="ECE6E1"/>
                </a:solidFill>
                <a:latin typeface="Gill Sans MT"/>
                <a:cs typeface="Gill Sans MT"/>
              </a:rPr>
              <a:t> </a:t>
            </a:r>
            <a:r>
              <a:rPr sz="2400" spc="100" dirty="0">
                <a:solidFill>
                  <a:srgbClr val="ECE6E1"/>
                </a:solidFill>
                <a:latin typeface="Gill Sans MT"/>
                <a:cs typeface="Gill Sans MT"/>
              </a:rPr>
              <a:t>people, </a:t>
            </a:r>
            <a:r>
              <a:rPr sz="2400" spc="105" dirty="0">
                <a:solidFill>
                  <a:srgbClr val="ECE6E1"/>
                </a:solidFill>
                <a:latin typeface="Gill Sans MT"/>
                <a:cs typeface="Gill Sans MT"/>
              </a:rPr>
              <a:t> </a:t>
            </a:r>
            <a:r>
              <a:rPr sz="2400" spc="190" dirty="0">
                <a:solidFill>
                  <a:srgbClr val="ECE6E1"/>
                </a:solidFill>
                <a:latin typeface="Gill Sans MT"/>
                <a:cs typeface="Gill Sans MT"/>
              </a:rPr>
              <a:t>and </a:t>
            </a:r>
            <a:r>
              <a:rPr sz="2400" spc="200" dirty="0">
                <a:solidFill>
                  <a:srgbClr val="ECE6E1"/>
                </a:solidFill>
                <a:latin typeface="Gill Sans MT"/>
                <a:cs typeface="Gill Sans MT"/>
              </a:rPr>
              <a:t>calls </a:t>
            </a:r>
            <a:r>
              <a:rPr sz="2400" spc="60" dirty="0">
                <a:solidFill>
                  <a:srgbClr val="ECE6E1"/>
                </a:solidFill>
                <a:latin typeface="Gill Sans MT"/>
                <a:cs typeface="Gill Sans MT"/>
              </a:rPr>
              <a:t>for </a:t>
            </a:r>
            <a:r>
              <a:rPr sz="2400" spc="135" dirty="0">
                <a:solidFill>
                  <a:srgbClr val="ECE6E1"/>
                </a:solidFill>
                <a:latin typeface="Gill Sans MT"/>
                <a:cs typeface="Gill Sans MT"/>
              </a:rPr>
              <a:t>non-judgmental </a:t>
            </a:r>
            <a:r>
              <a:rPr sz="2400" spc="155" dirty="0">
                <a:solidFill>
                  <a:srgbClr val="ECE6E1"/>
                </a:solidFill>
                <a:latin typeface="Gill Sans MT"/>
                <a:cs typeface="Gill Sans MT"/>
              </a:rPr>
              <a:t>services </a:t>
            </a:r>
            <a:r>
              <a:rPr sz="2400" spc="190" dirty="0">
                <a:solidFill>
                  <a:srgbClr val="ECE6E1"/>
                </a:solidFill>
                <a:latin typeface="Gill Sans MT"/>
                <a:cs typeface="Gill Sans MT"/>
              </a:rPr>
              <a:t>and </a:t>
            </a:r>
            <a:r>
              <a:rPr sz="2400" spc="125" dirty="0">
                <a:solidFill>
                  <a:srgbClr val="ECE6E1"/>
                </a:solidFill>
                <a:latin typeface="Gill Sans MT"/>
                <a:cs typeface="Gill Sans MT"/>
              </a:rPr>
              <a:t>resources </a:t>
            </a:r>
            <a:r>
              <a:rPr sz="2400" spc="130" dirty="0">
                <a:solidFill>
                  <a:srgbClr val="ECE6E1"/>
                </a:solidFill>
                <a:latin typeface="Gill Sans MT"/>
                <a:cs typeface="Gill Sans MT"/>
              </a:rPr>
              <a:t> </a:t>
            </a:r>
            <a:r>
              <a:rPr sz="2400" spc="60" dirty="0">
                <a:solidFill>
                  <a:srgbClr val="ECE6E1"/>
                </a:solidFill>
                <a:latin typeface="Gill Sans MT"/>
                <a:cs typeface="Gill Sans MT"/>
              </a:rPr>
              <a:t>for</a:t>
            </a:r>
            <a:r>
              <a:rPr sz="2400" spc="-30" dirty="0">
                <a:solidFill>
                  <a:srgbClr val="ECE6E1"/>
                </a:solidFill>
                <a:latin typeface="Gill Sans MT"/>
                <a:cs typeface="Gill Sans MT"/>
              </a:rPr>
              <a:t> </a:t>
            </a:r>
            <a:r>
              <a:rPr sz="2400" spc="125" dirty="0">
                <a:solidFill>
                  <a:srgbClr val="ECE6E1"/>
                </a:solidFill>
                <a:latin typeface="Gill Sans MT"/>
                <a:cs typeface="Gill Sans MT"/>
              </a:rPr>
              <a:t>people</a:t>
            </a:r>
            <a:r>
              <a:rPr sz="2400" spc="-25" dirty="0">
                <a:solidFill>
                  <a:srgbClr val="ECE6E1"/>
                </a:solidFill>
                <a:latin typeface="Gill Sans MT"/>
                <a:cs typeface="Gill Sans MT"/>
              </a:rPr>
              <a:t> </a:t>
            </a:r>
            <a:r>
              <a:rPr sz="2400" spc="95" dirty="0">
                <a:solidFill>
                  <a:srgbClr val="ECE6E1"/>
                </a:solidFill>
                <a:latin typeface="Gill Sans MT"/>
                <a:cs typeface="Gill Sans MT"/>
              </a:rPr>
              <a:t>who</a:t>
            </a:r>
            <a:r>
              <a:rPr sz="2400" spc="-30" dirty="0">
                <a:solidFill>
                  <a:srgbClr val="ECE6E1"/>
                </a:solidFill>
                <a:latin typeface="Gill Sans MT"/>
                <a:cs typeface="Gill Sans MT"/>
              </a:rPr>
              <a:t> </a:t>
            </a:r>
            <a:r>
              <a:rPr sz="2400" spc="200" dirty="0">
                <a:solidFill>
                  <a:srgbClr val="ECE6E1"/>
                </a:solidFill>
                <a:latin typeface="Gill Sans MT"/>
                <a:cs typeface="Gill Sans MT"/>
              </a:rPr>
              <a:t>use</a:t>
            </a:r>
            <a:r>
              <a:rPr sz="2400" spc="-25" dirty="0">
                <a:solidFill>
                  <a:srgbClr val="ECE6E1"/>
                </a:solidFill>
                <a:latin typeface="Gill Sans MT"/>
                <a:cs typeface="Gill Sans MT"/>
              </a:rPr>
              <a:t> </a:t>
            </a:r>
            <a:r>
              <a:rPr sz="2400" spc="165" dirty="0">
                <a:solidFill>
                  <a:srgbClr val="ECE6E1"/>
                </a:solidFill>
                <a:latin typeface="Gill Sans MT"/>
                <a:cs typeface="Gill Sans MT"/>
              </a:rPr>
              <a:t>drugs</a:t>
            </a:r>
            <a:r>
              <a:rPr sz="2400" spc="-25" dirty="0">
                <a:solidFill>
                  <a:srgbClr val="ECE6E1"/>
                </a:solidFill>
                <a:latin typeface="Gill Sans MT"/>
                <a:cs typeface="Gill Sans MT"/>
              </a:rPr>
              <a:t> </a:t>
            </a:r>
            <a:r>
              <a:rPr sz="2400" spc="190" dirty="0">
                <a:solidFill>
                  <a:srgbClr val="ECE6E1"/>
                </a:solidFill>
                <a:latin typeface="Gill Sans MT"/>
                <a:cs typeface="Gill Sans MT"/>
              </a:rPr>
              <a:t>and</a:t>
            </a:r>
            <a:r>
              <a:rPr sz="2400" spc="-30" dirty="0">
                <a:solidFill>
                  <a:srgbClr val="ECE6E1"/>
                </a:solidFill>
                <a:latin typeface="Gill Sans MT"/>
                <a:cs typeface="Gill Sans MT"/>
              </a:rPr>
              <a:t> </a:t>
            </a:r>
            <a:r>
              <a:rPr sz="2400" spc="110" dirty="0">
                <a:solidFill>
                  <a:srgbClr val="ECE6E1"/>
                </a:solidFill>
                <a:latin typeface="Gill Sans MT"/>
                <a:cs typeface="Gill Sans MT"/>
              </a:rPr>
              <a:t>extended</a:t>
            </a:r>
            <a:r>
              <a:rPr sz="2400" spc="-25" dirty="0">
                <a:solidFill>
                  <a:srgbClr val="ECE6E1"/>
                </a:solidFill>
                <a:latin typeface="Gill Sans MT"/>
                <a:cs typeface="Gill Sans MT"/>
              </a:rPr>
              <a:t> </a:t>
            </a:r>
            <a:r>
              <a:rPr sz="2400" spc="155" dirty="0">
                <a:solidFill>
                  <a:srgbClr val="ECE6E1"/>
                </a:solidFill>
                <a:latin typeface="Gill Sans MT"/>
                <a:cs typeface="Gill Sans MT"/>
              </a:rPr>
              <a:t>communities.</a:t>
            </a:r>
            <a:endParaRPr sz="2400">
              <a:latin typeface="Gill Sans MT"/>
              <a:cs typeface="Gill Sans MT"/>
            </a:endParaRPr>
          </a:p>
          <a:p>
            <a:pPr>
              <a:lnSpc>
                <a:spcPct val="100000"/>
              </a:lnSpc>
              <a:spcBef>
                <a:spcPts val="5"/>
              </a:spcBef>
            </a:pPr>
            <a:endParaRPr sz="3050">
              <a:latin typeface="Gill Sans MT"/>
              <a:cs typeface="Gill Sans MT"/>
            </a:endParaRPr>
          </a:p>
          <a:p>
            <a:pPr marL="3188335" marR="682625">
              <a:lnSpc>
                <a:spcPct val="123000"/>
              </a:lnSpc>
            </a:pPr>
            <a:r>
              <a:rPr sz="2400" i="1" spc="180" dirty="0">
                <a:solidFill>
                  <a:srgbClr val="ECE6E1"/>
                </a:solidFill>
                <a:latin typeface="Gill Sans MT"/>
                <a:cs typeface="Gill Sans MT"/>
              </a:rPr>
              <a:t>Inspired</a:t>
            </a:r>
            <a:r>
              <a:rPr sz="2400" i="1" spc="-45" dirty="0">
                <a:solidFill>
                  <a:srgbClr val="ECE6E1"/>
                </a:solidFill>
                <a:latin typeface="Gill Sans MT"/>
                <a:cs typeface="Gill Sans MT"/>
              </a:rPr>
              <a:t> </a:t>
            </a:r>
            <a:r>
              <a:rPr sz="2400" i="1" spc="215" dirty="0">
                <a:solidFill>
                  <a:srgbClr val="ECE6E1"/>
                </a:solidFill>
                <a:latin typeface="Gill Sans MT"/>
                <a:cs typeface="Gill Sans MT"/>
              </a:rPr>
              <a:t>by</a:t>
            </a:r>
            <a:r>
              <a:rPr sz="2400" i="1" spc="-45" dirty="0">
                <a:solidFill>
                  <a:srgbClr val="ECE6E1"/>
                </a:solidFill>
                <a:latin typeface="Gill Sans MT"/>
                <a:cs typeface="Gill Sans MT"/>
              </a:rPr>
              <a:t> </a:t>
            </a:r>
            <a:r>
              <a:rPr sz="2400" i="1" spc="135" dirty="0">
                <a:solidFill>
                  <a:srgbClr val="ECE6E1"/>
                </a:solidFill>
                <a:latin typeface="Gill Sans MT"/>
                <a:cs typeface="Gill Sans MT"/>
              </a:rPr>
              <a:t>Harm</a:t>
            </a:r>
            <a:r>
              <a:rPr sz="2400" i="1" spc="-45" dirty="0">
                <a:solidFill>
                  <a:srgbClr val="ECE6E1"/>
                </a:solidFill>
                <a:latin typeface="Gill Sans MT"/>
                <a:cs typeface="Gill Sans MT"/>
              </a:rPr>
              <a:t> </a:t>
            </a:r>
            <a:r>
              <a:rPr sz="2400" i="1" spc="204" dirty="0">
                <a:solidFill>
                  <a:srgbClr val="ECE6E1"/>
                </a:solidFill>
                <a:latin typeface="Gill Sans MT"/>
                <a:cs typeface="Gill Sans MT"/>
              </a:rPr>
              <a:t>Reduction </a:t>
            </a:r>
            <a:r>
              <a:rPr sz="2400" i="1" spc="-655" dirty="0">
                <a:solidFill>
                  <a:srgbClr val="ECE6E1"/>
                </a:solidFill>
                <a:latin typeface="Gill Sans MT"/>
                <a:cs typeface="Gill Sans MT"/>
              </a:rPr>
              <a:t> </a:t>
            </a:r>
            <a:r>
              <a:rPr sz="2400" i="1" spc="185" dirty="0">
                <a:solidFill>
                  <a:srgbClr val="ECE6E1"/>
                </a:solidFill>
                <a:latin typeface="Gill Sans MT"/>
                <a:cs typeface="Gill Sans MT"/>
              </a:rPr>
              <a:t>Coalition and </a:t>
            </a:r>
            <a:r>
              <a:rPr sz="2400" i="1" spc="200" dirty="0">
                <a:solidFill>
                  <a:srgbClr val="ECE6E1"/>
                </a:solidFill>
                <a:latin typeface="Gill Sans MT"/>
                <a:cs typeface="Gill Sans MT"/>
              </a:rPr>
              <a:t>First </a:t>
            </a:r>
            <a:r>
              <a:rPr sz="2400" i="1" spc="185" dirty="0">
                <a:solidFill>
                  <a:srgbClr val="ECE6E1"/>
                </a:solidFill>
                <a:latin typeface="Gill Sans MT"/>
                <a:cs typeface="Gill Sans MT"/>
              </a:rPr>
              <a:t>Nations </a:t>
            </a:r>
            <a:r>
              <a:rPr sz="2400" i="1" spc="-655" dirty="0">
                <a:solidFill>
                  <a:srgbClr val="ECE6E1"/>
                </a:solidFill>
                <a:latin typeface="Gill Sans MT"/>
                <a:cs typeface="Gill Sans MT"/>
              </a:rPr>
              <a:t> </a:t>
            </a:r>
            <a:r>
              <a:rPr sz="2400" i="1" spc="140" dirty="0">
                <a:solidFill>
                  <a:srgbClr val="ECE6E1"/>
                </a:solidFill>
                <a:latin typeface="Gill Sans MT"/>
                <a:cs typeface="Gill Sans MT"/>
              </a:rPr>
              <a:t>Health</a:t>
            </a:r>
            <a:r>
              <a:rPr sz="2400" i="1" spc="-35" dirty="0">
                <a:solidFill>
                  <a:srgbClr val="ECE6E1"/>
                </a:solidFill>
                <a:latin typeface="Gill Sans MT"/>
                <a:cs typeface="Gill Sans MT"/>
              </a:rPr>
              <a:t> </a:t>
            </a:r>
            <a:r>
              <a:rPr sz="2400" i="1" spc="180" dirty="0">
                <a:solidFill>
                  <a:srgbClr val="ECE6E1"/>
                </a:solidFill>
                <a:latin typeface="Gill Sans MT"/>
                <a:cs typeface="Gill Sans MT"/>
              </a:rPr>
              <a:t>Authority</a:t>
            </a:r>
            <a:endParaRPr sz="2400">
              <a:latin typeface="Gill Sans MT"/>
              <a:cs typeface="Gill Sans MT"/>
            </a:endParaRPr>
          </a:p>
        </p:txBody>
      </p:sp>
      <p:sp>
        <p:nvSpPr>
          <p:cNvPr id="4" name="object 4"/>
          <p:cNvSpPr/>
          <p:nvPr/>
        </p:nvSpPr>
        <p:spPr>
          <a:xfrm>
            <a:off x="9592155" y="1772871"/>
            <a:ext cx="762000" cy="142875"/>
          </a:xfrm>
          <a:custGeom>
            <a:avLst/>
            <a:gdLst/>
            <a:ahLst/>
            <a:cxnLst/>
            <a:rect l="l" t="t" r="r" b="b"/>
            <a:pathLst>
              <a:path w="762000" h="142875">
                <a:moveTo>
                  <a:pt x="762000" y="142875"/>
                </a:moveTo>
                <a:lnTo>
                  <a:pt x="0" y="142875"/>
                </a:lnTo>
                <a:lnTo>
                  <a:pt x="0" y="0"/>
                </a:lnTo>
                <a:lnTo>
                  <a:pt x="762000" y="0"/>
                </a:lnTo>
                <a:lnTo>
                  <a:pt x="762000" y="142875"/>
                </a:lnTo>
                <a:close/>
              </a:path>
            </a:pathLst>
          </a:custGeom>
          <a:solidFill>
            <a:srgbClr val="ECE6E1"/>
          </a:solidFill>
        </p:spPr>
        <p:txBody>
          <a:bodyPr wrap="square" lIns="0" tIns="0" rIns="0" bIns="0" rtlCol="0"/>
          <a:lstStyle/>
          <a:p>
            <a:endParaRPr/>
          </a:p>
        </p:txBody>
      </p:sp>
      <p:sp>
        <p:nvSpPr>
          <p:cNvPr id="5" name="object 5"/>
          <p:cNvSpPr/>
          <p:nvPr/>
        </p:nvSpPr>
        <p:spPr>
          <a:xfrm>
            <a:off x="2353426" y="0"/>
            <a:ext cx="3800475" cy="542925"/>
          </a:xfrm>
          <a:custGeom>
            <a:avLst/>
            <a:gdLst/>
            <a:ahLst/>
            <a:cxnLst/>
            <a:rect l="l" t="t" r="r" b="b"/>
            <a:pathLst>
              <a:path w="3800475" h="542925">
                <a:moveTo>
                  <a:pt x="3800475" y="542925"/>
                </a:moveTo>
                <a:lnTo>
                  <a:pt x="0" y="542925"/>
                </a:lnTo>
                <a:lnTo>
                  <a:pt x="0" y="0"/>
                </a:lnTo>
                <a:lnTo>
                  <a:pt x="3800475" y="0"/>
                </a:lnTo>
                <a:lnTo>
                  <a:pt x="3800475" y="542925"/>
                </a:lnTo>
                <a:close/>
              </a:path>
            </a:pathLst>
          </a:custGeom>
          <a:solidFill>
            <a:srgbClr val="FF493A"/>
          </a:solidFill>
        </p:spPr>
        <p:txBody>
          <a:bodyPr wrap="square" lIns="0" tIns="0" rIns="0" bIns="0" rtlCol="0"/>
          <a:lstStyle/>
          <a:p>
            <a:endParaRPr/>
          </a:p>
        </p:txBody>
      </p:sp>
      <p:sp>
        <p:nvSpPr>
          <p:cNvPr id="6" name="object 6"/>
          <p:cNvSpPr/>
          <p:nvPr/>
        </p:nvSpPr>
        <p:spPr>
          <a:xfrm>
            <a:off x="2353426" y="9739746"/>
            <a:ext cx="3800475" cy="542925"/>
          </a:xfrm>
          <a:custGeom>
            <a:avLst/>
            <a:gdLst/>
            <a:ahLst/>
            <a:cxnLst/>
            <a:rect l="l" t="t" r="r" b="b"/>
            <a:pathLst>
              <a:path w="3800475" h="542925">
                <a:moveTo>
                  <a:pt x="3800475" y="542925"/>
                </a:moveTo>
                <a:lnTo>
                  <a:pt x="0" y="542925"/>
                </a:lnTo>
                <a:lnTo>
                  <a:pt x="0" y="0"/>
                </a:lnTo>
                <a:lnTo>
                  <a:pt x="3800475" y="0"/>
                </a:lnTo>
                <a:lnTo>
                  <a:pt x="3800475" y="542925"/>
                </a:lnTo>
                <a:close/>
              </a:path>
            </a:pathLst>
          </a:custGeom>
          <a:solidFill>
            <a:srgbClr val="FF493A"/>
          </a:solidFill>
        </p:spPr>
        <p:txBody>
          <a:bodyPr wrap="square" lIns="0" tIns="0" rIns="0" bIns="0" rtlCol="0"/>
          <a:lstStyle/>
          <a:p>
            <a:endParaRPr/>
          </a:p>
        </p:txBody>
      </p:sp>
      <p:pic>
        <p:nvPicPr>
          <p:cNvPr id="7" name="object 7"/>
          <p:cNvPicPr/>
          <p:nvPr/>
        </p:nvPicPr>
        <p:blipFill>
          <a:blip r:embed="rId2" cstate="print"/>
          <a:stretch>
            <a:fillRect/>
          </a:stretch>
        </p:blipFill>
        <p:spPr>
          <a:xfrm>
            <a:off x="1607646" y="1732309"/>
            <a:ext cx="5286375" cy="6819899"/>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0"/>
            <a:ext cx="17659350" cy="1440180"/>
          </a:xfrm>
        </p:spPr>
        <p:txBody>
          <a:bodyPr>
            <a:noAutofit/>
          </a:bodyPr>
          <a:lstStyle/>
          <a:p>
            <a:pPr algn="ctr"/>
            <a:r>
              <a:rPr lang="en-US" sz="6600" dirty="0">
                <a:ln>
                  <a:solidFill>
                    <a:schemeClr val="bg1">
                      <a:lumMod val="75000"/>
                    </a:schemeClr>
                  </a:solidFill>
                </a:ln>
                <a:solidFill>
                  <a:srgbClr val="FF493A"/>
                </a:solidFill>
              </a:rPr>
              <a:t>Impact of Anecdotal Overdose Remedies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51362858"/>
              </p:ext>
            </p:extLst>
          </p:nvPr>
        </p:nvGraphicFramePr>
        <p:xfrm>
          <a:off x="777666" y="2880360"/>
          <a:ext cx="16732668" cy="5791192"/>
        </p:xfrm>
        <a:graphic>
          <a:graphicData uri="http://schemas.openxmlformats.org/drawingml/2006/table">
            <a:tbl>
              <a:tblPr firstRow="1" bandRow="1">
                <a:tableStyleId>{37CE84F3-28C3-443E-9E96-99CF82512B78}</a:tableStyleId>
              </a:tblPr>
              <a:tblGrid>
                <a:gridCol w="8366334">
                  <a:extLst>
                    <a:ext uri="{9D8B030D-6E8A-4147-A177-3AD203B41FA5}">
                      <a16:colId xmlns:a16="http://schemas.microsoft.com/office/drawing/2014/main" val="20000"/>
                    </a:ext>
                  </a:extLst>
                </a:gridCol>
                <a:gridCol w="8366334">
                  <a:extLst>
                    <a:ext uri="{9D8B030D-6E8A-4147-A177-3AD203B41FA5}">
                      <a16:colId xmlns:a16="http://schemas.microsoft.com/office/drawing/2014/main" val="20001"/>
                    </a:ext>
                  </a:extLst>
                </a:gridCol>
              </a:tblGrid>
              <a:tr h="792728">
                <a:tc>
                  <a:txBody>
                    <a:bodyPr/>
                    <a:lstStyle/>
                    <a:p>
                      <a:pPr algn="ctr"/>
                      <a:r>
                        <a:rPr lang="en-US" sz="3600" dirty="0"/>
                        <a:t>Anecdotal Remedy</a:t>
                      </a:r>
                    </a:p>
                  </a:txBody>
                  <a:tcPr marL="182880" marR="182880" marT="91440" marB="9144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3600" dirty="0"/>
                        <a:t>Possible Consequence</a:t>
                      </a:r>
                    </a:p>
                  </a:txBody>
                  <a:tcPr marL="182880" marR="182880" marT="91440" marB="9144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738736">
                <a:tc>
                  <a:txBody>
                    <a:bodyPr/>
                    <a:lstStyle/>
                    <a:p>
                      <a:pPr marL="42545" marR="0">
                        <a:lnSpc>
                          <a:spcPct val="115000"/>
                        </a:lnSpc>
                        <a:spcBef>
                          <a:spcPts val="255"/>
                        </a:spcBef>
                        <a:spcAft>
                          <a:spcPts val="0"/>
                        </a:spcAft>
                      </a:pPr>
                      <a:r>
                        <a:rPr lang="en-US" sz="3600" dirty="0">
                          <a:effectLst/>
                        </a:rPr>
                        <a:t>Use ice</a:t>
                      </a:r>
                      <a:r>
                        <a:rPr lang="en-US" sz="3600" spc="-5" dirty="0">
                          <a:effectLst/>
                        </a:rPr>
                        <a:t> </a:t>
                      </a:r>
                      <a:r>
                        <a:rPr lang="en-US" sz="3600" spc="-10" dirty="0">
                          <a:effectLst/>
                        </a:rPr>
                        <a:t>t</a:t>
                      </a:r>
                      <a:r>
                        <a:rPr lang="en-US" sz="3600" dirty="0">
                          <a:effectLst/>
                        </a:rPr>
                        <a:t>o</a:t>
                      </a:r>
                      <a:r>
                        <a:rPr lang="en-US" sz="3600" spc="-5" dirty="0">
                          <a:effectLst/>
                        </a:rPr>
                        <a:t> </a:t>
                      </a:r>
                      <a:r>
                        <a:rPr lang="en-US" sz="3600" spc="-10" dirty="0">
                          <a:effectLst/>
                        </a:rPr>
                        <a:t>c</a:t>
                      </a:r>
                      <a:r>
                        <a:rPr lang="en-US" sz="3600" dirty="0">
                          <a:effectLst/>
                        </a:rPr>
                        <a:t>ool d</a:t>
                      </a:r>
                      <a:r>
                        <a:rPr lang="en-US" sz="3600" spc="-10" dirty="0">
                          <a:effectLst/>
                        </a:rPr>
                        <a:t>o</a:t>
                      </a:r>
                      <a:r>
                        <a:rPr lang="en-US" sz="3600" dirty="0">
                          <a:effectLst/>
                        </a:rPr>
                        <a:t>wn body</a:t>
                      </a:r>
                      <a:endParaRPr lang="en-US" sz="3200" dirty="0">
                        <a:effectLst/>
                        <a:latin typeface="Calibri"/>
                        <a:ea typeface="Calibri"/>
                        <a:cs typeface="Times New Roman"/>
                      </a:endParaRPr>
                    </a:p>
                  </a:txBody>
                  <a:tcPr marL="0" marR="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43180" marR="0">
                        <a:lnSpc>
                          <a:spcPct val="115000"/>
                        </a:lnSpc>
                        <a:spcBef>
                          <a:spcPts val="255"/>
                        </a:spcBef>
                        <a:spcAft>
                          <a:spcPts val="0"/>
                        </a:spcAft>
                      </a:pPr>
                      <a:r>
                        <a:rPr lang="en-US" sz="3600" dirty="0">
                          <a:effectLst/>
                        </a:rPr>
                        <a:t>Sl</a:t>
                      </a:r>
                      <a:r>
                        <a:rPr lang="en-US" sz="3600" spc="-10" dirty="0">
                          <a:effectLst/>
                        </a:rPr>
                        <a:t>ow</a:t>
                      </a:r>
                      <a:r>
                        <a:rPr lang="en-US" sz="3600" spc="5" dirty="0">
                          <a:effectLst/>
                        </a:rPr>
                        <a:t>e</a:t>
                      </a:r>
                      <a:r>
                        <a:rPr lang="en-US" sz="3600" dirty="0">
                          <a:effectLst/>
                        </a:rPr>
                        <a:t>d heart</a:t>
                      </a:r>
                      <a:r>
                        <a:rPr lang="en-US" sz="3600" spc="-5" dirty="0">
                          <a:effectLst/>
                        </a:rPr>
                        <a:t> </a:t>
                      </a:r>
                      <a:r>
                        <a:rPr lang="en-US" sz="3600" spc="-20" dirty="0">
                          <a:effectLst/>
                        </a:rPr>
                        <a:t>r</a:t>
                      </a:r>
                      <a:r>
                        <a:rPr lang="en-US" sz="3600" spc="-10" dirty="0">
                          <a:effectLst/>
                        </a:rPr>
                        <a:t>at</a:t>
                      </a:r>
                      <a:r>
                        <a:rPr lang="en-US" sz="3600" spc="5" dirty="0">
                          <a:effectLst/>
                        </a:rPr>
                        <a:t>e</a:t>
                      </a:r>
                      <a:r>
                        <a:rPr lang="en-US" sz="3600" dirty="0">
                          <a:effectLst/>
                        </a:rPr>
                        <a:t>,</a:t>
                      </a:r>
                      <a:r>
                        <a:rPr lang="en-US" sz="3600" spc="-5" dirty="0">
                          <a:effectLst/>
                        </a:rPr>
                        <a:t> </a:t>
                      </a:r>
                      <a:r>
                        <a:rPr lang="en-US" sz="3600" dirty="0">
                          <a:effectLst/>
                        </a:rPr>
                        <a:t>abnormal heart rate</a:t>
                      </a:r>
                      <a:endParaRPr lang="en-US" sz="3200" dirty="0">
                        <a:effectLst/>
                        <a:latin typeface="Calibri"/>
                        <a:ea typeface="Calibri"/>
                        <a:cs typeface="Times New Roman"/>
                      </a:endParaRPr>
                    </a:p>
                  </a:txBody>
                  <a:tcPr marL="0" marR="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738736">
                <a:tc>
                  <a:txBody>
                    <a:bodyPr/>
                    <a:lstStyle/>
                    <a:p>
                      <a:pPr marL="42545" marR="0">
                        <a:lnSpc>
                          <a:spcPct val="115000"/>
                        </a:lnSpc>
                        <a:spcBef>
                          <a:spcPts val="305"/>
                        </a:spcBef>
                        <a:spcAft>
                          <a:spcPts val="0"/>
                        </a:spcAft>
                      </a:pPr>
                      <a:r>
                        <a:rPr lang="en-US" sz="3600" dirty="0">
                          <a:effectLst/>
                        </a:rPr>
                        <a:t>Put pe</a:t>
                      </a:r>
                      <a:r>
                        <a:rPr lang="en-US" sz="3600" spc="-15" dirty="0">
                          <a:effectLst/>
                        </a:rPr>
                        <a:t>r</a:t>
                      </a:r>
                      <a:r>
                        <a:rPr lang="en-US" sz="3600" dirty="0">
                          <a:effectLst/>
                        </a:rPr>
                        <a:t>son in b</a:t>
                      </a:r>
                      <a:r>
                        <a:rPr lang="en-US" sz="3600" spc="-10" dirty="0">
                          <a:effectLst/>
                        </a:rPr>
                        <a:t>a</a:t>
                      </a:r>
                      <a:r>
                        <a:rPr lang="en-US" sz="3600" dirty="0">
                          <a:effectLst/>
                        </a:rPr>
                        <a:t>th</a:t>
                      </a:r>
                      <a:r>
                        <a:rPr lang="en-US" sz="3600" spc="-10" dirty="0">
                          <a:effectLst/>
                        </a:rPr>
                        <a:t> </a:t>
                      </a:r>
                      <a:r>
                        <a:rPr lang="en-US" sz="3600" dirty="0">
                          <a:effectLst/>
                        </a:rPr>
                        <a:t>or sh</a:t>
                      </a:r>
                      <a:r>
                        <a:rPr lang="en-US" sz="3600" spc="-10" dirty="0">
                          <a:effectLst/>
                        </a:rPr>
                        <a:t>ow</a:t>
                      </a:r>
                      <a:r>
                        <a:rPr lang="en-US" sz="3600" dirty="0">
                          <a:effectLst/>
                        </a:rPr>
                        <a:t>er</a:t>
                      </a:r>
                      <a:endParaRPr lang="en-US" sz="3200" dirty="0">
                        <a:effectLst/>
                        <a:latin typeface="Calibri"/>
                        <a:ea typeface="Calibri"/>
                        <a:cs typeface="Times New Roman"/>
                      </a:endParaRPr>
                    </a:p>
                  </a:txBody>
                  <a:tcPr marL="0" marR="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42545" marR="0">
                        <a:lnSpc>
                          <a:spcPct val="115000"/>
                        </a:lnSpc>
                        <a:spcBef>
                          <a:spcPts val="305"/>
                        </a:spcBef>
                        <a:spcAft>
                          <a:spcPts val="0"/>
                        </a:spcAft>
                      </a:pPr>
                      <a:r>
                        <a:rPr lang="en-US" sz="3600" dirty="0">
                          <a:effectLst/>
                        </a:rPr>
                        <a:t>D</a:t>
                      </a:r>
                      <a:r>
                        <a:rPr lang="en-US" sz="3600" spc="-15" dirty="0">
                          <a:effectLst/>
                        </a:rPr>
                        <a:t>r</a:t>
                      </a:r>
                      <a:r>
                        <a:rPr lang="en-US" sz="3600" spc="-10" dirty="0">
                          <a:effectLst/>
                        </a:rPr>
                        <a:t>o</a:t>
                      </a:r>
                      <a:r>
                        <a:rPr lang="en-US" sz="3600" dirty="0">
                          <a:effectLst/>
                        </a:rPr>
                        <a:t>wning</a:t>
                      </a:r>
                      <a:endParaRPr lang="en-US" sz="3200" dirty="0">
                        <a:effectLst/>
                        <a:latin typeface="Calibri"/>
                        <a:ea typeface="Calibri"/>
                        <a:cs typeface="Times New Roman"/>
                      </a:endParaRPr>
                    </a:p>
                  </a:txBody>
                  <a:tcPr marL="0" marR="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1391128">
                <a:tc>
                  <a:txBody>
                    <a:bodyPr/>
                    <a:lstStyle/>
                    <a:p>
                      <a:pPr marL="42545" marR="0">
                        <a:lnSpc>
                          <a:spcPct val="115000"/>
                        </a:lnSpc>
                        <a:spcBef>
                          <a:spcPts val="305"/>
                        </a:spcBef>
                        <a:spcAft>
                          <a:spcPts val="0"/>
                        </a:spcAft>
                      </a:pPr>
                      <a:r>
                        <a:rPr lang="en-US" sz="3600" dirty="0">
                          <a:effectLst/>
                        </a:rPr>
                        <a:t>Hit,</a:t>
                      </a:r>
                      <a:r>
                        <a:rPr lang="en-US" sz="3600" spc="-5" dirty="0">
                          <a:effectLst/>
                        </a:rPr>
                        <a:t> </a:t>
                      </a:r>
                      <a:r>
                        <a:rPr lang="en-US" sz="3600" dirty="0">
                          <a:effectLst/>
                        </a:rPr>
                        <a:t>slap, </a:t>
                      </a:r>
                      <a:r>
                        <a:rPr lang="en-US" sz="3600" spc="-5" dirty="0">
                          <a:effectLst/>
                        </a:rPr>
                        <a:t>o</a:t>
                      </a:r>
                      <a:r>
                        <a:rPr lang="en-US" sz="3600" dirty="0">
                          <a:effectLst/>
                        </a:rPr>
                        <a:t>r burn fin</a:t>
                      </a:r>
                      <a:r>
                        <a:rPr lang="en-US" sz="3600" spc="-15" dirty="0">
                          <a:effectLst/>
                        </a:rPr>
                        <a:t>g</a:t>
                      </a:r>
                      <a:r>
                        <a:rPr lang="en-US" sz="3600" dirty="0">
                          <a:effectLst/>
                        </a:rPr>
                        <a:t>e</a:t>
                      </a:r>
                      <a:r>
                        <a:rPr lang="en-US" sz="3600" spc="-15" dirty="0">
                          <a:effectLst/>
                        </a:rPr>
                        <a:t>r</a:t>
                      </a:r>
                      <a:r>
                        <a:rPr lang="en-US" sz="3600" dirty="0">
                          <a:effectLst/>
                        </a:rPr>
                        <a:t>s </a:t>
                      </a:r>
                      <a:r>
                        <a:rPr lang="en-US" sz="3600" spc="-5" dirty="0">
                          <a:effectLst/>
                        </a:rPr>
                        <a:t>o</a:t>
                      </a:r>
                      <a:r>
                        <a:rPr lang="en-US" sz="3600" dirty="0">
                          <a:effectLst/>
                        </a:rPr>
                        <a:t>r </a:t>
                      </a:r>
                      <a:r>
                        <a:rPr lang="en-US" sz="3600" spc="-30" dirty="0">
                          <a:effectLst/>
                        </a:rPr>
                        <a:t>f</a:t>
                      </a:r>
                      <a:r>
                        <a:rPr lang="en-US" sz="3600" spc="5" dirty="0">
                          <a:effectLst/>
                        </a:rPr>
                        <a:t>e</a:t>
                      </a:r>
                      <a:r>
                        <a:rPr lang="en-US" sz="3600" dirty="0">
                          <a:effectLst/>
                        </a:rPr>
                        <a:t>et</a:t>
                      </a:r>
                      <a:endParaRPr lang="en-US" sz="3200" dirty="0">
                        <a:effectLst/>
                        <a:latin typeface="Calibri"/>
                        <a:ea typeface="Calibri"/>
                        <a:cs typeface="Times New Roman"/>
                      </a:endParaRPr>
                    </a:p>
                  </a:txBody>
                  <a:tcPr marL="0" marR="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42545" marR="518160" indent="-635">
                        <a:lnSpc>
                          <a:spcPct val="117000"/>
                        </a:lnSpc>
                        <a:spcBef>
                          <a:spcPts val="305"/>
                        </a:spcBef>
                        <a:spcAft>
                          <a:spcPts val="0"/>
                        </a:spcAft>
                      </a:pPr>
                      <a:r>
                        <a:rPr lang="en-US" sz="3600" dirty="0">
                          <a:effectLst/>
                        </a:rPr>
                        <a:t>Bruisin</a:t>
                      </a:r>
                      <a:r>
                        <a:rPr lang="en-US" sz="3600" spc="10" dirty="0">
                          <a:effectLst/>
                        </a:rPr>
                        <a:t>g</a:t>
                      </a:r>
                      <a:r>
                        <a:rPr lang="en-US" sz="3600" dirty="0">
                          <a:effectLst/>
                        </a:rPr>
                        <a:t>,</a:t>
                      </a:r>
                      <a:r>
                        <a:rPr lang="en-US" sz="3600" spc="-5" dirty="0">
                          <a:effectLst/>
                        </a:rPr>
                        <a:t> </a:t>
                      </a:r>
                      <a:r>
                        <a:rPr lang="en-US" sz="3600" dirty="0">
                          <a:effectLst/>
                        </a:rPr>
                        <a:t>b</a:t>
                      </a:r>
                      <a:r>
                        <a:rPr lang="en-US" sz="3600" spc="-15" dirty="0">
                          <a:effectLst/>
                        </a:rPr>
                        <a:t>r</a:t>
                      </a:r>
                      <a:r>
                        <a:rPr lang="en-US" sz="3600" spc="-5" dirty="0">
                          <a:effectLst/>
                        </a:rPr>
                        <a:t>o</a:t>
                      </a:r>
                      <a:r>
                        <a:rPr lang="en-US" sz="3600" spc="-35" dirty="0">
                          <a:effectLst/>
                        </a:rPr>
                        <a:t>k</a:t>
                      </a:r>
                      <a:r>
                        <a:rPr lang="en-US" sz="3600" spc="5" dirty="0">
                          <a:effectLst/>
                        </a:rPr>
                        <a:t>e</a:t>
                      </a:r>
                      <a:r>
                        <a:rPr lang="en-US" sz="3600" dirty="0">
                          <a:effectLst/>
                        </a:rPr>
                        <a:t>n</a:t>
                      </a:r>
                      <a:r>
                        <a:rPr lang="en-US" sz="3600" spc="-5" dirty="0">
                          <a:effectLst/>
                        </a:rPr>
                        <a:t> </a:t>
                      </a:r>
                      <a:r>
                        <a:rPr lang="en-US" sz="3600" dirty="0">
                          <a:effectLst/>
                        </a:rPr>
                        <a:t>bones, i</a:t>
                      </a:r>
                      <a:r>
                        <a:rPr lang="en-US" sz="3600" spc="-5" dirty="0">
                          <a:effectLst/>
                        </a:rPr>
                        <a:t>n</a:t>
                      </a:r>
                      <a:r>
                        <a:rPr lang="en-US" sz="3600" spc="-30" dirty="0">
                          <a:effectLst/>
                        </a:rPr>
                        <a:t>f</a:t>
                      </a:r>
                      <a:r>
                        <a:rPr lang="en-US" sz="3600" spc="5" dirty="0">
                          <a:effectLst/>
                        </a:rPr>
                        <a:t>e</a:t>
                      </a:r>
                      <a:r>
                        <a:rPr lang="en-US" sz="3600" dirty="0">
                          <a:effectLst/>
                        </a:rPr>
                        <a:t>ction,</a:t>
                      </a:r>
                      <a:r>
                        <a:rPr lang="en-US" sz="3600" spc="-5" dirty="0">
                          <a:effectLst/>
                        </a:rPr>
                        <a:t> </a:t>
                      </a:r>
                      <a:r>
                        <a:rPr lang="en-US" sz="3600" dirty="0">
                          <a:effectLst/>
                        </a:rPr>
                        <a:t>ampu</a:t>
                      </a:r>
                      <a:r>
                        <a:rPr lang="en-US" sz="3600" spc="-10" dirty="0">
                          <a:effectLst/>
                        </a:rPr>
                        <a:t>ta</a:t>
                      </a:r>
                      <a:r>
                        <a:rPr lang="en-US" sz="3600" dirty="0">
                          <a:effectLst/>
                        </a:rPr>
                        <a:t>tion</a:t>
                      </a:r>
                      <a:endParaRPr lang="en-US" sz="3200" dirty="0">
                        <a:effectLst/>
                        <a:latin typeface="Calibri"/>
                        <a:ea typeface="Calibri"/>
                        <a:cs typeface="Times New Roman"/>
                      </a:endParaRPr>
                    </a:p>
                  </a:txBody>
                  <a:tcPr marL="0" marR="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738736">
                <a:tc>
                  <a:txBody>
                    <a:bodyPr/>
                    <a:lstStyle/>
                    <a:p>
                      <a:pPr marL="42545" marR="0">
                        <a:lnSpc>
                          <a:spcPct val="115000"/>
                        </a:lnSpc>
                        <a:spcBef>
                          <a:spcPts val="305"/>
                        </a:spcBef>
                        <a:spcAft>
                          <a:spcPts val="0"/>
                        </a:spcAft>
                      </a:pPr>
                      <a:r>
                        <a:rPr lang="en-US" sz="3600">
                          <a:effectLst/>
                        </a:rPr>
                        <a:t>Gi</a:t>
                      </a:r>
                      <a:r>
                        <a:rPr lang="en-US" sz="3600" spc="-15">
                          <a:effectLst/>
                        </a:rPr>
                        <a:t>v</a:t>
                      </a:r>
                      <a:r>
                        <a:rPr lang="en-US" sz="3600">
                          <a:effectLst/>
                        </a:rPr>
                        <a:t>e</a:t>
                      </a:r>
                      <a:r>
                        <a:rPr lang="en-US" sz="3600" spc="5">
                          <a:effectLst/>
                        </a:rPr>
                        <a:t> </a:t>
                      </a:r>
                      <a:r>
                        <a:rPr lang="en-US" sz="3600">
                          <a:effectLst/>
                        </a:rPr>
                        <a:t>drink or induce</a:t>
                      </a:r>
                      <a:r>
                        <a:rPr lang="en-US" sz="3600" spc="-5">
                          <a:effectLst/>
                        </a:rPr>
                        <a:t> </a:t>
                      </a:r>
                      <a:r>
                        <a:rPr lang="en-US" sz="3600" spc="-15">
                          <a:effectLst/>
                        </a:rPr>
                        <a:t>v</a:t>
                      </a:r>
                      <a:r>
                        <a:rPr lang="en-US" sz="3600" spc="-5">
                          <a:effectLst/>
                        </a:rPr>
                        <a:t>o</a:t>
                      </a:r>
                      <a:r>
                        <a:rPr lang="en-US" sz="3600">
                          <a:effectLst/>
                        </a:rPr>
                        <a:t>miting</a:t>
                      </a:r>
                      <a:endParaRPr lang="en-US" sz="3200">
                        <a:effectLst/>
                        <a:latin typeface="Calibri"/>
                        <a:ea typeface="Calibri"/>
                        <a:cs typeface="Times New Roman"/>
                      </a:endParaRPr>
                    </a:p>
                  </a:txBody>
                  <a:tcPr marL="0" marR="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41910" marR="0">
                        <a:lnSpc>
                          <a:spcPct val="115000"/>
                        </a:lnSpc>
                        <a:spcBef>
                          <a:spcPts val="305"/>
                        </a:spcBef>
                        <a:spcAft>
                          <a:spcPts val="0"/>
                        </a:spcAft>
                      </a:pPr>
                      <a:r>
                        <a:rPr lang="en-US" sz="3600" dirty="0">
                          <a:effectLst/>
                        </a:rPr>
                        <a:t>Choking</a:t>
                      </a:r>
                      <a:endParaRPr lang="en-US" sz="3200" dirty="0">
                        <a:effectLst/>
                        <a:latin typeface="Calibri"/>
                        <a:ea typeface="Calibri"/>
                        <a:cs typeface="Times New Roman"/>
                      </a:endParaRPr>
                    </a:p>
                  </a:txBody>
                  <a:tcPr marL="0" marR="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4"/>
                  </a:ext>
                </a:extLst>
              </a:tr>
              <a:tr h="1391128">
                <a:tc>
                  <a:txBody>
                    <a:bodyPr/>
                    <a:lstStyle/>
                    <a:p>
                      <a:pPr marL="42545" marR="57150">
                        <a:lnSpc>
                          <a:spcPct val="117000"/>
                        </a:lnSpc>
                        <a:spcBef>
                          <a:spcPts val="305"/>
                        </a:spcBef>
                        <a:spcAft>
                          <a:spcPts val="0"/>
                        </a:spcAft>
                      </a:pPr>
                      <a:r>
                        <a:rPr lang="en-US" sz="3600" spc="-5" dirty="0">
                          <a:effectLst/>
                        </a:rPr>
                        <a:t>I</a:t>
                      </a:r>
                      <a:r>
                        <a:rPr lang="en-US" sz="3600" dirty="0">
                          <a:effectLst/>
                        </a:rPr>
                        <a:t>nj</a:t>
                      </a:r>
                      <a:r>
                        <a:rPr lang="en-US" sz="3600" spc="5" dirty="0">
                          <a:effectLst/>
                        </a:rPr>
                        <a:t>ec</a:t>
                      </a:r>
                      <a:r>
                        <a:rPr lang="en-US" sz="3600" dirty="0">
                          <a:effectLst/>
                        </a:rPr>
                        <a:t>t</a:t>
                      </a:r>
                      <a:r>
                        <a:rPr lang="en-US" sz="3600" spc="-5" dirty="0">
                          <a:effectLst/>
                        </a:rPr>
                        <a:t> </a:t>
                      </a:r>
                      <a:r>
                        <a:rPr lang="en-US" sz="3600" dirty="0">
                          <a:effectLst/>
                        </a:rPr>
                        <a:t>p</a:t>
                      </a:r>
                      <a:r>
                        <a:rPr lang="en-US" sz="3600" spc="5" dirty="0">
                          <a:effectLst/>
                        </a:rPr>
                        <a:t>e</a:t>
                      </a:r>
                      <a:r>
                        <a:rPr lang="en-US" sz="3600" spc="-15" dirty="0">
                          <a:effectLst/>
                        </a:rPr>
                        <a:t>r</a:t>
                      </a:r>
                      <a:r>
                        <a:rPr lang="en-US" sz="3600" spc="-5" dirty="0">
                          <a:effectLst/>
                        </a:rPr>
                        <a:t>so</a:t>
                      </a:r>
                      <a:r>
                        <a:rPr lang="en-US" sz="3600" dirty="0">
                          <a:effectLst/>
                        </a:rPr>
                        <a:t>n with</a:t>
                      </a:r>
                      <a:r>
                        <a:rPr lang="en-US" sz="3600" spc="-5" dirty="0">
                          <a:effectLst/>
                        </a:rPr>
                        <a:t> coc</a:t>
                      </a:r>
                      <a:r>
                        <a:rPr lang="en-US" sz="3600" dirty="0">
                          <a:effectLst/>
                        </a:rPr>
                        <a:t>ain</a:t>
                      </a:r>
                      <a:r>
                        <a:rPr lang="en-US" sz="3600" spc="5" dirty="0">
                          <a:effectLst/>
                        </a:rPr>
                        <a:t>e</a:t>
                      </a:r>
                      <a:r>
                        <a:rPr lang="en-US" sz="3600" dirty="0">
                          <a:effectLst/>
                        </a:rPr>
                        <a:t>,</a:t>
                      </a:r>
                      <a:r>
                        <a:rPr lang="en-US" sz="3600" spc="-5" dirty="0">
                          <a:effectLst/>
                        </a:rPr>
                        <a:t> </a:t>
                      </a:r>
                      <a:r>
                        <a:rPr lang="en-US" sz="3600" dirty="0">
                          <a:effectLst/>
                        </a:rPr>
                        <a:t>salt </a:t>
                      </a:r>
                      <a:r>
                        <a:rPr lang="en-US" sz="3600" spc="-10" dirty="0">
                          <a:effectLst/>
                        </a:rPr>
                        <a:t>wat</a:t>
                      </a:r>
                      <a:r>
                        <a:rPr lang="en-US" sz="3600" spc="5" dirty="0">
                          <a:effectLst/>
                        </a:rPr>
                        <a:t>e</a:t>
                      </a:r>
                      <a:r>
                        <a:rPr lang="en-US" sz="3600" spc="-100" dirty="0">
                          <a:effectLst/>
                        </a:rPr>
                        <a:t>r</a:t>
                      </a:r>
                      <a:r>
                        <a:rPr lang="en-US" sz="3600" dirty="0">
                          <a:effectLst/>
                        </a:rPr>
                        <a:t>,</a:t>
                      </a:r>
                      <a:r>
                        <a:rPr lang="en-US" sz="3600" spc="-15" dirty="0">
                          <a:effectLst/>
                        </a:rPr>
                        <a:t> </a:t>
                      </a:r>
                      <a:r>
                        <a:rPr lang="en-US" sz="3600" dirty="0">
                          <a:effectLst/>
                        </a:rPr>
                        <a:t>milk,</a:t>
                      </a:r>
                      <a:r>
                        <a:rPr lang="en-US" sz="3600" spc="-5" dirty="0">
                          <a:effectLst/>
                        </a:rPr>
                        <a:t> </a:t>
                      </a:r>
                      <a:r>
                        <a:rPr lang="en-US" sz="3600" dirty="0">
                          <a:effectLst/>
                        </a:rPr>
                        <a:t>or epinephrine</a:t>
                      </a:r>
                      <a:endParaRPr lang="en-US" sz="3200" dirty="0">
                        <a:effectLst/>
                        <a:latin typeface="Calibri"/>
                        <a:ea typeface="Calibri"/>
                        <a:cs typeface="Times New Roman"/>
                      </a:endParaRPr>
                    </a:p>
                  </a:txBody>
                  <a:tcPr marL="0" marR="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42545" marR="0">
                        <a:lnSpc>
                          <a:spcPct val="115000"/>
                        </a:lnSpc>
                        <a:spcBef>
                          <a:spcPts val="305"/>
                        </a:spcBef>
                        <a:spcAft>
                          <a:spcPts val="0"/>
                        </a:spcAft>
                      </a:pPr>
                      <a:r>
                        <a:rPr lang="en-US" sz="3600" dirty="0">
                          <a:effectLst/>
                        </a:rPr>
                        <a:t>High blood p</a:t>
                      </a:r>
                      <a:r>
                        <a:rPr lang="en-US" sz="3600" spc="-15" dirty="0">
                          <a:effectLst/>
                        </a:rPr>
                        <a:t>r</a:t>
                      </a:r>
                      <a:r>
                        <a:rPr lang="en-US" sz="3600" spc="5" dirty="0">
                          <a:effectLst/>
                        </a:rPr>
                        <a:t>e</a:t>
                      </a:r>
                      <a:r>
                        <a:rPr lang="en-US" sz="3600" dirty="0">
                          <a:effectLst/>
                        </a:rPr>
                        <a:t>ssu</a:t>
                      </a:r>
                      <a:r>
                        <a:rPr lang="en-US" sz="3600" spc="-15" dirty="0">
                          <a:effectLst/>
                        </a:rPr>
                        <a:t>r</a:t>
                      </a:r>
                      <a:r>
                        <a:rPr lang="en-US" sz="3600" spc="5" dirty="0">
                          <a:effectLst/>
                        </a:rPr>
                        <a:t>e</a:t>
                      </a:r>
                      <a:r>
                        <a:rPr lang="en-US" sz="3600" dirty="0">
                          <a:effectLst/>
                        </a:rPr>
                        <a:t>, in</a:t>
                      </a:r>
                      <a:r>
                        <a:rPr lang="en-US" sz="3600" spc="-30" dirty="0">
                          <a:effectLst/>
                        </a:rPr>
                        <a:t>f</a:t>
                      </a:r>
                      <a:r>
                        <a:rPr lang="en-US" sz="3600" spc="5" dirty="0">
                          <a:effectLst/>
                        </a:rPr>
                        <a:t>e</a:t>
                      </a:r>
                      <a:r>
                        <a:rPr lang="en-US" sz="3600" dirty="0">
                          <a:effectLst/>
                        </a:rPr>
                        <a:t>ction</a:t>
                      </a:r>
                      <a:endParaRPr lang="en-US" sz="3200" dirty="0">
                        <a:effectLst/>
                        <a:latin typeface="Calibri"/>
                        <a:ea typeface="Calibri"/>
                        <a:cs typeface="Times New Roman"/>
                      </a:endParaRPr>
                    </a:p>
                  </a:txBody>
                  <a:tcPr marL="0" marR="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3" name="TextBox 2"/>
          <p:cNvSpPr txBox="1"/>
          <p:nvPr/>
        </p:nvSpPr>
        <p:spPr>
          <a:xfrm>
            <a:off x="509305" y="1440180"/>
            <a:ext cx="17796624" cy="892552"/>
          </a:xfrm>
          <a:prstGeom prst="rect">
            <a:avLst/>
          </a:prstGeom>
          <a:noFill/>
        </p:spPr>
        <p:txBody>
          <a:bodyPr wrap="square" rtlCol="0">
            <a:spAutoFit/>
          </a:bodyPr>
          <a:lstStyle/>
          <a:p>
            <a:r>
              <a:rPr lang="en-US" sz="5200" dirty="0">
                <a:solidFill>
                  <a:schemeClr val="bg1"/>
                </a:solidFill>
              </a:rPr>
              <a:t>While well‐intentioned, these methods waste valuable time</a:t>
            </a:r>
          </a:p>
        </p:txBody>
      </p:sp>
    </p:spTree>
    <p:extLst>
      <p:ext uri="{BB962C8B-B14F-4D97-AF65-F5344CB8AC3E}">
        <p14:creationId xmlns:p14="http://schemas.microsoft.com/office/powerpoint/2010/main" val="7421538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480540" y="5328193"/>
            <a:ext cx="7344848" cy="1243930"/>
          </a:xfrm>
          <a:prstGeom prst="rect">
            <a:avLst/>
          </a:prstGeom>
        </p:spPr>
        <p:txBody>
          <a:bodyPr vert="horz" wrap="square" lIns="0" tIns="12700" rIns="0" bIns="0" rtlCol="0">
            <a:spAutoFit/>
          </a:bodyPr>
          <a:lstStyle/>
          <a:p>
            <a:pPr marL="12700" algn="ctr">
              <a:lnSpc>
                <a:spcPct val="100000"/>
              </a:lnSpc>
              <a:spcBef>
                <a:spcPts val="100"/>
              </a:spcBef>
            </a:pPr>
            <a:r>
              <a:rPr sz="8000" spc="600" dirty="0">
                <a:ln w="10160">
                  <a:solidFill>
                    <a:srgbClr val="FF493A"/>
                  </a:solidFill>
                  <a:prstDash val="solid"/>
                </a:ln>
                <a:solidFill>
                  <a:srgbClr val="FFFFFF"/>
                </a:solidFill>
                <a:effectLst>
                  <a:outerShdw blurRad="38100" dist="22860" dir="5400000" algn="tl" rotWithShape="0">
                    <a:srgbClr val="000000">
                      <a:alpha val="30000"/>
                    </a:srgbClr>
                  </a:outerShdw>
                </a:effectLst>
                <a:latin typeface="Fira Sans Ultra" panose="020B0A03050000020004" pitchFamily="34" charset="0"/>
                <a:ea typeface="Fira Sans Ultra" panose="020B0A03050000020004" pitchFamily="34" charset="0"/>
              </a:rPr>
              <a:t>QUESTIONS</a:t>
            </a:r>
            <a:r>
              <a:rPr sz="8000" spc="600" dirty="0">
                <a:ln w="10160">
                  <a:solidFill>
                    <a:srgbClr val="FF493A"/>
                  </a:solidFill>
                  <a:prstDash val="solid"/>
                </a:ln>
                <a:solidFill>
                  <a:srgbClr val="FFFFFF"/>
                </a:solidFill>
                <a:effectLst>
                  <a:outerShdw blurRad="38100" dist="22860" dir="5400000" algn="tl" rotWithShape="0">
                    <a:srgbClr val="000000">
                      <a:alpha val="30000"/>
                    </a:srgbClr>
                  </a:outerShdw>
                </a:effectLst>
              </a:rPr>
              <a:t>?</a:t>
            </a:r>
          </a:p>
        </p:txBody>
      </p:sp>
      <p:pic>
        <p:nvPicPr>
          <p:cNvPr id="3" name="object 3"/>
          <p:cNvPicPr/>
          <p:nvPr/>
        </p:nvPicPr>
        <p:blipFill>
          <a:blip r:embed="rId2" cstate="print">
            <a:duotone>
              <a:prstClr val="black"/>
              <a:srgbClr val="006600">
                <a:tint val="45000"/>
                <a:satMod val="400000"/>
              </a:srgbClr>
            </a:duotone>
          </a:blip>
          <a:stretch>
            <a:fillRect/>
          </a:stretch>
        </p:blipFill>
        <p:spPr>
          <a:xfrm>
            <a:off x="2097045" y="9258300"/>
            <a:ext cx="14097000" cy="933450"/>
          </a:xfrm>
          <a:prstGeom prst="rect">
            <a:avLst/>
          </a:prstGeom>
        </p:spPr>
      </p:pic>
      <p:pic>
        <p:nvPicPr>
          <p:cNvPr id="4" name="object 4"/>
          <p:cNvPicPr/>
          <p:nvPr/>
        </p:nvPicPr>
        <p:blipFill>
          <a:blip r:embed="rId2" cstate="print">
            <a:duotone>
              <a:prstClr val="black"/>
              <a:srgbClr val="006600">
                <a:tint val="45000"/>
                <a:satMod val="400000"/>
              </a:srgbClr>
            </a:duotone>
          </a:blip>
          <a:stretch>
            <a:fillRect/>
          </a:stretch>
        </p:blipFill>
        <p:spPr>
          <a:xfrm>
            <a:off x="2097045" y="285923"/>
            <a:ext cx="14097000" cy="933450"/>
          </a:xfrm>
          <a:prstGeom prst="rect">
            <a:avLst/>
          </a:prstGeom>
        </p:spPr>
      </p:pic>
      <p:grpSp>
        <p:nvGrpSpPr>
          <p:cNvPr id="8" name="Group 7">
            <a:extLst>
              <a:ext uri="{FF2B5EF4-FFF2-40B4-BE49-F238E27FC236}">
                <a16:creationId xmlns:a16="http://schemas.microsoft.com/office/drawing/2014/main" id="{F961E572-0B08-441D-BB12-49FD6F742FA1}"/>
              </a:ext>
            </a:extLst>
          </p:cNvPr>
          <p:cNvGrpSpPr/>
          <p:nvPr/>
        </p:nvGrpSpPr>
        <p:grpSpPr>
          <a:xfrm>
            <a:off x="990600" y="376041"/>
            <a:ext cx="1374537" cy="9351225"/>
            <a:chOff x="719418" y="315058"/>
            <a:chExt cx="1374537" cy="9351225"/>
          </a:xfrm>
        </p:grpSpPr>
        <p:pic>
          <p:nvPicPr>
            <p:cNvPr id="5" name="Picture 4" descr="A picture containing clipart&#10;&#10;Description automatically generated">
              <a:extLst>
                <a:ext uri="{FF2B5EF4-FFF2-40B4-BE49-F238E27FC236}">
                  <a16:creationId xmlns:a16="http://schemas.microsoft.com/office/drawing/2014/main" id="{B2B7F104-C430-4849-81AB-015610506F0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318" b="96209" l="3226" r="95699">
                          <a14:foregroundMark x1="76344" y1="4739" x2="76344" y2="4739"/>
                          <a14:foregroundMark x1="24731" y1="17536" x2="24731" y2="17536"/>
                          <a14:foregroundMark x1="21505" y1="9953" x2="21505" y2="9953"/>
                          <a14:foregroundMark x1="12903" y1="18957" x2="13978" y2="16114"/>
                          <a14:foregroundMark x1="67742" y1="28910" x2="67742" y2="28910"/>
                          <a14:foregroundMark x1="25806" y1="18957" x2="27957" y2="19905"/>
                          <a14:foregroundMark x1="33333" y1="19905" x2="33333" y2="19905"/>
                          <a14:foregroundMark x1="34409" y1="15166" x2="34409" y2="15166"/>
                          <a14:foregroundMark x1="31183" y1="12796" x2="31183" y2="12796"/>
                          <a14:foregroundMark x1="76344" y1="51185" x2="76344" y2="51185"/>
                          <a14:foregroundMark x1="76344" y1="55924" x2="76344" y2="55924"/>
                          <a14:foregroundMark x1="84946" y1="54502" x2="84946" y2="54502"/>
                          <a14:foregroundMark x1="95699" y1="54502" x2="95699" y2="54502"/>
                          <a14:foregroundMark x1="5376" y1="53555" x2="5376" y2="53555"/>
                          <a14:foregroundMark x1="46237" y1="91469" x2="46237" y2="91469"/>
                          <a14:foregroundMark x1="45161" y1="96209" x2="45161" y2="96209"/>
                          <a14:foregroundMark x1="73118" y1="91469" x2="73118" y2="91469"/>
                          <a14:foregroundMark x1="65591" y1="86730" x2="65591" y2="86730"/>
                          <a14:foregroundMark x1="76344" y1="87204" x2="76344" y2="87204"/>
                          <a14:foregroundMark x1="80645" y1="88626" x2="80645" y2="88626"/>
                        </a14:backgroundRemoval>
                      </a14:imgEffect>
                    </a14:imgLayer>
                  </a14:imgProps>
                </a:ext>
              </a:extLst>
            </a:blip>
            <a:stretch>
              <a:fillRect/>
            </a:stretch>
          </p:blipFill>
          <p:spPr>
            <a:xfrm flipH="1">
              <a:off x="719418" y="315058"/>
              <a:ext cx="1374537" cy="3118569"/>
            </a:xfrm>
            <a:prstGeom prst="rect">
              <a:avLst/>
            </a:prstGeom>
          </p:spPr>
        </p:pic>
        <p:pic>
          <p:nvPicPr>
            <p:cNvPr id="6" name="Picture 5" descr="A picture containing clipart&#10;&#10;Description automatically generated">
              <a:extLst>
                <a:ext uri="{FF2B5EF4-FFF2-40B4-BE49-F238E27FC236}">
                  <a16:creationId xmlns:a16="http://schemas.microsoft.com/office/drawing/2014/main" id="{2DC1ACDA-B9C1-453D-8B7E-2E6D48A054E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318" b="96209" l="3226" r="95699">
                          <a14:foregroundMark x1="76344" y1="4739" x2="76344" y2="4739"/>
                          <a14:foregroundMark x1="24731" y1="17536" x2="24731" y2="17536"/>
                          <a14:foregroundMark x1="21505" y1="9953" x2="21505" y2="9953"/>
                          <a14:foregroundMark x1="12903" y1="18957" x2="13978" y2="16114"/>
                          <a14:foregroundMark x1="67742" y1="28910" x2="67742" y2="28910"/>
                          <a14:foregroundMark x1="25806" y1="18957" x2="27957" y2="19905"/>
                          <a14:foregroundMark x1="33333" y1="19905" x2="33333" y2="19905"/>
                          <a14:foregroundMark x1="34409" y1="15166" x2="34409" y2="15166"/>
                          <a14:foregroundMark x1="31183" y1="12796" x2="31183" y2="12796"/>
                          <a14:foregroundMark x1="76344" y1="51185" x2="76344" y2="51185"/>
                          <a14:foregroundMark x1="76344" y1="55924" x2="76344" y2="55924"/>
                          <a14:foregroundMark x1="84946" y1="54502" x2="84946" y2="54502"/>
                          <a14:foregroundMark x1="95699" y1="54502" x2="95699" y2="54502"/>
                          <a14:foregroundMark x1="5376" y1="53555" x2="5376" y2="53555"/>
                          <a14:foregroundMark x1="46237" y1="91469" x2="46237" y2="91469"/>
                          <a14:foregroundMark x1="45161" y1="96209" x2="45161" y2="96209"/>
                          <a14:foregroundMark x1="73118" y1="91469" x2="73118" y2="91469"/>
                          <a14:foregroundMark x1="65591" y1="86730" x2="65591" y2="86730"/>
                          <a14:foregroundMark x1="76344" y1="87204" x2="76344" y2="87204"/>
                          <a14:foregroundMark x1="80645" y1="88626" x2="80645" y2="88626"/>
                        </a14:backgroundRemoval>
                      </a14:imgEffect>
                    </a14:imgLayer>
                  </a14:imgProps>
                </a:ext>
              </a:extLst>
            </a:blip>
            <a:stretch>
              <a:fillRect/>
            </a:stretch>
          </p:blipFill>
          <p:spPr>
            <a:xfrm flipH="1">
              <a:off x="719418" y="3431386"/>
              <a:ext cx="1374537" cy="3118569"/>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38EE1CA7-BD40-4793-AFD2-D28477601EB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318" b="96209" l="3226" r="95699">
                          <a14:foregroundMark x1="76344" y1="4739" x2="76344" y2="4739"/>
                          <a14:foregroundMark x1="24731" y1="17536" x2="24731" y2="17536"/>
                          <a14:foregroundMark x1="21505" y1="9953" x2="21505" y2="9953"/>
                          <a14:foregroundMark x1="12903" y1="18957" x2="13978" y2="16114"/>
                          <a14:foregroundMark x1="67742" y1="28910" x2="67742" y2="28910"/>
                          <a14:foregroundMark x1="25806" y1="18957" x2="27957" y2="19905"/>
                          <a14:foregroundMark x1="33333" y1="19905" x2="33333" y2="19905"/>
                          <a14:foregroundMark x1="34409" y1="15166" x2="34409" y2="15166"/>
                          <a14:foregroundMark x1="31183" y1="12796" x2="31183" y2="12796"/>
                          <a14:foregroundMark x1="76344" y1="51185" x2="76344" y2="51185"/>
                          <a14:foregroundMark x1="76344" y1="55924" x2="76344" y2="55924"/>
                          <a14:foregroundMark x1="84946" y1="54502" x2="84946" y2="54502"/>
                          <a14:foregroundMark x1="95699" y1="54502" x2="95699" y2="54502"/>
                          <a14:foregroundMark x1="5376" y1="53555" x2="5376" y2="53555"/>
                          <a14:foregroundMark x1="46237" y1="91469" x2="46237" y2="91469"/>
                          <a14:foregroundMark x1="45161" y1="96209" x2="45161" y2="96209"/>
                          <a14:foregroundMark x1="73118" y1="91469" x2="73118" y2="91469"/>
                          <a14:foregroundMark x1="65591" y1="86730" x2="65591" y2="86730"/>
                          <a14:foregroundMark x1="76344" y1="87204" x2="76344" y2="87204"/>
                          <a14:foregroundMark x1="80645" y1="88626" x2="80645" y2="88626"/>
                        </a14:backgroundRemoval>
                      </a14:imgEffect>
                    </a14:imgLayer>
                  </a14:imgProps>
                </a:ext>
              </a:extLst>
            </a:blip>
            <a:stretch>
              <a:fillRect/>
            </a:stretch>
          </p:blipFill>
          <p:spPr>
            <a:xfrm flipH="1">
              <a:off x="719418" y="6547714"/>
              <a:ext cx="1374537" cy="3118569"/>
            </a:xfrm>
            <a:prstGeom prst="rect">
              <a:avLst/>
            </a:prstGeom>
          </p:spPr>
        </p:pic>
      </p:grpSp>
      <p:grpSp>
        <p:nvGrpSpPr>
          <p:cNvPr id="9" name="Group 8">
            <a:extLst>
              <a:ext uri="{FF2B5EF4-FFF2-40B4-BE49-F238E27FC236}">
                <a16:creationId xmlns:a16="http://schemas.microsoft.com/office/drawing/2014/main" id="{14C8FC28-CDC7-4A0D-9AEF-1F3D58256950}"/>
              </a:ext>
            </a:extLst>
          </p:cNvPr>
          <p:cNvGrpSpPr/>
          <p:nvPr/>
        </p:nvGrpSpPr>
        <p:grpSpPr>
          <a:xfrm>
            <a:off x="15940792" y="376041"/>
            <a:ext cx="1374537" cy="9351225"/>
            <a:chOff x="719418" y="315058"/>
            <a:chExt cx="1374537" cy="9351225"/>
          </a:xfrm>
        </p:grpSpPr>
        <p:pic>
          <p:nvPicPr>
            <p:cNvPr id="10" name="Picture 9" descr="A picture containing clipart&#10;&#10;Description automatically generated">
              <a:extLst>
                <a:ext uri="{FF2B5EF4-FFF2-40B4-BE49-F238E27FC236}">
                  <a16:creationId xmlns:a16="http://schemas.microsoft.com/office/drawing/2014/main" id="{A18F1F47-305A-4565-A126-C6D0909562F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318" b="96209" l="3226" r="95699">
                          <a14:foregroundMark x1="76344" y1="4739" x2="76344" y2="4739"/>
                          <a14:foregroundMark x1="24731" y1="17536" x2="24731" y2="17536"/>
                          <a14:foregroundMark x1="21505" y1="9953" x2="21505" y2="9953"/>
                          <a14:foregroundMark x1="12903" y1="18957" x2="13978" y2="16114"/>
                          <a14:foregroundMark x1="67742" y1="28910" x2="67742" y2="28910"/>
                          <a14:foregroundMark x1="25806" y1="18957" x2="27957" y2="19905"/>
                          <a14:foregroundMark x1="33333" y1="19905" x2="33333" y2="19905"/>
                          <a14:foregroundMark x1="34409" y1="15166" x2="34409" y2="15166"/>
                          <a14:foregroundMark x1="31183" y1="12796" x2="31183" y2="12796"/>
                          <a14:foregroundMark x1="76344" y1="51185" x2="76344" y2="51185"/>
                          <a14:foregroundMark x1="76344" y1="55924" x2="76344" y2="55924"/>
                          <a14:foregroundMark x1="84946" y1="54502" x2="84946" y2="54502"/>
                          <a14:foregroundMark x1="95699" y1="54502" x2="95699" y2="54502"/>
                          <a14:foregroundMark x1="5376" y1="53555" x2="5376" y2="53555"/>
                          <a14:foregroundMark x1="46237" y1="91469" x2="46237" y2="91469"/>
                          <a14:foregroundMark x1="45161" y1="96209" x2="45161" y2="96209"/>
                          <a14:foregroundMark x1="73118" y1="91469" x2="73118" y2="91469"/>
                          <a14:foregroundMark x1="65591" y1="86730" x2="65591" y2="86730"/>
                          <a14:foregroundMark x1="76344" y1="87204" x2="76344" y2="87204"/>
                          <a14:foregroundMark x1="80645" y1="88626" x2="80645" y2="88626"/>
                        </a14:backgroundRemoval>
                      </a14:imgEffect>
                    </a14:imgLayer>
                  </a14:imgProps>
                </a:ext>
              </a:extLst>
            </a:blip>
            <a:stretch>
              <a:fillRect/>
            </a:stretch>
          </p:blipFill>
          <p:spPr>
            <a:xfrm flipH="1">
              <a:off x="719418" y="315058"/>
              <a:ext cx="1374537" cy="3118569"/>
            </a:xfrm>
            <a:prstGeom prst="rect">
              <a:avLst/>
            </a:prstGeom>
          </p:spPr>
        </p:pic>
        <p:pic>
          <p:nvPicPr>
            <p:cNvPr id="11" name="Picture 10" descr="A picture containing clipart&#10;&#10;Description automatically generated">
              <a:extLst>
                <a:ext uri="{FF2B5EF4-FFF2-40B4-BE49-F238E27FC236}">
                  <a16:creationId xmlns:a16="http://schemas.microsoft.com/office/drawing/2014/main" id="{1985033C-D84A-417F-B696-68849D89BB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318" b="96209" l="3226" r="95699">
                          <a14:foregroundMark x1="76344" y1="4739" x2="76344" y2="4739"/>
                          <a14:foregroundMark x1="24731" y1="17536" x2="24731" y2="17536"/>
                          <a14:foregroundMark x1="21505" y1="9953" x2="21505" y2="9953"/>
                          <a14:foregroundMark x1="12903" y1="18957" x2="13978" y2="16114"/>
                          <a14:foregroundMark x1="67742" y1="28910" x2="67742" y2="28910"/>
                          <a14:foregroundMark x1="25806" y1="18957" x2="27957" y2="19905"/>
                          <a14:foregroundMark x1="33333" y1="19905" x2="33333" y2="19905"/>
                          <a14:foregroundMark x1="34409" y1="15166" x2="34409" y2="15166"/>
                          <a14:foregroundMark x1="31183" y1="12796" x2="31183" y2="12796"/>
                          <a14:foregroundMark x1="76344" y1="51185" x2="76344" y2="51185"/>
                          <a14:foregroundMark x1="76344" y1="55924" x2="76344" y2="55924"/>
                          <a14:foregroundMark x1="84946" y1="54502" x2="84946" y2="54502"/>
                          <a14:foregroundMark x1="95699" y1="54502" x2="95699" y2="54502"/>
                          <a14:foregroundMark x1="5376" y1="53555" x2="5376" y2="53555"/>
                          <a14:foregroundMark x1="46237" y1="91469" x2="46237" y2="91469"/>
                          <a14:foregroundMark x1="45161" y1="96209" x2="45161" y2="96209"/>
                          <a14:foregroundMark x1="73118" y1="91469" x2="73118" y2="91469"/>
                          <a14:foregroundMark x1="65591" y1="86730" x2="65591" y2="86730"/>
                          <a14:foregroundMark x1="76344" y1="87204" x2="76344" y2="87204"/>
                          <a14:foregroundMark x1="80645" y1="88626" x2="80645" y2="88626"/>
                        </a14:backgroundRemoval>
                      </a14:imgEffect>
                    </a14:imgLayer>
                  </a14:imgProps>
                </a:ext>
              </a:extLst>
            </a:blip>
            <a:stretch>
              <a:fillRect/>
            </a:stretch>
          </p:blipFill>
          <p:spPr>
            <a:xfrm flipH="1">
              <a:off x="719418" y="3431386"/>
              <a:ext cx="1374537" cy="3118569"/>
            </a:xfrm>
            <a:prstGeom prst="rect">
              <a:avLst/>
            </a:prstGeom>
          </p:spPr>
        </p:pic>
        <p:pic>
          <p:nvPicPr>
            <p:cNvPr id="12" name="Picture 11" descr="A picture containing clipart&#10;&#10;Description automatically generated">
              <a:extLst>
                <a:ext uri="{FF2B5EF4-FFF2-40B4-BE49-F238E27FC236}">
                  <a16:creationId xmlns:a16="http://schemas.microsoft.com/office/drawing/2014/main" id="{006F1732-C2F1-4458-AA80-FD9907269CF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318" b="96209" l="3226" r="95699">
                          <a14:foregroundMark x1="76344" y1="4739" x2="76344" y2="4739"/>
                          <a14:foregroundMark x1="24731" y1="17536" x2="24731" y2="17536"/>
                          <a14:foregroundMark x1="21505" y1="9953" x2="21505" y2="9953"/>
                          <a14:foregroundMark x1="12903" y1="18957" x2="13978" y2="16114"/>
                          <a14:foregroundMark x1="67742" y1="28910" x2="67742" y2="28910"/>
                          <a14:foregroundMark x1="25806" y1="18957" x2="27957" y2="19905"/>
                          <a14:foregroundMark x1="33333" y1="19905" x2="33333" y2="19905"/>
                          <a14:foregroundMark x1="34409" y1="15166" x2="34409" y2="15166"/>
                          <a14:foregroundMark x1="31183" y1="12796" x2="31183" y2="12796"/>
                          <a14:foregroundMark x1="76344" y1="51185" x2="76344" y2="51185"/>
                          <a14:foregroundMark x1="76344" y1="55924" x2="76344" y2="55924"/>
                          <a14:foregroundMark x1="84946" y1="54502" x2="84946" y2="54502"/>
                          <a14:foregroundMark x1="95699" y1="54502" x2="95699" y2="54502"/>
                          <a14:foregroundMark x1="5376" y1="53555" x2="5376" y2="53555"/>
                          <a14:foregroundMark x1="46237" y1="91469" x2="46237" y2="91469"/>
                          <a14:foregroundMark x1="45161" y1="96209" x2="45161" y2="96209"/>
                          <a14:foregroundMark x1="73118" y1="91469" x2="73118" y2="91469"/>
                          <a14:foregroundMark x1="65591" y1="86730" x2="65591" y2="86730"/>
                          <a14:foregroundMark x1="76344" y1="87204" x2="76344" y2="87204"/>
                          <a14:foregroundMark x1="80645" y1="88626" x2="80645" y2="88626"/>
                        </a14:backgroundRemoval>
                      </a14:imgEffect>
                    </a14:imgLayer>
                  </a14:imgProps>
                </a:ext>
              </a:extLst>
            </a:blip>
            <a:stretch>
              <a:fillRect/>
            </a:stretch>
          </p:blipFill>
          <p:spPr>
            <a:xfrm flipH="1">
              <a:off x="719418" y="6547714"/>
              <a:ext cx="1374537" cy="3118569"/>
            </a:xfrm>
            <a:prstGeom prst="rect">
              <a:avLst/>
            </a:prstGeom>
          </p:spPr>
        </p:pic>
      </p:grpSp>
      <p:pic>
        <p:nvPicPr>
          <p:cNvPr id="14" name="Picture 13" descr="Text, logo&#10;&#10;Description automatically generated">
            <a:extLst>
              <a:ext uri="{FF2B5EF4-FFF2-40B4-BE49-F238E27FC236}">
                <a16:creationId xmlns:a16="http://schemas.microsoft.com/office/drawing/2014/main" id="{D54E5C76-A83F-4D1D-A362-096659CC60C2}"/>
              </a:ext>
            </a:extLst>
          </p:cNvPr>
          <p:cNvPicPr>
            <a:picLocks noChangeAspect="1"/>
          </p:cNvPicPr>
          <p:nvPr/>
        </p:nvPicPr>
        <p:blipFill>
          <a:blip r:embed="rId5">
            <a:alphaModFix amt="70000"/>
            <a:extLst>
              <a:ext uri="{28A0092B-C50C-407E-A947-70E740481C1C}">
                <a14:useLocalDpi xmlns:a14="http://schemas.microsoft.com/office/drawing/2010/main" val="0"/>
              </a:ext>
            </a:extLst>
          </a:blip>
          <a:stretch>
            <a:fillRect/>
          </a:stretch>
        </p:blipFill>
        <p:spPr>
          <a:xfrm>
            <a:off x="7296912" y="7387013"/>
            <a:ext cx="3694176" cy="1420368"/>
          </a:xfrm>
          <a:prstGeom prst="rect">
            <a:avLst/>
          </a:prstGeom>
        </p:spPr>
      </p:pic>
      <p:grpSp>
        <p:nvGrpSpPr>
          <p:cNvPr id="16" name="Group 15">
            <a:extLst>
              <a:ext uri="{FF2B5EF4-FFF2-40B4-BE49-F238E27FC236}">
                <a16:creationId xmlns:a16="http://schemas.microsoft.com/office/drawing/2014/main" id="{2030D4BD-562E-41D5-8570-8A17F4ED7BA6}"/>
              </a:ext>
            </a:extLst>
          </p:cNvPr>
          <p:cNvGrpSpPr/>
          <p:nvPr/>
        </p:nvGrpSpPr>
        <p:grpSpPr>
          <a:xfrm>
            <a:off x="6510528" y="1334792"/>
            <a:ext cx="5266944" cy="3261997"/>
            <a:chOff x="13454433" y="6759893"/>
            <a:chExt cx="5266944" cy="3261997"/>
          </a:xfrm>
        </p:grpSpPr>
        <p:sp>
          <p:nvSpPr>
            <p:cNvPr id="17" name="TextBox 16">
              <a:extLst>
                <a:ext uri="{FF2B5EF4-FFF2-40B4-BE49-F238E27FC236}">
                  <a16:creationId xmlns:a16="http://schemas.microsoft.com/office/drawing/2014/main" id="{3F7C2178-0AD4-4ADB-8484-FBD8D7F58526}"/>
                </a:ext>
              </a:extLst>
            </p:cNvPr>
            <p:cNvSpPr txBox="1"/>
            <p:nvPr/>
          </p:nvSpPr>
          <p:spPr>
            <a:xfrm>
              <a:off x="13454433" y="9683336"/>
              <a:ext cx="5266944" cy="338554"/>
            </a:xfrm>
            <a:prstGeom prst="rect">
              <a:avLst/>
            </a:prstGeom>
            <a:noFill/>
            <a:ln>
              <a:noFill/>
            </a:ln>
          </p:spPr>
          <p:txBody>
            <a:bodyPr wrap="square" rtlCol="0">
              <a:spAutoFit/>
            </a:bodyPr>
            <a:lstStyle/>
            <a:p>
              <a:pPr algn="ctr"/>
              <a:r>
                <a:rPr lang="en-US" sz="1600" spc="300" dirty="0">
                  <a:solidFill>
                    <a:schemeClr val="accent4">
                      <a:lumMod val="40000"/>
                      <a:lumOff val="60000"/>
                    </a:schemeClr>
                  </a:solidFill>
                  <a:latin typeface="Fira Sans" panose="020B0503050000020004" pitchFamily="34" charset="0"/>
                  <a:ea typeface="Fira Sans" panose="020B0503050000020004" pitchFamily="34" charset="0"/>
                </a:rPr>
                <a:t>Tribal Opioid Response</a:t>
              </a:r>
            </a:p>
          </p:txBody>
        </p:sp>
        <p:pic>
          <p:nvPicPr>
            <p:cNvPr id="18" name="Picture 17" descr="Diagram&#10;&#10;Description automatically generated">
              <a:extLst>
                <a:ext uri="{FF2B5EF4-FFF2-40B4-BE49-F238E27FC236}">
                  <a16:creationId xmlns:a16="http://schemas.microsoft.com/office/drawing/2014/main" id="{C74560D9-F05F-45CF-A354-D20E11BAF9EA}"/>
                </a:ext>
              </a:extLst>
            </p:cNvPr>
            <p:cNvPicPr>
              <a:picLocks noChangeAspect="1"/>
            </p:cNvPicPr>
            <p:nvPr/>
          </p:nvPicPr>
          <p:blipFill>
            <a:blip r:embed="rId6">
              <a:alphaModFix amt="50000"/>
              <a:extLst>
                <a:ext uri="{28A0092B-C50C-407E-A947-70E740481C1C}">
                  <a14:useLocalDpi xmlns:a14="http://schemas.microsoft.com/office/drawing/2010/main" val="0"/>
                </a:ext>
              </a:extLst>
            </a:blip>
            <a:stretch>
              <a:fillRect/>
            </a:stretch>
          </p:blipFill>
          <p:spPr>
            <a:xfrm>
              <a:off x="14878230" y="6759893"/>
              <a:ext cx="2419350" cy="2857500"/>
            </a:xfrm>
            <a:prstGeom prst="rect">
              <a:avLst/>
            </a:prstGeom>
          </p:spPr>
        </p:pic>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489" y="288082"/>
            <a:ext cx="9663269" cy="2614929"/>
          </a:xfrm>
        </p:spPr>
        <p:txBody>
          <a:bodyPr>
            <a:normAutofit/>
          </a:bodyPr>
          <a:lstStyle/>
          <a:p>
            <a:pPr algn="ctr"/>
            <a:r>
              <a:rPr lang="en-US" dirty="0">
                <a:ln w="10160">
                  <a:solidFill>
                    <a:srgbClr val="FF493A"/>
                  </a:solidFill>
                  <a:prstDash val="solid"/>
                </a:ln>
                <a:solidFill>
                  <a:srgbClr val="FFFFFF"/>
                </a:solidFill>
                <a:effectLst>
                  <a:outerShdw blurRad="38100" dist="22860" dir="5400000" algn="tl" rotWithShape="0">
                    <a:srgbClr val="000000">
                      <a:alpha val="30000"/>
                    </a:srgbClr>
                  </a:outerShdw>
                </a:effectLst>
              </a:rPr>
              <a:t>Contact</a:t>
            </a:r>
          </a:p>
        </p:txBody>
      </p:sp>
      <p:sp>
        <p:nvSpPr>
          <p:cNvPr id="3" name="TextBox 2"/>
          <p:cNvSpPr txBox="1"/>
          <p:nvPr/>
        </p:nvSpPr>
        <p:spPr>
          <a:xfrm>
            <a:off x="2590800" y="2747478"/>
            <a:ext cx="7953375" cy="4585871"/>
          </a:xfrm>
          <a:prstGeom prst="rect">
            <a:avLst/>
          </a:prstGeom>
          <a:noFill/>
        </p:spPr>
        <p:txBody>
          <a:bodyPr wrap="square" rtlCol="0">
            <a:spAutoFit/>
          </a:bodyPr>
          <a:lstStyle/>
          <a:p>
            <a:r>
              <a:rPr lang="en-US" sz="4800" b="1" dirty="0">
                <a:solidFill>
                  <a:schemeClr val="bg1"/>
                </a:solidFill>
                <a:latin typeface="Fira Sans Medium" panose="020B0603050000020004" pitchFamily="34" charset="0"/>
                <a:ea typeface="Fira Sans Medium" panose="020B0603050000020004" pitchFamily="34" charset="0"/>
              </a:rPr>
              <a:t>Jacqueline Ninham</a:t>
            </a:r>
          </a:p>
          <a:p>
            <a:r>
              <a:rPr lang="en-US" sz="4800" dirty="0">
                <a:solidFill>
                  <a:schemeClr val="bg1"/>
                </a:solidFill>
                <a:hlinkClick r:id="rId3">
                  <a:extLst>
                    <a:ext uri="{A12FA001-AC4F-418D-AE19-62706E023703}">
                      <ahyp:hlinkClr xmlns:ahyp="http://schemas.microsoft.com/office/drawing/2018/hyperlinkcolor" val="tx"/>
                    </a:ext>
                  </a:extLst>
                </a:hlinkClick>
              </a:rPr>
              <a:t>jninham3@oneidanation.org</a:t>
            </a:r>
            <a:endParaRPr lang="en-US" sz="4800" dirty="0">
              <a:solidFill>
                <a:schemeClr val="bg1"/>
              </a:solidFill>
            </a:endParaRPr>
          </a:p>
          <a:p>
            <a:endParaRPr lang="en-US" sz="4800" dirty="0">
              <a:solidFill>
                <a:schemeClr val="bg1"/>
              </a:solidFill>
            </a:endParaRPr>
          </a:p>
          <a:p>
            <a:r>
              <a:rPr lang="en-US" sz="4800" b="1" dirty="0">
                <a:solidFill>
                  <a:schemeClr val="bg1"/>
                </a:solidFill>
                <a:latin typeface="Fira Sans Medium" panose="020B0603050000020004" pitchFamily="34" charset="0"/>
                <a:ea typeface="Fira Sans Medium" panose="020B0603050000020004" pitchFamily="34" charset="0"/>
              </a:rPr>
              <a:t>Leslie Doxtater</a:t>
            </a:r>
          </a:p>
          <a:p>
            <a:r>
              <a:rPr lang="en-US" sz="4800" dirty="0">
                <a:solidFill>
                  <a:schemeClr val="bg1"/>
                </a:solidFill>
                <a:hlinkClick r:id="rId4">
                  <a:extLst>
                    <a:ext uri="{A12FA001-AC4F-418D-AE19-62706E023703}">
                      <ahyp:hlinkClr xmlns:ahyp="http://schemas.microsoft.com/office/drawing/2018/hyperlinkcolor" val="tx"/>
                    </a:ext>
                  </a:extLst>
                </a:hlinkClick>
              </a:rPr>
              <a:t>ldoxtat1@oneidanation.org</a:t>
            </a:r>
            <a:endParaRPr lang="en-US" sz="4800" dirty="0">
              <a:solidFill>
                <a:schemeClr val="bg1"/>
              </a:solidFill>
            </a:endParaRPr>
          </a:p>
          <a:p>
            <a:r>
              <a:rPr lang="en-US" sz="4800" dirty="0">
                <a:solidFill>
                  <a:schemeClr val="bg1"/>
                </a:solidFill>
              </a:rPr>
              <a:t>920.490.3916</a:t>
            </a:r>
          </a:p>
        </p:txBody>
      </p:sp>
      <p:pic>
        <p:nvPicPr>
          <p:cNvPr id="5" name="Picture 4" descr="Icon&#10;&#10;Description automatically generated">
            <a:extLst>
              <a:ext uri="{FF2B5EF4-FFF2-40B4-BE49-F238E27FC236}">
                <a16:creationId xmlns:a16="http://schemas.microsoft.com/office/drawing/2014/main" id="{99EDCDE2-7500-428E-8229-FB4B184473A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639" b="89960" l="4464" r="94643">
                        <a14:foregroundMark x1="10548" y1="54123" x2="10714" y2="55020"/>
                        <a14:foregroundMark x1="9227" y1="46988" x2="9241" y2="47065"/>
                        <a14:foregroundMark x1="8929" y1="45382" x2="8966" y2="45582"/>
                        <a14:foregroundMark x1="87155" y1="44792" x2="87054" y2="44177"/>
                        <a14:foregroundMark x1="88839" y1="55020" x2="88646" y2="53850"/>
                        <a14:foregroundMark x1="94643" y1="52610" x2="93829" y2="50411"/>
                        <a14:foregroundMark x1="4911" y1="50602" x2="4911" y2="51004"/>
                        <a14:foregroundMark x1="4911" y1="49799" x2="4911" y2="50602"/>
                        <a14:foregroundMark x1="4911" y1="49398" x2="4911" y2="49799"/>
                        <a14:foregroundMark x1="4911" y1="47791" x2="4911" y2="49398"/>
                        <a14:foregroundMark x1="4520" y1="51406" x2="4911" y2="48594"/>
                        <a14:foregroundMark x1="4464" y1="51807" x2="4520" y2="51406"/>
                        <a14:backgroundMark x1="7589" y1="49398" x2="12054" y2="49398"/>
                        <a14:backgroundMark x1="85714" y1="50201" x2="91518" y2="49398"/>
                        <a14:backgroundMark x1="87500" y1="47791" x2="87500" y2="47791"/>
                        <a14:backgroundMark x1="87500" y1="46988" x2="87500" y2="46988"/>
                        <a14:backgroundMark x1="93750" y1="49799" x2="93750" y2="49799"/>
                        <a14:backgroundMark x1="9375" y1="46988" x2="9375" y2="46988"/>
                        <a14:backgroundMark x1="8036" y1="47390" x2="9375" y2="46586"/>
                        <a14:backgroundMark x1="8482" y1="51807" x2="11607" y2="53012"/>
                        <a14:backgroundMark x1="10714" y1="53012" x2="11161" y2="53414"/>
                        <a14:backgroundMark x1="6250" y1="49398" x2="6250" y2="49398"/>
                        <a14:backgroundMark x1="5357" y1="49799" x2="5357" y2="49799"/>
                        <a14:backgroundMark x1="5357" y1="50602" x2="5357" y2="50602"/>
                        <a14:backgroundMark x1="86161" y1="45783" x2="88839" y2="46988"/>
                        <a14:backgroundMark x1="91964" y1="47791" x2="93304" y2="50602"/>
                        <a14:backgroundMark x1="87946" y1="53815" x2="88839" y2="53414"/>
                        <a14:backgroundMark x1="95536" y1="52610" x2="95536" y2="52610"/>
                        <a14:backgroundMark x1="94643" y1="53414" x2="94643" y2="53414"/>
                        <a14:backgroundMark x1="94643" y1="53414" x2="95536" y2="53012"/>
                        <a14:backgroundMark x1="86607" y1="45382" x2="87500" y2="45783"/>
                        <a14:backgroundMark x1="4464" y1="46988" x2="4464" y2="46988"/>
                        <a14:backgroundMark x1="3571" y1="51406" x2="3571" y2="51406"/>
                      </a14:backgroundRemoval>
                    </a14:imgEffect>
                  </a14:imgLayer>
                </a14:imgProps>
              </a:ext>
              <a:ext uri="{28A0092B-C50C-407E-A947-70E740481C1C}">
                <a14:useLocalDpi xmlns:a14="http://schemas.microsoft.com/office/drawing/2010/main" val="0"/>
              </a:ext>
            </a:extLst>
          </a:blip>
          <a:stretch>
            <a:fillRect/>
          </a:stretch>
        </p:blipFill>
        <p:spPr>
          <a:xfrm>
            <a:off x="10306049" y="1283529"/>
            <a:ext cx="5105400" cy="5675199"/>
          </a:xfrm>
          <a:prstGeom prst="rect">
            <a:avLst/>
          </a:prstGeom>
        </p:spPr>
      </p:pic>
      <p:grpSp>
        <p:nvGrpSpPr>
          <p:cNvPr id="7" name="Group 6">
            <a:extLst>
              <a:ext uri="{FF2B5EF4-FFF2-40B4-BE49-F238E27FC236}">
                <a16:creationId xmlns:a16="http://schemas.microsoft.com/office/drawing/2014/main" id="{1581F282-6E0C-4933-AE18-B3306EDFA0D5}"/>
              </a:ext>
            </a:extLst>
          </p:cNvPr>
          <p:cNvGrpSpPr/>
          <p:nvPr/>
        </p:nvGrpSpPr>
        <p:grpSpPr>
          <a:xfrm>
            <a:off x="599681" y="443014"/>
            <a:ext cx="1374537" cy="9351225"/>
            <a:chOff x="719418" y="315058"/>
            <a:chExt cx="1374537" cy="9351225"/>
          </a:xfrm>
        </p:grpSpPr>
        <p:pic>
          <p:nvPicPr>
            <p:cNvPr id="8" name="Picture 7" descr="A picture containing clipart&#10;&#10;Description automatically generated">
              <a:extLst>
                <a:ext uri="{FF2B5EF4-FFF2-40B4-BE49-F238E27FC236}">
                  <a16:creationId xmlns:a16="http://schemas.microsoft.com/office/drawing/2014/main" id="{2B903A7F-7F70-45DD-892E-90C48E32155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318" b="96209" l="3226" r="95699">
                          <a14:foregroundMark x1="76344" y1="4739" x2="76344" y2="4739"/>
                          <a14:foregroundMark x1="24731" y1="17536" x2="24731" y2="17536"/>
                          <a14:foregroundMark x1="21505" y1="9953" x2="21505" y2="9953"/>
                          <a14:foregroundMark x1="12903" y1="18957" x2="13978" y2="16114"/>
                          <a14:foregroundMark x1="67742" y1="28910" x2="67742" y2="28910"/>
                          <a14:foregroundMark x1="25806" y1="18957" x2="27957" y2="19905"/>
                          <a14:foregroundMark x1="33333" y1="19905" x2="33333" y2="19905"/>
                          <a14:foregroundMark x1="34409" y1="15166" x2="34409" y2="15166"/>
                          <a14:foregroundMark x1="31183" y1="12796" x2="31183" y2="12796"/>
                          <a14:foregroundMark x1="76344" y1="51185" x2="76344" y2="51185"/>
                          <a14:foregroundMark x1="76344" y1="55924" x2="76344" y2="55924"/>
                          <a14:foregroundMark x1="84946" y1="54502" x2="84946" y2="54502"/>
                          <a14:foregroundMark x1="95699" y1="54502" x2="95699" y2="54502"/>
                          <a14:foregroundMark x1="5376" y1="53555" x2="5376" y2="53555"/>
                          <a14:foregroundMark x1="46237" y1="91469" x2="46237" y2="91469"/>
                          <a14:foregroundMark x1="45161" y1="96209" x2="45161" y2="96209"/>
                          <a14:foregroundMark x1="73118" y1="91469" x2="73118" y2="91469"/>
                          <a14:foregroundMark x1="65591" y1="86730" x2="65591" y2="86730"/>
                          <a14:foregroundMark x1="76344" y1="87204" x2="76344" y2="87204"/>
                          <a14:foregroundMark x1="80645" y1="88626" x2="80645" y2="88626"/>
                        </a14:backgroundRemoval>
                      </a14:imgEffect>
                    </a14:imgLayer>
                  </a14:imgProps>
                </a:ext>
              </a:extLst>
            </a:blip>
            <a:stretch>
              <a:fillRect/>
            </a:stretch>
          </p:blipFill>
          <p:spPr>
            <a:xfrm flipH="1">
              <a:off x="719418" y="315058"/>
              <a:ext cx="1374537" cy="3118569"/>
            </a:xfrm>
            <a:prstGeom prst="rect">
              <a:avLst/>
            </a:prstGeom>
          </p:spPr>
        </p:pic>
        <p:pic>
          <p:nvPicPr>
            <p:cNvPr id="9" name="Picture 8" descr="A picture containing clipart&#10;&#10;Description automatically generated">
              <a:extLst>
                <a:ext uri="{FF2B5EF4-FFF2-40B4-BE49-F238E27FC236}">
                  <a16:creationId xmlns:a16="http://schemas.microsoft.com/office/drawing/2014/main" id="{05033EC1-AE0E-4ED9-B8C8-EBF27028B60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318" b="96209" l="3226" r="95699">
                          <a14:foregroundMark x1="76344" y1="4739" x2="76344" y2="4739"/>
                          <a14:foregroundMark x1="24731" y1="17536" x2="24731" y2="17536"/>
                          <a14:foregroundMark x1="21505" y1="9953" x2="21505" y2="9953"/>
                          <a14:foregroundMark x1="12903" y1="18957" x2="13978" y2="16114"/>
                          <a14:foregroundMark x1="67742" y1="28910" x2="67742" y2="28910"/>
                          <a14:foregroundMark x1="25806" y1="18957" x2="27957" y2="19905"/>
                          <a14:foregroundMark x1="33333" y1="19905" x2="33333" y2="19905"/>
                          <a14:foregroundMark x1="34409" y1="15166" x2="34409" y2="15166"/>
                          <a14:foregroundMark x1="31183" y1="12796" x2="31183" y2="12796"/>
                          <a14:foregroundMark x1="76344" y1="51185" x2="76344" y2="51185"/>
                          <a14:foregroundMark x1="76344" y1="55924" x2="76344" y2="55924"/>
                          <a14:foregroundMark x1="84946" y1="54502" x2="84946" y2="54502"/>
                          <a14:foregroundMark x1="95699" y1="54502" x2="95699" y2="54502"/>
                          <a14:foregroundMark x1="5376" y1="53555" x2="5376" y2="53555"/>
                          <a14:foregroundMark x1="46237" y1="91469" x2="46237" y2="91469"/>
                          <a14:foregroundMark x1="45161" y1="96209" x2="45161" y2="96209"/>
                          <a14:foregroundMark x1="73118" y1="91469" x2="73118" y2="91469"/>
                          <a14:foregroundMark x1="65591" y1="86730" x2="65591" y2="86730"/>
                          <a14:foregroundMark x1="76344" y1="87204" x2="76344" y2="87204"/>
                          <a14:foregroundMark x1="80645" y1="88626" x2="80645" y2="88626"/>
                        </a14:backgroundRemoval>
                      </a14:imgEffect>
                    </a14:imgLayer>
                  </a14:imgProps>
                </a:ext>
              </a:extLst>
            </a:blip>
            <a:stretch>
              <a:fillRect/>
            </a:stretch>
          </p:blipFill>
          <p:spPr>
            <a:xfrm flipH="1">
              <a:off x="719418" y="3431386"/>
              <a:ext cx="1374537" cy="3118569"/>
            </a:xfrm>
            <a:prstGeom prst="rect">
              <a:avLst/>
            </a:prstGeom>
          </p:spPr>
        </p:pic>
        <p:pic>
          <p:nvPicPr>
            <p:cNvPr id="10" name="Picture 9" descr="A picture containing clipart&#10;&#10;Description automatically generated">
              <a:extLst>
                <a:ext uri="{FF2B5EF4-FFF2-40B4-BE49-F238E27FC236}">
                  <a16:creationId xmlns:a16="http://schemas.microsoft.com/office/drawing/2014/main" id="{CF32B8CF-703D-4AD6-8CC4-9A643109120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318" b="96209" l="3226" r="95699">
                          <a14:foregroundMark x1="76344" y1="4739" x2="76344" y2="4739"/>
                          <a14:foregroundMark x1="24731" y1="17536" x2="24731" y2="17536"/>
                          <a14:foregroundMark x1="21505" y1="9953" x2="21505" y2="9953"/>
                          <a14:foregroundMark x1="12903" y1="18957" x2="13978" y2="16114"/>
                          <a14:foregroundMark x1="67742" y1="28910" x2="67742" y2="28910"/>
                          <a14:foregroundMark x1="25806" y1="18957" x2="27957" y2="19905"/>
                          <a14:foregroundMark x1="33333" y1="19905" x2="33333" y2="19905"/>
                          <a14:foregroundMark x1="34409" y1="15166" x2="34409" y2="15166"/>
                          <a14:foregroundMark x1="31183" y1="12796" x2="31183" y2="12796"/>
                          <a14:foregroundMark x1="76344" y1="51185" x2="76344" y2="51185"/>
                          <a14:foregroundMark x1="76344" y1="55924" x2="76344" y2="55924"/>
                          <a14:foregroundMark x1="84946" y1="54502" x2="84946" y2="54502"/>
                          <a14:foregroundMark x1="95699" y1="54502" x2="95699" y2="54502"/>
                          <a14:foregroundMark x1="5376" y1="53555" x2="5376" y2="53555"/>
                          <a14:foregroundMark x1="46237" y1="91469" x2="46237" y2="91469"/>
                          <a14:foregroundMark x1="45161" y1="96209" x2="45161" y2="96209"/>
                          <a14:foregroundMark x1="73118" y1="91469" x2="73118" y2="91469"/>
                          <a14:foregroundMark x1="65591" y1="86730" x2="65591" y2="86730"/>
                          <a14:foregroundMark x1="76344" y1="87204" x2="76344" y2="87204"/>
                          <a14:foregroundMark x1="80645" y1="88626" x2="80645" y2="88626"/>
                        </a14:backgroundRemoval>
                      </a14:imgEffect>
                    </a14:imgLayer>
                  </a14:imgProps>
                </a:ext>
              </a:extLst>
            </a:blip>
            <a:stretch>
              <a:fillRect/>
            </a:stretch>
          </p:blipFill>
          <p:spPr>
            <a:xfrm flipH="1">
              <a:off x="719418" y="6547714"/>
              <a:ext cx="1374537" cy="3118569"/>
            </a:xfrm>
            <a:prstGeom prst="rect">
              <a:avLst/>
            </a:prstGeom>
          </p:spPr>
        </p:pic>
      </p:grpSp>
      <p:grpSp>
        <p:nvGrpSpPr>
          <p:cNvPr id="11" name="Group 10">
            <a:extLst>
              <a:ext uri="{FF2B5EF4-FFF2-40B4-BE49-F238E27FC236}">
                <a16:creationId xmlns:a16="http://schemas.microsoft.com/office/drawing/2014/main" id="{81E535E0-03EE-4E47-888B-64F4B980080A}"/>
              </a:ext>
            </a:extLst>
          </p:cNvPr>
          <p:cNvGrpSpPr/>
          <p:nvPr/>
        </p:nvGrpSpPr>
        <p:grpSpPr>
          <a:xfrm>
            <a:off x="16290209" y="437329"/>
            <a:ext cx="1374537" cy="9351225"/>
            <a:chOff x="719418" y="315058"/>
            <a:chExt cx="1374537" cy="9351225"/>
          </a:xfrm>
        </p:grpSpPr>
        <p:pic>
          <p:nvPicPr>
            <p:cNvPr id="12" name="Picture 11" descr="A picture containing clipart&#10;&#10;Description automatically generated">
              <a:extLst>
                <a:ext uri="{FF2B5EF4-FFF2-40B4-BE49-F238E27FC236}">
                  <a16:creationId xmlns:a16="http://schemas.microsoft.com/office/drawing/2014/main" id="{BDE49978-33D4-490A-99F5-A394F42F463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318" b="96209" l="3226" r="95699">
                          <a14:foregroundMark x1="76344" y1="4739" x2="76344" y2="4739"/>
                          <a14:foregroundMark x1="24731" y1="17536" x2="24731" y2="17536"/>
                          <a14:foregroundMark x1="21505" y1="9953" x2="21505" y2="9953"/>
                          <a14:foregroundMark x1="12903" y1="18957" x2="13978" y2="16114"/>
                          <a14:foregroundMark x1="67742" y1="28910" x2="67742" y2="28910"/>
                          <a14:foregroundMark x1="25806" y1="18957" x2="27957" y2="19905"/>
                          <a14:foregroundMark x1="33333" y1="19905" x2="33333" y2="19905"/>
                          <a14:foregroundMark x1="34409" y1="15166" x2="34409" y2="15166"/>
                          <a14:foregroundMark x1="31183" y1="12796" x2="31183" y2="12796"/>
                          <a14:foregroundMark x1="76344" y1="51185" x2="76344" y2="51185"/>
                          <a14:foregroundMark x1="76344" y1="55924" x2="76344" y2="55924"/>
                          <a14:foregroundMark x1="84946" y1="54502" x2="84946" y2="54502"/>
                          <a14:foregroundMark x1="95699" y1="54502" x2="95699" y2="54502"/>
                          <a14:foregroundMark x1="5376" y1="53555" x2="5376" y2="53555"/>
                          <a14:foregroundMark x1="46237" y1="91469" x2="46237" y2="91469"/>
                          <a14:foregroundMark x1="45161" y1="96209" x2="45161" y2="96209"/>
                          <a14:foregroundMark x1="73118" y1="91469" x2="73118" y2="91469"/>
                          <a14:foregroundMark x1="65591" y1="86730" x2="65591" y2="86730"/>
                          <a14:foregroundMark x1="76344" y1="87204" x2="76344" y2="87204"/>
                          <a14:foregroundMark x1="80645" y1="88626" x2="80645" y2="88626"/>
                        </a14:backgroundRemoval>
                      </a14:imgEffect>
                    </a14:imgLayer>
                  </a14:imgProps>
                </a:ext>
              </a:extLst>
            </a:blip>
            <a:stretch>
              <a:fillRect/>
            </a:stretch>
          </p:blipFill>
          <p:spPr>
            <a:xfrm flipH="1">
              <a:off x="719418" y="315058"/>
              <a:ext cx="1374537" cy="3118569"/>
            </a:xfrm>
            <a:prstGeom prst="rect">
              <a:avLst/>
            </a:prstGeom>
          </p:spPr>
        </p:pic>
        <p:pic>
          <p:nvPicPr>
            <p:cNvPr id="13" name="Picture 12" descr="A picture containing clipart&#10;&#10;Description automatically generated">
              <a:extLst>
                <a:ext uri="{FF2B5EF4-FFF2-40B4-BE49-F238E27FC236}">
                  <a16:creationId xmlns:a16="http://schemas.microsoft.com/office/drawing/2014/main" id="{FB115AC0-9F30-4176-810A-433446863CE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318" b="96209" l="3226" r="95699">
                          <a14:foregroundMark x1="76344" y1="4739" x2="76344" y2="4739"/>
                          <a14:foregroundMark x1="24731" y1="17536" x2="24731" y2="17536"/>
                          <a14:foregroundMark x1="21505" y1="9953" x2="21505" y2="9953"/>
                          <a14:foregroundMark x1="12903" y1="18957" x2="13978" y2="16114"/>
                          <a14:foregroundMark x1="67742" y1="28910" x2="67742" y2="28910"/>
                          <a14:foregroundMark x1="25806" y1="18957" x2="27957" y2="19905"/>
                          <a14:foregroundMark x1="33333" y1="19905" x2="33333" y2="19905"/>
                          <a14:foregroundMark x1="34409" y1="15166" x2="34409" y2="15166"/>
                          <a14:foregroundMark x1="31183" y1="12796" x2="31183" y2="12796"/>
                          <a14:foregroundMark x1="76344" y1="51185" x2="76344" y2="51185"/>
                          <a14:foregroundMark x1="76344" y1="55924" x2="76344" y2="55924"/>
                          <a14:foregroundMark x1="84946" y1="54502" x2="84946" y2="54502"/>
                          <a14:foregroundMark x1="95699" y1="54502" x2="95699" y2="54502"/>
                          <a14:foregroundMark x1="5376" y1="53555" x2="5376" y2="53555"/>
                          <a14:foregroundMark x1="46237" y1="91469" x2="46237" y2="91469"/>
                          <a14:foregroundMark x1="45161" y1="96209" x2="45161" y2="96209"/>
                          <a14:foregroundMark x1="73118" y1="91469" x2="73118" y2="91469"/>
                          <a14:foregroundMark x1="65591" y1="86730" x2="65591" y2="86730"/>
                          <a14:foregroundMark x1="76344" y1="87204" x2="76344" y2="87204"/>
                          <a14:foregroundMark x1="80645" y1="88626" x2="80645" y2="88626"/>
                        </a14:backgroundRemoval>
                      </a14:imgEffect>
                    </a14:imgLayer>
                  </a14:imgProps>
                </a:ext>
              </a:extLst>
            </a:blip>
            <a:stretch>
              <a:fillRect/>
            </a:stretch>
          </p:blipFill>
          <p:spPr>
            <a:xfrm flipH="1">
              <a:off x="719418" y="3431386"/>
              <a:ext cx="1374537" cy="3118569"/>
            </a:xfrm>
            <a:prstGeom prst="rect">
              <a:avLst/>
            </a:prstGeom>
          </p:spPr>
        </p:pic>
        <p:pic>
          <p:nvPicPr>
            <p:cNvPr id="14" name="Picture 13" descr="A picture containing clipart&#10;&#10;Description automatically generated">
              <a:extLst>
                <a:ext uri="{FF2B5EF4-FFF2-40B4-BE49-F238E27FC236}">
                  <a16:creationId xmlns:a16="http://schemas.microsoft.com/office/drawing/2014/main" id="{647A4073-826B-4CCC-8864-4986967AF8D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318" b="96209" l="3226" r="95699">
                          <a14:foregroundMark x1="76344" y1="4739" x2="76344" y2="4739"/>
                          <a14:foregroundMark x1="24731" y1="17536" x2="24731" y2="17536"/>
                          <a14:foregroundMark x1="21505" y1="9953" x2="21505" y2="9953"/>
                          <a14:foregroundMark x1="12903" y1="18957" x2="13978" y2="16114"/>
                          <a14:foregroundMark x1="67742" y1="28910" x2="67742" y2="28910"/>
                          <a14:foregroundMark x1="25806" y1="18957" x2="27957" y2="19905"/>
                          <a14:foregroundMark x1="33333" y1="19905" x2="33333" y2="19905"/>
                          <a14:foregroundMark x1="34409" y1="15166" x2="34409" y2="15166"/>
                          <a14:foregroundMark x1="31183" y1="12796" x2="31183" y2="12796"/>
                          <a14:foregroundMark x1="76344" y1="51185" x2="76344" y2="51185"/>
                          <a14:foregroundMark x1="76344" y1="55924" x2="76344" y2="55924"/>
                          <a14:foregroundMark x1="84946" y1="54502" x2="84946" y2="54502"/>
                          <a14:foregroundMark x1="95699" y1="54502" x2="95699" y2="54502"/>
                          <a14:foregroundMark x1="5376" y1="53555" x2="5376" y2="53555"/>
                          <a14:foregroundMark x1="46237" y1="91469" x2="46237" y2="91469"/>
                          <a14:foregroundMark x1="45161" y1="96209" x2="45161" y2="96209"/>
                          <a14:foregroundMark x1="73118" y1="91469" x2="73118" y2="91469"/>
                          <a14:foregroundMark x1="65591" y1="86730" x2="65591" y2="86730"/>
                          <a14:foregroundMark x1="76344" y1="87204" x2="76344" y2="87204"/>
                          <a14:foregroundMark x1="80645" y1="88626" x2="80645" y2="88626"/>
                        </a14:backgroundRemoval>
                      </a14:imgEffect>
                    </a14:imgLayer>
                  </a14:imgProps>
                </a:ext>
              </a:extLst>
            </a:blip>
            <a:stretch>
              <a:fillRect/>
            </a:stretch>
          </p:blipFill>
          <p:spPr>
            <a:xfrm flipH="1">
              <a:off x="719418" y="6547714"/>
              <a:ext cx="1374537" cy="3118569"/>
            </a:xfrm>
            <a:prstGeom prst="rect">
              <a:avLst/>
            </a:prstGeom>
          </p:spPr>
        </p:pic>
      </p:grpSp>
      <p:pic>
        <p:nvPicPr>
          <p:cNvPr id="16" name="Picture 15" descr="Text, logo&#10;&#10;Description automatically generated">
            <a:extLst>
              <a:ext uri="{FF2B5EF4-FFF2-40B4-BE49-F238E27FC236}">
                <a16:creationId xmlns:a16="http://schemas.microsoft.com/office/drawing/2014/main" id="{0F4785A4-4870-4056-B4FE-F531C942E06A}"/>
              </a:ext>
            </a:extLst>
          </p:cNvPr>
          <p:cNvPicPr>
            <a:picLocks noChangeAspect="1"/>
          </p:cNvPicPr>
          <p:nvPr/>
        </p:nvPicPr>
        <p:blipFill>
          <a:blip r:embed="rId9">
            <a:alphaModFix amt="50000"/>
            <a:extLst>
              <a:ext uri="{28A0092B-C50C-407E-A947-70E740481C1C}">
                <a14:useLocalDpi xmlns:a14="http://schemas.microsoft.com/office/drawing/2010/main" val="0"/>
              </a:ext>
            </a:extLst>
          </a:blip>
          <a:stretch>
            <a:fillRect/>
          </a:stretch>
        </p:blipFill>
        <p:spPr>
          <a:xfrm>
            <a:off x="12003024" y="8462135"/>
            <a:ext cx="3694176" cy="1420368"/>
          </a:xfrm>
          <a:prstGeom prst="rect">
            <a:avLst/>
          </a:prstGeom>
        </p:spPr>
      </p:pic>
      <p:grpSp>
        <p:nvGrpSpPr>
          <p:cNvPr id="18" name="Group 17">
            <a:extLst>
              <a:ext uri="{FF2B5EF4-FFF2-40B4-BE49-F238E27FC236}">
                <a16:creationId xmlns:a16="http://schemas.microsoft.com/office/drawing/2014/main" id="{75E86EC9-6CBD-4770-A7EE-61EFF8B7E2BF}"/>
              </a:ext>
            </a:extLst>
          </p:cNvPr>
          <p:cNvGrpSpPr/>
          <p:nvPr/>
        </p:nvGrpSpPr>
        <p:grpSpPr>
          <a:xfrm>
            <a:off x="6510528" y="7025003"/>
            <a:ext cx="5266944" cy="3261997"/>
            <a:chOff x="13454433" y="6759893"/>
            <a:chExt cx="5266944" cy="3261997"/>
          </a:xfrm>
        </p:grpSpPr>
        <p:sp>
          <p:nvSpPr>
            <p:cNvPr id="19" name="TextBox 18">
              <a:extLst>
                <a:ext uri="{FF2B5EF4-FFF2-40B4-BE49-F238E27FC236}">
                  <a16:creationId xmlns:a16="http://schemas.microsoft.com/office/drawing/2014/main" id="{10F37502-596F-4E97-A4C9-86E6A0115994}"/>
                </a:ext>
              </a:extLst>
            </p:cNvPr>
            <p:cNvSpPr txBox="1"/>
            <p:nvPr/>
          </p:nvSpPr>
          <p:spPr>
            <a:xfrm>
              <a:off x="13454433" y="9683336"/>
              <a:ext cx="5266944" cy="338554"/>
            </a:xfrm>
            <a:prstGeom prst="rect">
              <a:avLst/>
            </a:prstGeom>
            <a:noFill/>
            <a:ln>
              <a:noFill/>
            </a:ln>
          </p:spPr>
          <p:txBody>
            <a:bodyPr wrap="square" rtlCol="0">
              <a:spAutoFit/>
            </a:bodyPr>
            <a:lstStyle/>
            <a:p>
              <a:pPr algn="ctr"/>
              <a:r>
                <a:rPr lang="en-US" sz="1600" spc="300" dirty="0">
                  <a:solidFill>
                    <a:schemeClr val="accent4">
                      <a:lumMod val="40000"/>
                      <a:lumOff val="60000"/>
                    </a:schemeClr>
                  </a:solidFill>
                  <a:latin typeface="Fira Sans" panose="020B0503050000020004" pitchFamily="34" charset="0"/>
                  <a:ea typeface="Fira Sans" panose="020B0503050000020004" pitchFamily="34" charset="0"/>
                </a:rPr>
                <a:t>Tribal Opioid Response</a:t>
              </a:r>
            </a:p>
          </p:txBody>
        </p:sp>
        <p:pic>
          <p:nvPicPr>
            <p:cNvPr id="20" name="Picture 19" descr="Diagram&#10;&#10;Description automatically generated">
              <a:extLst>
                <a:ext uri="{FF2B5EF4-FFF2-40B4-BE49-F238E27FC236}">
                  <a16:creationId xmlns:a16="http://schemas.microsoft.com/office/drawing/2014/main" id="{E031E94A-ABB5-4475-A174-65894D4BBB43}"/>
                </a:ext>
              </a:extLst>
            </p:cNvPr>
            <p:cNvPicPr>
              <a:picLocks noChangeAspect="1"/>
            </p:cNvPicPr>
            <p:nvPr/>
          </p:nvPicPr>
          <p:blipFill>
            <a:blip r:embed="rId10">
              <a:alphaModFix amt="50000"/>
              <a:extLst>
                <a:ext uri="{28A0092B-C50C-407E-A947-70E740481C1C}">
                  <a14:useLocalDpi xmlns:a14="http://schemas.microsoft.com/office/drawing/2010/main" val="0"/>
                </a:ext>
              </a:extLst>
            </a:blip>
            <a:stretch>
              <a:fillRect/>
            </a:stretch>
          </p:blipFill>
          <p:spPr>
            <a:xfrm>
              <a:off x="14878230" y="6759893"/>
              <a:ext cx="2419350" cy="2857500"/>
            </a:xfrm>
            <a:prstGeom prst="rect">
              <a:avLst/>
            </a:prstGeom>
          </p:spPr>
        </p:pic>
      </p:grpSp>
    </p:spTree>
    <p:extLst>
      <p:ext uri="{BB962C8B-B14F-4D97-AF65-F5344CB8AC3E}">
        <p14:creationId xmlns:p14="http://schemas.microsoft.com/office/powerpoint/2010/main" val="46624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04287" y="968406"/>
            <a:ext cx="10622280" cy="863600"/>
          </a:xfrm>
          <a:prstGeom prst="rect">
            <a:avLst/>
          </a:prstGeom>
        </p:spPr>
        <p:txBody>
          <a:bodyPr vert="horz" wrap="square" lIns="0" tIns="12700" rIns="0" bIns="0" rtlCol="0">
            <a:spAutoFit/>
          </a:bodyPr>
          <a:lstStyle/>
          <a:p>
            <a:pPr marL="12700">
              <a:lnSpc>
                <a:spcPct val="100000"/>
              </a:lnSpc>
              <a:spcBef>
                <a:spcPts val="100"/>
              </a:spcBef>
            </a:pPr>
            <a:r>
              <a:rPr sz="5500" spc="-270" dirty="0"/>
              <a:t>HARM</a:t>
            </a:r>
            <a:r>
              <a:rPr sz="5500" spc="140" dirty="0"/>
              <a:t> </a:t>
            </a:r>
            <a:r>
              <a:rPr sz="5500" spc="-475" dirty="0"/>
              <a:t>REDUCTION</a:t>
            </a:r>
            <a:r>
              <a:rPr sz="5500" spc="140" dirty="0"/>
              <a:t> </a:t>
            </a:r>
            <a:r>
              <a:rPr sz="5500" spc="-150" dirty="0"/>
              <a:t>PRINCIPLES</a:t>
            </a:r>
            <a:endParaRPr sz="5500"/>
          </a:p>
        </p:txBody>
      </p:sp>
      <p:sp>
        <p:nvSpPr>
          <p:cNvPr id="3" name="object 3"/>
          <p:cNvSpPr/>
          <p:nvPr/>
        </p:nvSpPr>
        <p:spPr>
          <a:xfrm>
            <a:off x="1085824" y="2835503"/>
            <a:ext cx="390525" cy="400685"/>
          </a:xfrm>
          <a:custGeom>
            <a:avLst/>
            <a:gdLst/>
            <a:ahLst/>
            <a:cxnLst/>
            <a:rect l="l" t="t" r="r" b="b"/>
            <a:pathLst>
              <a:path w="390525" h="400685">
                <a:moveTo>
                  <a:pt x="390423" y="0"/>
                </a:moveTo>
                <a:lnTo>
                  <a:pt x="280771" y="0"/>
                </a:lnTo>
                <a:lnTo>
                  <a:pt x="280771" y="108292"/>
                </a:lnTo>
                <a:lnTo>
                  <a:pt x="280771" y="289217"/>
                </a:lnTo>
                <a:lnTo>
                  <a:pt x="107365" y="289217"/>
                </a:lnTo>
                <a:lnTo>
                  <a:pt x="107365" y="108292"/>
                </a:lnTo>
                <a:lnTo>
                  <a:pt x="280771" y="108292"/>
                </a:lnTo>
                <a:lnTo>
                  <a:pt x="280771" y="0"/>
                </a:lnTo>
                <a:lnTo>
                  <a:pt x="0" y="0"/>
                </a:lnTo>
                <a:lnTo>
                  <a:pt x="0" y="108292"/>
                </a:lnTo>
                <a:lnTo>
                  <a:pt x="0" y="289217"/>
                </a:lnTo>
                <a:lnTo>
                  <a:pt x="0" y="400062"/>
                </a:lnTo>
                <a:lnTo>
                  <a:pt x="390423" y="400062"/>
                </a:lnTo>
                <a:lnTo>
                  <a:pt x="390423" y="289687"/>
                </a:lnTo>
                <a:lnTo>
                  <a:pt x="390423" y="289217"/>
                </a:lnTo>
                <a:lnTo>
                  <a:pt x="390423" y="108292"/>
                </a:lnTo>
                <a:lnTo>
                  <a:pt x="390423" y="108064"/>
                </a:lnTo>
                <a:lnTo>
                  <a:pt x="390423" y="0"/>
                </a:lnTo>
                <a:close/>
              </a:path>
            </a:pathLst>
          </a:custGeom>
          <a:solidFill>
            <a:srgbClr val="FF493A"/>
          </a:solidFill>
        </p:spPr>
        <p:txBody>
          <a:bodyPr wrap="square" lIns="0" tIns="0" rIns="0" bIns="0" rtlCol="0"/>
          <a:lstStyle/>
          <a:p>
            <a:endParaRPr/>
          </a:p>
        </p:txBody>
      </p:sp>
      <p:sp>
        <p:nvSpPr>
          <p:cNvPr id="4" name="object 4"/>
          <p:cNvSpPr/>
          <p:nvPr/>
        </p:nvSpPr>
        <p:spPr>
          <a:xfrm>
            <a:off x="10015449" y="2638043"/>
            <a:ext cx="390525" cy="400685"/>
          </a:xfrm>
          <a:custGeom>
            <a:avLst/>
            <a:gdLst/>
            <a:ahLst/>
            <a:cxnLst/>
            <a:rect l="l" t="t" r="r" b="b"/>
            <a:pathLst>
              <a:path w="390525" h="400685">
                <a:moveTo>
                  <a:pt x="390436" y="0"/>
                </a:moveTo>
                <a:lnTo>
                  <a:pt x="280784" y="0"/>
                </a:lnTo>
                <a:lnTo>
                  <a:pt x="280784" y="108305"/>
                </a:lnTo>
                <a:lnTo>
                  <a:pt x="280784" y="289217"/>
                </a:lnTo>
                <a:lnTo>
                  <a:pt x="107365" y="289217"/>
                </a:lnTo>
                <a:lnTo>
                  <a:pt x="107365" y="108305"/>
                </a:lnTo>
                <a:lnTo>
                  <a:pt x="280784" y="108305"/>
                </a:lnTo>
                <a:lnTo>
                  <a:pt x="280784" y="0"/>
                </a:lnTo>
                <a:lnTo>
                  <a:pt x="0" y="0"/>
                </a:lnTo>
                <a:lnTo>
                  <a:pt x="0" y="108305"/>
                </a:lnTo>
                <a:lnTo>
                  <a:pt x="0" y="289217"/>
                </a:lnTo>
                <a:lnTo>
                  <a:pt x="0" y="400062"/>
                </a:lnTo>
                <a:lnTo>
                  <a:pt x="390436" y="400062"/>
                </a:lnTo>
                <a:lnTo>
                  <a:pt x="390436" y="289699"/>
                </a:lnTo>
                <a:lnTo>
                  <a:pt x="390436" y="289217"/>
                </a:lnTo>
                <a:lnTo>
                  <a:pt x="390436" y="108305"/>
                </a:lnTo>
                <a:lnTo>
                  <a:pt x="390436" y="108064"/>
                </a:lnTo>
                <a:lnTo>
                  <a:pt x="390436" y="0"/>
                </a:lnTo>
                <a:close/>
              </a:path>
            </a:pathLst>
          </a:custGeom>
          <a:solidFill>
            <a:srgbClr val="FF493A"/>
          </a:solidFill>
        </p:spPr>
        <p:txBody>
          <a:bodyPr wrap="square" lIns="0" tIns="0" rIns="0" bIns="0" rtlCol="0"/>
          <a:lstStyle/>
          <a:p>
            <a:endParaRPr/>
          </a:p>
        </p:txBody>
      </p:sp>
      <p:sp>
        <p:nvSpPr>
          <p:cNvPr id="5" name="object 5"/>
          <p:cNvSpPr/>
          <p:nvPr/>
        </p:nvSpPr>
        <p:spPr>
          <a:xfrm>
            <a:off x="1028738" y="6180645"/>
            <a:ext cx="390525" cy="400685"/>
          </a:xfrm>
          <a:custGeom>
            <a:avLst/>
            <a:gdLst/>
            <a:ahLst/>
            <a:cxnLst/>
            <a:rect l="l" t="t" r="r" b="b"/>
            <a:pathLst>
              <a:path w="390525" h="400684">
                <a:moveTo>
                  <a:pt x="390436" y="0"/>
                </a:moveTo>
                <a:lnTo>
                  <a:pt x="280784" y="0"/>
                </a:lnTo>
                <a:lnTo>
                  <a:pt x="280784" y="108292"/>
                </a:lnTo>
                <a:lnTo>
                  <a:pt x="280784" y="289217"/>
                </a:lnTo>
                <a:lnTo>
                  <a:pt x="107365" y="289217"/>
                </a:lnTo>
                <a:lnTo>
                  <a:pt x="107365" y="108292"/>
                </a:lnTo>
                <a:lnTo>
                  <a:pt x="280784" y="108292"/>
                </a:lnTo>
                <a:lnTo>
                  <a:pt x="280784" y="0"/>
                </a:lnTo>
                <a:lnTo>
                  <a:pt x="0" y="0"/>
                </a:lnTo>
                <a:lnTo>
                  <a:pt x="0" y="108292"/>
                </a:lnTo>
                <a:lnTo>
                  <a:pt x="0" y="289217"/>
                </a:lnTo>
                <a:lnTo>
                  <a:pt x="0" y="400062"/>
                </a:lnTo>
                <a:lnTo>
                  <a:pt x="390436" y="400062"/>
                </a:lnTo>
                <a:lnTo>
                  <a:pt x="390436" y="289687"/>
                </a:lnTo>
                <a:lnTo>
                  <a:pt x="390436" y="289217"/>
                </a:lnTo>
                <a:lnTo>
                  <a:pt x="390436" y="108292"/>
                </a:lnTo>
                <a:lnTo>
                  <a:pt x="390436" y="108051"/>
                </a:lnTo>
                <a:lnTo>
                  <a:pt x="390436" y="0"/>
                </a:lnTo>
                <a:close/>
              </a:path>
            </a:pathLst>
          </a:custGeom>
          <a:solidFill>
            <a:srgbClr val="FF493A"/>
          </a:solidFill>
        </p:spPr>
        <p:txBody>
          <a:bodyPr wrap="square" lIns="0" tIns="0" rIns="0" bIns="0" rtlCol="0"/>
          <a:lstStyle/>
          <a:p>
            <a:endParaRPr/>
          </a:p>
        </p:txBody>
      </p:sp>
      <p:sp>
        <p:nvSpPr>
          <p:cNvPr id="6" name="object 6"/>
          <p:cNvSpPr txBox="1">
            <a:spLocks noGrp="1"/>
          </p:cNvSpPr>
          <p:nvPr>
            <p:ph sz="half" idx="3"/>
          </p:nvPr>
        </p:nvSpPr>
        <p:spPr>
          <a:prstGeom prst="rect">
            <a:avLst/>
          </a:prstGeom>
        </p:spPr>
        <p:txBody>
          <a:bodyPr vert="horz" wrap="square" lIns="0" tIns="259079" rIns="0" bIns="0" rtlCol="0">
            <a:spAutoFit/>
          </a:bodyPr>
          <a:lstStyle/>
          <a:p>
            <a:pPr marL="12700">
              <a:lnSpc>
                <a:spcPct val="100000"/>
              </a:lnSpc>
              <a:spcBef>
                <a:spcPts val="2039"/>
              </a:spcBef>
            </a:pPr>
            <a:r>
              <a:rPr spc="-290" dirty="0"/>
              <a:t>"ANY</a:t>
            </a:r>
            <a:r>
              <a:rPr spc="235" dirty="0"/>
              <a:t> </a:t>
            </a:r>
            <a:r>
              <a:rPr spc="-60" dirty="0"/>
              <a:t>POSITIVE</a:t>
            </a:r>
            <a:r>
              <a:rPr spc="240" dirty="0"/>
              <a:t> </a:t>
            </a:r>
            <a:r>
              <a:rPr spc="-265" dirty="0"/>
              <a:t>CHANGE"</a:t>
            </a:r>
          </a:p>
          <a:p>
            <a:pPr marL="12700" marR="5080">
              <a:lnSpc>
                <a:spcPct val="122300"/>
              </a:lnSpc>
              <a:spcBef>
                <a:spcPts val="705"/>
              </a:spcBef>
            </a:pPr>
            <a:r>
              <a:rPr sz="2550" b="0" spc="155" dirty="0">
                <a:latin typeface="Gill Sans MT"/>
                <a:cs typeface="Gill Sans MT"/>
              </a:rPr>
              <a:t>People </a:t>
            </a:r>
            <a:r>
              <a:rPr sz="2550" b="0" spc="80" dirty="0">
                <a:latin typeface="Gill Sans MT"/>
                <a:cs typeface="Gill Sans MT"/>
              </a:rPr>
              <a:t>will </a:t>
            </a:r>
            <a:r>
              <a:rPr sz="2550" b="0" spc="65" dirty="0">
                <a:latin typeface="Gill Sans MT"/>
                <a:cs typeface="Gill Sans MT"/>
              </a:rPr>
              <a:t>not </a:t>
            </a:r>
            <a:r>
              <a:rPr sz="2550" b="0" spc="165" dirty="0">
                <a:latin typeface="Gill Sans MT"/>
                <a:cs typeface="Gill Sans MT"/>
              </a:rPr>
              <a:t>necessarily </a:t>
            </a:r>
            <a:r>
              <a:rPr sz="2550" b="0" spc="135" dirty="0">
                <a:latin typeface="Gill Sans MT"/>
                <a:cs typeface="Gill Sans MT"/>
              </a:rPr>
              <a:t>want </a:t>
            </a:r>
            <a:r>
              <a:rPr sz="2550" b="0" spc="20" dirty="0">
                <a:latin typeface="Gill Sans MT"/>
                <a:cs typeface="Gill Sans MT"/>
              </a:rPr>
              <a:t>to </a:t>
            </a:r>
            <a:r>
              <a:rPr sz="2550" b="0" spc="150" dirty="0">
                <a:latin typeface="Gill Sans MT"/>
                <a:cs typeface="Gill Sans MT"/>
              </a:rPr>
              <a:t>be </a:t>
            </a:r>
            <a:r>
              <a:rPr sz="2550" b="0" spc="155" dirty="0">
                <a:latin typeface="Gill Sans MT"/>
                <a:cs typeface="Gill Sans MT"/>
              </a:rPr>
              <a:t> </a:t>
            </a:r>
            <a:r>
              <a:rPr sz="2550" b="0" spc="130" dirty="0">
                <a:latin typeface="Gill Sans MT"/>
                <a:cs typeface="Gill Sans MT"/>
              </a:rPr>
              <a:t>abstinent,</a:t>
            </a:r>
            <a:r>
              <a:rPr sz="2550" b="0" spc="-25" dirty="0">
                <a:latin typeface="Gill Sans MT"/>
                <a:cs typeface="Gill Sans MT"/>
              </a:rPr>
              <a:t> </a:t>
            </a:r>
            <a:r>
              <a:rPr sz="2550" b="0" spc="100" dirty="0">
                <a:latin typeface="Gill Sans MT"/>
                <a:cs typeface="Gill Sans MT"/>
              </a:rPr>
              <a:t>but</a:t>
            </a:r>
            <a:r>
              <a:rPr sz="2550" b="0" spc="-20" dirty="0">
                <a:latin typeface="Gill Sans MT"/>
                <a:cs typeface="Gill Sans MT"/>
              </a:rPr>
              <a:t> </a:t>
            </a:r>
            <a:r>
              <a:rPr sz="2550" b="0" spc="135" dirty="0">
                <a:latin typeface="Gill Sans MT"/>
                <a:cs typeface="Gill Sans MT"/>
              </a:rPr>
              <a:t>supporting</a:t>
            </a:r>
            <a:r>
              <a:rPr sz="2550" b="0" spc="-20" dirty="0">
                <a:latin typeface="Gill Sans MT"/>
                <a:cs typeface="Gill Sans MT"/>
              </a:rPr>
              <a:t> </a:t>
            </a:r>
            <a:r>
              <a:rPr sz="2550" b="0" spc="75" dirty="0">
                <a:latin typeface="Gill Sans MT"/>
                <a:cs typeface="Gill Sans MT"/>
              </a:rPr>
              <a:t>with</a:t>
            </a:r>
            <a:r>
              <a:rPr sz="2550" b="0" spc="-20" dirty="0">
                <a:latin typeface="Gill Sans MT"/>
                <a:cs typeface="Gill Sans MT"/>
              </a:rPr>
              <a:t> </a:t>
            </a:r>
            <a:r>
              <a:rPr sz="2550" b="0" spc="185" dirty="0">
                <a:latin typeface="Gill Sans MT"/>
                <a:cs typeface="Gill Sans MT"/>
              </a:rPr>
              <a:t>any</a:t>
            </a:r>
            <a:r>
              <a:rPr sz="2550" b="0" spc="-20" dirty="0">
                <a:latin typeface="Gill Sans MT"/>
                <a:cs typeface="Gill Sans MT"/>
              </a:rPr>
              <a:t> </a:t>
            </a:r>
            <a:r>
              <a:rPr sz="2550" b="0" spc="125" dirty="0">
                <a:latin typeface="Gill Sans MT"/>
                <a:cs typeface="Gill Sans MT"/>
              </a:rPr>
              <a:t>positive </a:t>
            </a:r>
            <a:r>
              <a:rPr sz="2550" b="0" spc="-695" dirty="0">
                <a:latin typeface="Gill Sans MT"/>
                <a:cs typeface="Gill Sans MT"/>
              </a:rPr>
              <a:t> </a:t>
            </a:r>
            <a:r>
              <a:rPr sz="2550" b="0" spc="225" dirty="0">
                <a:latin typeface="Gill Sans MT"/>
                <a:cs typeface="Gill Sans MT"/>
              </a:rPr>
              <a:t>change </a:t>
            </a:r>
            <a:r>
              <a:rPr sz="2550" b="0" spc="-114" dirty="0">
                <a:latin typeface="Gill Sans MT"/>
                <a:cs typeface="Gill Sans MT"/>
              </a:rPr>
              <a:t>-- </a:t>
            </a:r>
            <a:r>
              <a:rPr sz="2550" b="0" spc="215" dirty="0">
                <a:latin typeface="Gill Sans MT"/>
                <a:cs typeface="Gill Sans MT"/>
              </a:rPr>
              <a:t>such </a:t>
            </a:r>
            <a:r>
              <a:rPr sz="2550" b="0" spc="320" dirty="0">
                <a:latin typeface="Gill Sans MT"/>
                <a:cs typeface="Gill Sans MT"/>
              </a:rPr>
              <a:t>as </a:t>
            </a:r>
            <a:r>
              <a:rPr sz="2550" b="0" spc="180" dirty="0">
                <a:latin typeface="Gill Sans MT"/>
                <a:cs typeface="Gill Sans MT"/>
              </a:rPr>
              <a:t>decreasing </a:t>
            </a:r>
            <a:r>
              <a:rPr sz="2550" b="0" spc="145" dirty="0">
                <a:latin typeface="Gill Sans MT"/>
                <a:cs typeface="Gill Sans MT"/>
              </a:rPr>
              <a:t>use, </a:t>
            </a:r>
            <a:r>
              <a:rPr sz="2550" b="0" spc="185" dirty="0">
                <a:latin typeface="Gill Sans MT"/>
                <a:cs typeface="Gill Sans MT"/>
              </a:rPr>
              <a:t>safer </a:t>
            </a:r>
            <a:r>
              <a:rPr sz="2550" b="0" spc="190" dirty="0">
                <a:latin typeface="Gill Sans MT"/>
                <a:cs typeface="Gill Sans MT"/>
              </a:rPr>
              <a:t> </a:t>
            </a:r>
            <a:r>
              <a:rPr sz="2550" b="0" spc="145" dirty="0">
                <a:latin typeface="Gill Sans MT"/>
                <a:cs typeface="Gill Sans MT"/>
              </a:rPr>
              <a:t>use,</a:t>
            </a:r>
            <a:r>
              <a:rPr sz="2550" b="0" spc="-30" dirty="0">
                <a:latin typeface="Gill Sans MT"/>
                <a:cs typeface="Gill Sans MT"/>
              </a:rPr>
              <a:t> </a:t>
            </a:r>
            <a:r>
              <a:rPr sz="2550" b="0" spc="-45" dirty="0">
                <a:latin typeface="Gill Sans MT"/>
                <a:cs typeface="Gill Sans MT"/>
              </a:rPr>
              <a:t>or</a:t>
            </a:r>
            <a:r>
              <a:rPr sz="2550" b="0" spc="-25" dirty="0">
                <a:latin typeface="Gill Sans MT"/>
                <a:cs typeface="Gill Sans MT"/>
              </a:rPr>
              <a:t> </a:t>
            </a:r>
            <a:r>
              <a:rPr sz="2550" b="0" spc="130" dirty="0">
                <a:latin typeface="Gill Sans MT"/>
                <a:cs typeface="Gill Sans MT"/>
              </a:rPr>
              <a:t>utilizing</a:t>
            </a:r>
            <a:r>
              <a:rPr sz="2550" b="0" spc="-30" dirty="0">
                <a:latin typeface="Gill Sans MT"/>
                <a:cs typeface="Gill Sans MT"/>
              </a:rPr>
              <a:t> </a:t>
            </a:r>
            <a:r>
              <a:rPr sz="2550" b="0" spc="70" dirty="0">
                <a:latin typeface="Gill Sans MT"/>
                <a:cs typeface="Gill Sans MT"/>
              </a:rPr>
              <a:t>MAT</a:t>
            </a:r>
            <a:r>
              <a:rPr sz="2550" b="0" spc="-25" dirty="0">
                <a:latin typeface="Gill Sans MT"/>
                <a:cs typeface="Gill Sans MT"/>
              </a:rPr>
              <a:t> </a:t>
            </a:r>
            <a:r>
              <a:rPr sz="2550" b="0" spc="125" dirty="0">
                <a:latin typeface="Gill Sans MT"/>
                <a:cs typeface="Gill Sans MT"/>
              </a:rPr>
              <a:t>options</a:t>
            </a:r>
            <a:r>
              <a:rPr sz="2550" b="0" spc="-25" dirty="0">
                <a:latin typeface="Gill Sans MT"/>
                <a:cs typeface="Gill Sans MT"/>
              </a:rPr>
              <a:t> </a:t>
            </a:r>
            <a:r>
              <a:rPr sz="2550" b="0" spc="-114" dirty="0">
                <a:latin typeface="Gill Sans MT"/>
                <a:cs typeface="Gill Sans MT"/>
              </a:rPr>
              <a:t>--</a:t>
            </a:r>
            <a:r>
              <a:rPr sz="2550" b="0" spc="-30" dirty="0">
                <a:latin typeface="Gill Sans MT"/>
                <a:cs typeface="Gill Sans MT"/>
              </a:rPr>
              <a:t> </a:t>
            </a:r>
            <a:r>
              <a:rPr sz="2550" b="0" spc="204" dirty="0">
                <a:latin typeface="Gill Sans MT"/>
                <a:cs typeface="Gill Sans MT"/>
              </a:rPr>
              <a:t>is</a:t>
            </a:r>
            <a:r>
              <a:rPr sz="2550" b="0" spc="-25" dirty="0">
                <a:latin typeface="Gill Sans MT"/>
                <a:cs typeface="Gill Sans MT"/>
              </a:rPr>
              <a:t> </a:t>
            </a:r>
            <a:r>
              <a:rPr sz="2550" b="0" spc="150" dirty="0">
                <a:latin typeface="Gill Sans MT"/>
                <a:cs typeface="Gill Sans MT"/>
              </a:rPr>
              <a:t>valuable!</a:t>
            </a:r>
            <a:endParaRPr sz="2550">
              <a:latin typeface="Gill Sans MT"/>
              <a:cs typeface="Gill Sans MT"/>
            </a:endParaRPr>
          </a:p>
          <a:p>
            <a:pPr>
              <a:lnSpc>
                <a:spcPct val="100000"/>
              </a:lnSpc>
            </a:pPr>
            <a:endParaRPr sz="3000">
              <a:latin typeface="Gill Sans MT"/>
              <a:cs typeface="Gill Sans MT"/>
            </a:endParaRPr>
          </a:p>
          <a:p>
            <a:pPr>
              <a:lnSpc>
                <a:spcPct val="100000"/>
              </a:lnSpc>
            </a:pPr>
            <a:endParaRPr sz="2600">
              <a:latin typeface="Gill Sans MT"/>
              <a:cs typeface="Gill Sans MT"/>
            </a:endParaRPr>
          </a:p>
          <a:p>
            <a:pPr marL="66040">
              <a:lnSpc>
                <a:spcPct val="100000"/>
              </a:lnSpc>
              <a:spcBef>
                <a:spcPts val="5"/>
              </a:spcBef>
            </a:pPr>
            <a:r>
              <a:rPr sz="3600" spc="-275" dirty="0"/>
              <a:t>"CHAOTIC</a:t>
            </a:r>
            <a:r>
              <a:rPr sz="3600" spc="225" dirty="0"/>
              <a:t> </a:t>
            </a:r>
            <a:r>
              <a:rPr sz="3600" spc="-215" dirty="0"/>
              <a:t>USE"</a:t>
            </a:r>
            <a:endParaRPr sz="3600"/>
          </a:p>
          <a:p>
            <a:pPr marL="66040" marR="172720">
              <a:lnSpc>
                <a:spcPct val="122600"/>
              </a:lnSpc>
              <a:spcBef>
                <a:spcPts val="900"/>
              </a:spcBef>
            </a:pPr>
            <a:r>
              <a:rPr sz="2600" b="0" spc="120" dirty="0">
                <a:latin typeface="Gill Sans MT"/>
                <a:cs typeface="Gill Sans MT"/>
              </a:rPr>
              <a:t>Understand</a:t>
            </a:r>
            <a:r>
              <a:rPr sz="2600" b="0" spc="-35" dirty="0">
                <a:latin typeface="Gill Sans MT"/>
                <a:cs typeface="Gill Sans MT"/>
              </a:rPr>
              <a:t> </a:t>
            </a:r>
            <a:r>
              <a:rPr sz="2600" b="0" spc="114" dirty="0">
                <a:latin typeface="Gill Sans MT"/>
                <a:cs typeface="Gill Sans MT"/>
              </a:rPr>
              <a:t>that</a:t>
            </a:r>
            <a:r>
              <a:rPr sz="2600" b="0" spc="-35" dirty="0">
                <a:latin typeface="Gill Sans MT"/>
                <a:cs typeface="Gill Sans MT"/>
              </a:rPr>
              <a:t> </a:t>
            </a:r>
            <a:r>
              <a:rPr sz="2600" b="0" spc="220" dirty="0">
                <a:latin typeface="Gill Sans MT"/>
                <a:cs typeface="Gill Sans MT"/>
              </a:rPr>
              <a:t>many</a:t>
            </a:r>
            <a:r>
              <a:rPr sz="2600" b="0" spc="-35" dirty="0">
                <a:latin typeface="Gill Sans MT"/>
                <a:cs typeface="Gill Sans MT"/>
              </a:rPr>
              <a:t> </a:t>
            </a:r>
            <a:r>
              <a:rPr sz="2600" b="0" spc="135" dirty="0">
                <a:latin typeface="Gill Sans MT"/>
                <a:cs typeface="Gill Sans MT"/>
              </a:rPr>
              <a:t>people</a:t>
            </a:r>
            <a:r>
              <a:rPr sz="2600" b="0" spc="-35" dirty="0">
                <a:latin typeface="Gill Sans MT"/>
                <a:cs typeface="Gill Sans MT"/>
              </a:rPr>
              <a:t> </a:t>
            </a:r>
            <a:r>
              <a:rPr sz="2600" b="0" spc="215" dirty="0">
                <a:latin typeface="Gill Sans MT"/>
                <a:cs typeface="Gill Sans MT"/>
              </a:rPr>
              <a:t>use</a:t>
            </a:r>
            <a:r>
              <a:rPr sz="2600" b="0" spc="-30" dirty="0">
                <a:latin typeface="Gill Sans MT"/>
                <a:cs typeface="Gill Sans MT"/>
              </a:rPr>
              <a:t> </a:t>
            </a:r>
            <a:r>
              <a:rPr sz="2600" b="0" spc="180" dirty="0">
                <a:latin typeface="Gill Sans MT"/>
                <a:cs typeface="Gill Sans MT"/>
              </a:rPr>
              <a:t>drugs </a:t>
            </a:r>
            <a:r>
              <a:rPr sz="2600" b="0" spc="-710" dirty="0">
                <a:latin typeface="Gill Sans MT"/>
                <a:cs typeface="Gill Sans MT"/>
              </a:rPr>
              <a:t> </a:t>
            </a:r>
            <a:r>
              <a:rPr sz="2600" b="0" spc="215" dirty="0">
                <a:latin typeface="Gill Sans MT"/>
                <a:cs typeface="Gill Sans MT"/>
              </a:rPr>
              <a:t>safely</a:t>
            </a:r>
            <a:r>
              <a:rPr sz="2600" b="0" spc="-35" dirty="0">
                <a:latin typeface="Gill Sans MT"/>
                <a:cs typeface="Gill Sans MT"/>
              </a:rPr>
              <a:t> </a:t>
            </a:r>
            <a:r>
              <a:rPr sz="2600" b="0" spc="210" dirty="0">
                <a:latin typeface="Gill Sans MT"/>
                <a:cs typeface="Gill Sans MT"/>
              </a:rPr>
              <a:t>and</a:t>
            </a:r>
            <a:r>
              <a:rPr sz="2600" b="0" spc="-30" dirty="0">
                <a:latin typeface="Gill Sans MT"/>
                <a:cs typeface="Gill Sans MT"/>
              </a:rPr>
              <a:t> </a:t>
            </a:r>
            <a:r>
              <a:rPr sz="2600" b="0" spc="110" dirty="0">
                <a:latin typeface="Gill Sans MT"/>
                <a:cs typeface="Gill Sans MT"/>
              </a:rPr>
              <a:t>in</a:t>
            </a:r>
            <a:r>
              <a:rPr sz="2600" b="0" spc="-35" dirty="0">
                <a:latin typeface="Gill Sans MT"/>
                <a:cs typeface="Gill Sans MT"/>
              </a:rPr>
              <a:t> </a:t>
            </a:r>
            <a:r>
              <a:rPr sz="2600" b="0" spc="300" dirty="0">
                <a:latin typeface="Gill Sans MT"/>
                <a:cs typeface="Gill Sans MT"/>
              </a:rPr>
              <a:t>a</a:t>
            </a:r>
            <a:r>
              <a:rPr sz="2600" b="0" spc="-30" dirty="0">
                <a:latin typeface="Gill Sans MT"/>
                <a:cs typeface="Gill Sans MT"/>
              </a:rPr>
              <a:t> </a:t>
            </a:r>
            <a:r>
              <a:rPr sz="2600" b="0" spc="175" dirty="0">
                <a:latin typeface="Gill Sans MT"/>
                <a:cs typeface="Gill Sans MT"/>
              </a:rPr>
              <a:t>way</a:t>
            </a:r>
            <a:r>
              <a:rPr sz="2600" b="0" spc="-35" dirty="0">
                <a:latin typeface="Gill Sans MT"/>
                <a:cs typeface="Gill Sans MT"/>
              </a:rPr>
              <a:t> </a:t>
            </a:r>
            <a:r>
              <a:rPr sz="2600" b="0" spc="114" dirty="0">
                <a:latin typeface="Gill Sans MT"/>
                <a:cs typeface="Gill Sans MT"/>
              </a:rPr>
              <a:t>that</a:t>
            </a:r>
            <a:r>
              <a:rPr sz="2600" b="0" spc="-30" dirty="0">
                <a:latin typeface="Gill Sans MT"/>
                <a:cs typeface="Gill Sans MT"/>
              </a:rPr>
              <a:t> </a:t>
            </a:r>
            <a:r>
              <a:rPr sz="2600" b="0" spc="95" dirty="0">
                <a:latin typeface="Gill Sans MT"/>
                <a:cs typeface="Gill Sans MT"/>
              </a:rPr>
              <a:t>works</a:t>
            </a:r>
            <a:r>
              <a:rPr sz="2600" b="0" spc="-30" dirty="0">
                <a:latin typeface="Gill Sans MT"/>
                <a:cs typeface="Gill Sans MT"/>
              </a:rPr>
              <a:t> </a:t>
            </a:r>
            <a:r>
              <a:rPr sz="2600" b="0" spc="65" dirty="0">
                <a:latin typeface="Gill Sans MT"/>
                <a:cs typeface="Gill Sans MT"/>
              </a:rPr>
              <a:t>for</a:t>
            </a:r>
            <a:r>
              <a:rPr sz="2600" b="0" spc="-35" dirty="0">
                <a:latin typeface="Gill Sans MT"/>
                <a:cs typeface="Gill Sans MT"/>
              </a:rPr>
              <a:t> </a:t>
            </a:r>
            <a:r>
              <a:rPr sz="2600" b="0" spc="145" dirty="0">
                <a:latin typeface="Gill Sans MT"/>
                <a:cs typeface="Gill Sans MT"/>
              </a:rPr>
              <a:t>them. </a:t>
            </a:r>
            <a:r>
              <a:rPr sz="2600" b="0" spc="-705" dirty="0">
                <a:latin typeface="Gill Sans MT"/>
                <a:cs typeface="Gill Sans MT"/>
              </a:rPr>
              <a:t> </a:t>
            </a:r>
            <a:r>
              <a:rPr sz="2600" b="0" spc="165" dirty="0">
                <a:latin typeface="Gill Sans MT"/>
                <a:cs typeface="Gill Sans MT"/>
              </a:rPr>
              <a:t>Recognize </a:t>
            </a:r>
            <a:r>
              <a:rPr sz="2600" b="0" spc="114" dirty="0">
                <a:latin typeface="Gill Sans MT"/>
                <a:cs typeface="Gill Sans MT"/>
              </a:rPr>
              <a:t>that </a:t>
            </a:r>
            <a:r>
              <a:rPr sz="2600" b="0" spc="135" dirty="0">
                <a:latin typeface="Gill Sans MT"/>
                <a:cs typeface="Gill Sans MT"/>
              </a:rPr>
              <a:t>drug </a:t>
            </a:r>
            <a:r>
              <a:rPr sz="2600" b="0" spc="215" dirty="0">
                <a:latin typeface="Gill Sans MT"/>
                <a:cs typeface="Gill Sans MT"/>
              </a:rPr>
              <a:t>use </a:t>
            </a:r>
            <a:r>
              <a:rPr sz="2600" b="0" spc="210" dirty="0">
                <a:latin typeface="Gill Sans MT"/>
                <a:cs typeface="Gill Sans MT"/>
              </a:rPr>
              <a:t>is </a:t>
            </a:r>
            <a:r>
              <a:rPr sz="2600" b="0" spc="135" dirty="0">
                <a:latin typeface="Gill Sans MT"/>
                <a:cs typeface="Gill Sans MT"/>
              </a:rPr>
              <a:t>problematic </a:t>
            </a:r>
            <a:r>
              <a:rPr sz="2600" b="0" spc="-710" dirty="0">
                <a:latin typeface="Gill Sans MT"/>
                <a:cs typeface="Gill Sans MT"/>
              </a:rPr>
              <a:t> </a:t>
            </a:r>
            <a:r>
              <a:rPr sz="2600" b="0" spc="135" dirty="0">
                <a:latin typeface="Gill Sans MT"/>
                <a:cs typeface="Gill Sans MT"/>
              </a:rPr>
              <a:t>when</a:t>
            </a:r>
            <a:r>
              <a:rPr sz="2600" b="0" spc="-35" dirty="0">
                <a:latin typeface="Gill Sans MT"/>
                <a:cs typeface="Gill Sans MT"/>
              </a:rPr>
              <a:t> </a:t>
            </a:r>
            <a:r>
              <a:rPr sz="2600" b="0" spc="30" dirty="0">
                <a:latin typeface="Gill Sans MT"/>
                <a:cs typeface="Gill Sans MT"/>
              </a:rPr>
              <a:t>it</a:t>
            </a:r>
            <a:r>
              <a:rPr sz="2600" b="0" spc="-30" dirty="0">
                <a:latin typeface="Gill Sans MT"/>
                <a:cs typeface="Gill Sans MT"/>
              </a:rPr>
              <a:t> </a:t>
            </a:r>
            <a:r>
              <a:rPr sz="2600" b="0" spc="204" dirty="0">
                <a:latin typeface="Gill Sans MT"/>
                <a:cs typeface="Gill Sans MT"/>
              </a:rPr>
              <a:t>becomes</a:t>
            </a:r>
            <a:r>
              <a:rPr sz="2600" b="0" spc="-35" dirty="0">
                <a:latin typeface="Gill Sans MT"/>
                <a:cs typeface="Gill Sans MT"/>
              </a:rPr>
              <a:t> </a:t>
            </a:r>
            <a:r>
              <a:rPr sz="2600" b="0" spc="160" dirty="0">
                <a:latin typeface="Gill Sans MT"/>
                <a:cs typeface="Gill Sans MT"/>
              </a:rPr>
              <a:t>chaotic</a:t>
            </a:r>
            <a:r>
              <a:rPr sz="2600" b="0" spc="-30" dirty="0">
                <a:latin typeface="Gill Sans MT"/>
                <a:cs typeface="Gill Sans MT"/>
              </a:rPr>
              <a:t> </a:t>
            </a:r>
            <a:r>
              <a:rPr sz="2600" b="0" spc="25" dirty="0">
                <a:latin typeface="Gill Sans MT"/>
                <a:cs typeface="Gill Sans MT"/>
              </a:rPr>
              <a:t>to</a:t>
            </a:r>
            <a:r>
              <a:rPr sz="2600" b="0" spc="-35" dirty="0">
                <a:latin typeface="Gill Sans MT"/>
                <a:cs typeface="Gill Sans MT"/>
              </a:rPr>
              <a:t> </a:t>
            </a:r>
            <a:r>
              <a:rPr sz="2600" b="0" spc="95" dirty="0">
                <a:latin typeface="Gill Sans MT"/>
                <a:cs typeface="Gill Sans MT"/>
              </a:rPr>
              <a:t>the</a:t>
            </a:r>
            <a:r>
              <a:rPr sz="2600" b="0" spc="-30" dirty="0">
                <a:latin typeface="Gill Sans MT"/>
                <a:cs typeface="Gill Sans MT"/>
              </a:rPr>
              <a:t> </a:t>
            </a:r>
            <a:r>
              <a:rPr sz="2600" b="0" spc="130" dirty="0">
                <a:latin typeface="Gill Sans MT"/>
                <a:cs typeface="Gill Sans MT"/>
              </a:rPr>
              <a:t>person</a:t>
            </a:r>
            <a:endParaRPr sz="2600">
              <a:latin typeface="Gill Sans MT"/>
              <a:cs typeface="Gill Sans MT"/>
            </a:endParaRPr>
          </a:p>
        </p:txBody>
      </p:sp>
      <p:sp>
        <p:nvSpPr>
          <p:cNvPr id="7" name="object 7"/>
          <p:cNvSpPr/>
          <p:nvPr/>
        </p:nvSpPr>
        <p:spPr>
          <a:xfrm>
            <a:off x="10069348" y="5990145"/>
            <a:ext cx="390525" cy="400685"/>
          </a:xfrm>
          <a:custGeom>
            <a:avLst/>
            <a:gdLst/>
            <a:ahLst/>
            <a:cxnLst/>
            <a:rect l="l" t="t" r="r" b="b"/>
            <a:pathLst>
              <a:path w="390525" h="400685">
                <a:moveTo>
                  <a:pt x="390423" y="0"/>
                </a:moveTo>
                <a:lnTo>
                  <a:pt x="280771" y="0"/>
                </a:lnTo>
                <a:lnTo>
                  <a:pt x="280771" y="108292"/>
                </a:lnTo>
                <a:lnTo>
                  <a:pt x="280771" y="289217"/>
                </a:lnTo>
                <a:lnTo>
                  <a:pt x="107365" y="289217"/>
                </a:lnTo>
                <a:lnTo>
                  <a:pt x="107365" y="108292"/>
                </a:lnTo>
                <a:lnTo>
                  <a:pt x="280771" y="108292"/>
                </a:lnTo>
                <a:lnTo>
                  <a:pt x="280771" y="0"/>
                </a:lnTo>
                <a:lnTo>
                  <a:pt x="0" y="0"/>
                </a:lnTo>
                <a:lnTo>
                  <a:pt x="0" y="108292"/>
                </a:lnTo>
                <a:lnTo>
                  <a:pt x="0" y="289217"/>
                </a:lnTo>
                <a:lnTo>
                  <a:pt x="0" y="400062"/>
                </a:lnTo>
                <a:lnTo>
                  <a:pt x="390423" y="400062"/>
                </a:lnTo>
                <a:lnTo>
                  <a:pt x="390423" y="289687"/>
                </a:lnTo>
                <a:lnTo>
                  <a:pt x="390423" y="289217"/>
                </a:lnTo>
                <a:lnTo>
                  <a:pt x="390423" y="108292"/>
                </a:lnTo>
                <a:lnTo>
                  <a:pt x="390423" y="108051"/>
                </a:lnTo>
                <a:lnTo>
                  <a:pt x="390423" y="0"/>
                </a:lnTo>
                <a:close/>
              </a:path>
            </a:pathLst>
          </a:custGeom>
          <a:solidFill>
            <a:srgbClr val="FF493A"/>
          </a:solidFill>
        </p:spPr>
        <p:txBody>
          <a:bodyPr wrap="square" lIns="0" tIns="0" rIns="0" bIns="0" rtlCol="0"/>
          <a:lstStyle/>
          <a:p>
            <a:endParaRPr/>
          </a:p>
        </p:txBody>
      </p:sp>
      <p:sp>
        <p:nvSpPr>
          <p:cNvPr id="8" name="object 8"/>
          <p:cNvSpPr/>
          <p:nvPr/>
        </p:nvSpPr>
        <p:spPr>
          <a:xfrm>
            <a:off x="0" y="9961860"/>
            <a:ext cx="18288000" cy="325755"/>
          </a:xfrm>
          <a:custGeom>
            <a:avLst/>
            <a:gdLst/>
            <a:ahLst/>
            <a:cxnLst/>
            <a:rect l="l" t="t" r="r" b="b"/>
            <a:pathLst>
              <a:path w="18288000" h="325754">
                <a:moveTo>
                  <a:pt x="0" y="325139"/>
                </a:moveTo>
                <a:lnTo>
                  <a:pt x="0" y="0"/>
                </a:lnTo>
                <a:lnTo>
                  <a:pt x="18288001" y="0"/>
                </a:lnTo>
                <a:lnTo>
                  <a:pt x="18288001" y="325139"/>
                </a:lnTo>
                <a:lnTo>
                  <a:pt x="0" y="325139"/>
                </a:lnTo>
                <a:close/>
              </a:path>
            </a:pathLst>
          </a:custGeom>
          <a:solidFill>
            <a:srgbClr val="FF493A"/>
          </a:solidFill>
        </p:spPr>
        <p:txBody>
          <a:bodyPr wrap="square" lIns="0" tIns="0" rIns="0" bIns="0" rtlCol="0"/>
          <a:lstStyle/>
          <a:p>
            <a:endParaRPr/>
          </a:p>
        </p:txBody>
      </p:sp>
      <p:sp>
        <p:nvSpPr>
          <p:cNvPr id="9" name="object 9"/>
          <p:cNvSpPr txBox="1">
            <a:spLocks noGrp="1"/>
          </p:cNvSpPr>
          <p:nvPr>
            <p:ph sz="half" idx="2"/>
          </p:nvPr>
        </p:nvSpPr>
        <p:spPr>
          <a:prstGeom prst="rect">
            <a:avLst/>
          </a:prstGeom>
        </p:spPr>
        <p:txBody>
          <a:bodyPr vert="horz" wrap="square" lIns="0" tIns="12700" rIns="0" bIns="0" rtlCol="0">
            <a:spAutoFit/>
          </a:bodyPr>
          <a:lstStyle/>
          <a:p>
            <a:pPr marL="12700">
              <a:lnSpc>
                <a:spcPct val="100000"/>
              </a:lnSpc>
              <a:spcBef>
                <a:spcPts val="100"/>
              </a:spcBef>
            </a:pPr>
            <a:r>
              <a:rPr spc="-40" dirty="0"/>
              <a:t>P</a:t>
            </a:r>
            <a:r>
              <a:rPr spc="-130" dirty="0"/>
              <a:t>R</a:t>
            </a:r>
            <a:r>
              <a:rPr spc="-355" dirty="0"/>
              <a:t>A</a:t>
            </a:r>
            <a:r>
              <a:rPr spc="-380" dirty="0"/>
              <a:t>C</a:t>
            </a:r>
            <a:r>
              <a:rPr spc="-330" dirty="0"/>
              <a:t>T</a:t>
            </a:r>
            <a:r>
              <a:rPr spc="-140" dirty="0"/>
              <a:t>I</a:t>
            </a:r>
            <a:r>
              <a:rPr spc="-380" dirty="0"/>
              <a:t>C</a:t>
            </a:r>
            <a:r>
              <a:rPr spc="-355" dirty="0"/>
              <a:t>A</a:t>
            </a:r>
            <a:r>
              <a:rPr spc="-240" dirty="0"/>
              <a:t>L</a:t>
            </a:r>
            <a:r>
              <a:rPr spc="-95" dirty="0"/>
              <a:t> </a:t>
            </a:r>
            <a:r>
              <a:rPr spc="-330" dirty="0"/>
              <a:t>T</a:t>
            </a:r>
            <a:r>
              <a:rPr spc="-600" dirty="0"/>
              <a:t>OO</a:t>
            </a:r>
            <a:r>
              <a:rPr spc="-245" dirty="0"/>
              <a:t>L</a:t>
            </a:r>
            <a:r>
              <a:rPr spc="30" dirty="0"/>
              <a:t>S</a:t>
            </a:r>
          </a:p>
          <a:p>
            <a:pPr marL="579120">
              <a:lnSpc>
                <a:spcPct val="100000"/>
              </a:lnSpc>
              <a:spcBef>
                <a:spcPts val="2585"/>
              </a:spcBef>
            </a:pPr>
            <a:r>
              <a:rPr sz="3600" spc="-120" dirty="0">
                <a:solidFill>
                  <a:srgbClr val="ECE6E1"/>
                </a:solidFill>
              </a:rPr>
              <a:t>NON-JUDGEMENT</a:t>
            </a:r>
            <a:endParaRPr sz="3600"/>
          </a:p>
          <a:p>
            <a:pPr marL="579120" marR="309880">
              <a:lnSpc>
                <a:spcPct val="122600"/>
              </a:lnSpc>
              <a:spcBef>
                <a:spcPts val="905"/>
              </a:spcBef>
            </a:pPr>
            <a:r>
              <a:rPr sz="2600" b="0" spc="185" dirty="0">
                <a:solidFill>
                  <a:srgbClr val="ECE6E1"/>
                </a:solidFill>
                <a:latin typeface="Gill Sans MT"/>
                <a:cs typeface="Gill Sans MT"/>
              </a:rPr>
              <a:t>Shifting </a:t>
            </a:r>
            <a:r>
              <a:rPr sz="2600" b="0" spc="25" dirty="0">
                <a:solidFill>
                  <a:srgbClr val="ECE6E1"/>
                </a:solidFill>
                <a:latin typeface="Gill Sans MT"/>
                <a:cs typeface="Gill Sans MT"/>
              </a:rPr>
              <a:t>our </a:t>
            </a:r>
            <a:r>
              <a:rPr sz="2600" b="0" spc="165" dirty="0">
                <a:solidFill>
                  <a:srgbClr val="ECE6E1"/>
                </a:solidFill>
                <a:latin typeface="Gill Sans MT"/>
                <a:cs typeface="Gill Sans MT"/>
              </a:rPr>
              <a:t>approach </a:t>
            </a:r>
            <a:r>
              <a:rPr sz="2600" b="0" spc="25" dirty="0">
                <a:solidFill>
                  <a:srgbClr val="ECE6E1"/>
                </a:solidFill>
                <a:latin typeface="Gill Sans MT"/>
                <a:cs typeface="Gill Sans MT"/>
              </a:rPr>
              <a:t>to </a:t>
            </a:r>
            <a:r>
              <a:rPr sz="2600" b="0" spc="90" dirty="0">
                <a:solidFill>
                  <a:srgbClr val="ECE6E1"/>
                </a:solidFill>
                <a:latin typeface="Gill Sans MT"/>
                <a:cs typeface="Gill Sans MT"/>
              </a:rPr>
              <a:t>provide </a:t>
            </a:r>
            <a:r>
              <a:rPr sz="2600" b="0" spc="95" dirty="0">
                <a:solidFill>
                  <a:srgbClr val="ECE6E1"/>
                </a:solidFill>
                <a:latin typeface="Gill Sans MT"/>
                <a:cs typeface="Gill Sans MT"/>
              </a:rPr>
              <a:t> </a:t>
            </a:r>
            <a:r>
              <a:rPr sz="2600" b="0" spc="215" dirty="0">
                <a:solidFill>
                  <a:srgbClr val="ECE6E1"/>
                </a:solidFill>
                <a:latin typeface="Gill Sans MT"/>
                <a:cs typeface="Gill Sans MT"/>
              </a:rPr>
              <a:t>compassion</a:t>
            </a:r>
            <a:r>
              <a:rPr sz="2600" b="0" spc="-35" dirty="0">
                <a:solidFill>
                  <a:srgbClr val="ECE6E1"/>
                </a:solidFill>
                <a:latin typeface="Gill Sans MT"/>
                <a:cs typeface="Gill Sans MT"/>
              </a:rPr>
              <a:t> </a:t>
            </a:r>
            <a:r>
              <a:rPr sz="2600" b="0" spc="175" dirty="0">
                <a:solidFill>
                  <a:srgbClr val="ECE6E1"/>
                </a:solidFill>
                <a:latin typeface="Gill Sans MT"/>
                <a:cs typeface="Gill Sans MT"/>
              </a:rPr>
              <a:t>instead</a:t>
            </a:r>
            <a:r>
              <a:rPr sz="2600" b="0" spc="-35" dirty="0">
                <a:solidFill>
                  <a:srgbClr val="ECE6E1"/>
                </a:solidFill>
                <a:latin typeface="Gill Sans MT"/>
                <a:cs typeface="Gill Sans MT"/>
              </a:rPr>
              <a:t> </a:t>
            </a:r>
            <a:r>
              <a:rPr sz="2600" b="0" spc="160" dirty="0">
                <a:solidFill>
                  <a:srgbClr val="ECE6E1"/>
                </a:solidFill>
                <a:latin typeface="Gill Sans MT"/>
                <a:cs typeface="Gill Sans MT"/>
              </a:rPr>
              <a:t>of</a:t>
            </a:r>
            <a:r>
              <a:rPr sz="2600" b="0" spc="-35" dirty="0">
                <a:solidFill>
                  <a:srgbClr val="ECE6E1"/>
                </a:solidFill>
                <a:latin typeface="Gill Sans MT"/>
                <a:cs typeface="Gill Sans MT"/>
              </a:rPr>
              <a:t> </a:t>
            </a:r>
            <a:r>
              <a:rPr sz="2600" b="0" spc="145" dirty="0">
                <a:solidFill>
                  <a:srgbClr val="ECE6E1"/>
                </a:solidFill>
                <a:latin typeface="Gill Sans MT"/>
                <a:cs typeface="Gill Sans MT"/>
              </a:rPr>
              <a:t>judgement,</a:t>
            </a:r>
            <a:r>
              <a:rPr sz="2600" b="0" spc="-35" dirty="0">
                <a:solidFill>
                  <a:srgbClr val="ECE6E1"/>
                </a:solidFill>
                <a:latin typeface="Gill Sans MT"/>
                <a:cs typeface="Gill Sans MT"/>
              </a:rPr>
              <a:t> </a:t>
            </a:r>
            <a:r>
              <a:rPr sz="2600" b="0" spc="210" dirty="0">
                <a:solidFill>
                  <a:srgbClr val="ECE6E1"/>
                </a:solidFill>
                <a:latin typeface="Gill Sans MT"/>
                <a:cs typeface="Gill Sans MT"/>
              </a:rPr>
              <a:t>and </a:t>
            </a:r>
            <a:r>
              <a:rPr sz="2600" b="0" spc="-710" dirty="0">
                <a:solidFill>
                  <a:srgbClr val="ECE6E1"/>
                </a:solidFill>
                <a:latin typeface="Gill Sans MT"/>
                <a:cs typeface="Gill Sans MT"/>
              </a:rPr>
              <a:t> </a:t>
            </a:r>
            <a:r>
              <a:rPr sz="2600" b="0" spc="195" dirty="0">
                <a:solidFill>
                  <a:srgbClr val="ECE6E1"/>
                </a:solidFill>
                <a:latin typeface="Gill Sans MT"/>
                <a:cs typeface="Gill Sans MT"/>
              </a:rPr>
              <a:t>challenging </a:t>
            </a:r>
            <a:r>
              <a:rPr sz="2600" b="0" spc="25" dirty="0">
                <a:solidFill>
                  <a:srgbClr val="ECE6E1"/>
                </a:solidFill>
                <a:latin typeface="Gill Sans MT"/>
                <a:cs typeface="Gill Sans MT"/>
              </a:rPr>
              <a:t>our </a:t>
            </a:r>
            <a:r>
              <a:rPr sz="2600" b="0" spc="105" dirty="0">
                <a:solidFill>
                  <a:srgbClr val="ECE6E1"/>
                </a:solidFill>
                <a:latin typeface="Gill Sans MT"/>
                <a:cs typeface="Gill Sans MT"/>
              </a:rPr>
              <a:t>own </a:t>
            </a:r>
            <a:r>
              <a:rPr sz="2600" b="0" spc="254" dirty="0">
                <a:solidFill>
                  <a:srgbClr val="ECE6E1"/>
                </a:solidFill>
                <a:latin typeface="Gill Sans MT"/>
                <a:cs typeface="Gill Sans MT"/>
              </a:rPr>
              <a:t>stigmas </a:t>
            </a:r>
            <a:r>
              <a:rPr sz="2600" b="0" spc="125" dirty="0">
                <a:solidFill>
                  <a:srgbClr val="ECE6E1"/>
                </a:solidFill>
                <a:latin typeface="Gill Sans MT"/>
                <a:cs typeface="Gill Sans MT"/>
              </a:rPr>
              <a:t>towards </a:t>
            </a:r>
            <a:r>
              <a:rPr sz="2600" b="0" spc="130" dirty="0">
                <a:solidFill>
                  <a:srgbClr val="ECE6E1"/>
                </a:solidFill>
                <a:latin typeface="Gill Sans MT"/>
                <a:cs typeface="Gill Sans MT"/>
              </a:rPr>
              <a:t> </a:t>
            </a:r>
            <a:r>
              <a:rPr sz="2600" b="0" spc="135" dirty="0">
                <a:solidFill>
                  <a:srgbClr val="ECE6E1"/>
                </a:solidFill>
                <a:latin typeface="Gill Sans MT"/>
                <a:cs typeface="Gill Sans MT"/>
              </a:rPr>
              <a:t>drug </a:t>
            </a:r>
            <a:r>
              <a:rPr sz="2600" b="0" spc="215" dirty="0">
                <a:solidFill>
                  <a:srgbClr val="ECE6E1"/>
                </a:solidFill>
                <a:latin typeface="Gill Sans MT"/>
                <a:cs typeface="Gill Sans MT"/>
              </a:rPr>
              <a:t>use </a:t>
            </a:r>
            <a:r>
              <a:rPr sz="2600" b="0" spc="210" dirty="0">
                <a:solidFill>
                  <a:srgbClr val="ECE6E1"/>
                </a:solidFill>
                <a:latin typeface="Gill Sans MT"/>
                <a:cs typeface="Gill Sans MT"/>
              </a:rPr>
              <a:t>and </a:t>
            </a:r>
            <a:r>
              <a:rPr sz="2600" b="0" spc="135" dirty="0">
                <a:solidFill>
                  <a:srgbClr val="ECE6E1"/>
                </a:solidFill>
                <a:latin typeface="Gill Sans MT"/>
                <a:cs typeface="Gill Sans MT"/>
              </a:rPr>
              <a:t>people </a:t>
            </a:r>
            <a:r>
              <a:rPr sz="2600" b="0" spc="100" dirty="0">
                <a:solidFill>
                  <a:srgbClr val="ECE6E1"/>
                </a:solidFill>
                <a:latin typeface="Gill Sans MT"/>
                <a:cs typeface="Gill Sans MT"/>
              </a:rPr>
              <a:t>who </a:t>
            </a:r>
            <a:r>
              <a:rPr sz="2600" b="0" spc="215" dirty="0">
                <a:solidFill>
                  <a:srgbClr val="ECE6E1"/>
                </a:solidFill>
                <a:latin typeface="Gill Sans MT"/>
                <a:cs typeface="Gill Sans MT"/>
              </a:rPr>
              <a:t>use </a:t>
            </a:r>
            <a:r>
              <a:rPr sz="2600" b="0" spc="180" dirty="0">
                <a:solidFill>
                  <a:srgbClr val="ECE6E1"/>
                </a:solidFill>
                <a:latin typeface="Gill Sans MT"/>
                <a:cs typeface="Gill Sans MT"/>
              </a:rPr>
              <a:t>drugs </a:t>
            </a:r>
            <a:r>
              <a:rPr sz="2600" b="0" spc="185" dirty="0">
                <a:solidFill>
                  <a:srgbClr val="ECE6E1"/>
                </a:solidFill>
                <a:latin typeface="Gill Sans MT"/>
                <a:cs typeface="Gill Sans MT"/>
              </a:rPr>
              <a:t> </a:t>
            </a:r>
            <a:r>
              <a:rPr sz="2600" b="0" spc="-45" dirty="0">
                <a:solidFill>
                  <a:srgbClr val="ECE6E1"/>
                </a:solidFill>
                <a:latin typeface="Gill Sans MT"/>
                <a:cs typeface="Gill Sans MT"/>
              </a:rPr>
              <a:t>(PWUD)</a:t>
            </a:r>
            <a:endParaRPr sz="2600">
              <a:latin typeface="Gill Sans MT"/>
              <a:cs typeface="Gill Sans MT"/>
            </a:endParaRPr>
          </a:p>
          <a:p>
            <a:pPr marL="521970" marR="1185545">
              <a:lnSpc>
                <a:spcPct val="107600"/>
              </a:lnSpc>
              <a:spcBef>
                <a:spcPts val="1660"/>
              </a:spcBef>
            </a:pPr>
            <a:r>
              <a:rPr sz="3600" spc="-95" dirty="0">
                <a:solidFill>
                  <a:srgbClr val="ECE6E1"/>
                </a:solidFill>
              </a:rPr>
              <a:t>MEET</a:t>
            </a:r>
            <a:r>
              <a:rPr sz="3600" spc="210" dirty="0">
                <a:solidFill>
                  <a:srgbClr val="ECE6E1"/>
                </a:solidFill>
              </a:rPr>
              <a:t> </a:t>
            </a:r>
            <a:r>
              <a:rPr sz="3600" spc="-105" dirty="0">
                <a:solidFill>
                  <a:srgbClr val="ECE6E1"/>
                </a:solidFill>
              </a:rPr>
              <a:t>PEOPLE</a:t>
            </a:r>
            <a:r>
              <a:rPr sz="3600" spc="210" dirty="0">
                <a:solidFill>
                  <a:srgbClr val="ECE6E1"/>
                </a:solidFill>
              </a:rPr>
              <a:t> </a:t>
            </a:r>
            <a:r>
              <a:rPr sz="3600" spc="-290" dirty="0">
                <a:solidFill>
                  <a:srgbClr val="ECE6E1"/>
                </a:solidFill>
              </a:rPr>
              <a:t>WHERE </a:t>
            </a:r>
            <a:r>
              <a:rPr sz="3600" spc="-985" dirty="0">
                <a:solidFill>
                  <a:srgbClr val="ECE6E1"/>
                </a:solidFill>
              </a:rPr>
              <a:t> </a:t>
            </a:r>
            <a:r>
              <a:rPr sz="3600" spc="-145" dirty="0">
                <a:solidFill>
                  <a:srgbClr val="ECE6E1"/>
                </a:solidFill>
              </a:rPr>
              <a:t>THEY'RE</a:t>
            </a:r>
            <a:r>
              <a:rPr sz="3600" spc="245" dirty="0">
                <a:solidFill>
                  <a:srgbClr val="ECE6E1"/>
                </a:solidFill>
              </a:rPr>
              <a:t> </a:t>
            </a:r>
            <a:r>
              <a:rPr sz="3600" spc="-290" dirty="0">
                <a:solidFill>
                  <a:srgbClr val="ECE6E1"/>
                </a:solidFill>
              </a:rPr>
              <a:t>AT</a:t>
            </a:r>
            <a:endParaRPr sz="3600"/>
          </a:p>
          <a:p>
            <a:pPr marL="521970" marR="5080" algn="just">
              <a:lnSpc>
                <a:spcPct val="122600"/>
              </a:lnSpc>
              <a:spcBef>
                <a:spcPts val="905"/>
              </a:spcBef>
            </a:pPr>
            <a:r>
              <a:rPr sz="2600" b="0" spc="90" dirty="0">
                <a:solidFill>
                  <a:srgbClr val="ECE6E1"/>
                </a:solidFill>
                <a:latin typeface="Gill Sans MT"/>
                <a:cs typeface="Gill Sans MT"/>
              </a:rPr>
              <a:t>Connect</a:t>
            </a:r>
            <a:r>
              <a:rPr sz="2600" b="0" spc="-35" dirty="0">
                <a:solidFill>
                  <a:srgbClr val="ECE6E1"/>
                </a:solidFill>
                <a:latin typeface="Gill Sans MT"/>
                <a:cs typeface="Gill Sans MT"/>
              </a:rPr>
              <a:t> </a:t>
            </a:r>
            <a:r>
              <a:rPr sz="2600" b="0" spc="80" dirty="0">
                <a:solidFill>
                  <a:srgbClr val="ECE6E1"/>
                </a:solidFill>
                <a:latin typeface="Gill Sans MT"/>
                <a:cs typeface="Gill Sans MT"/>
              </a:rPr>
              <a:t>with</a:t>
            </a:r>
            <a:r>
              <a:rPr sz="2600" b="0" spc="-35" dirty="0">
                <a:solidFill>
                  <a:srgbClr val="ECE6E1"/>
                </a:solidFill>
                <a:latin typeface="Gill Sans MT"/>
                <a:cs typeface="Gill Sans MT"/>
              </a:rPr>
              <a:t> </a:t>
            </a:r>
            <a:r>
              <a:rPr sz="2600" b="0" spc="185" dirty="0">
                <a:solidFill>
                  <a:srgbClr val="ECE6E1"/>
                </a:solidFill>
                <a:latin typeface="Gill Sans MT"/>
                <a:cs typeface="Gill Sans MT"/>
              </a:rPr>
              <a:t>family/friends/patients</a:t>
            </a:r>
            <a:r>
              <a:rPr sz="2600" b="0" spc="-35" dirty="0">
                <a:solidFill>
                  <a:srgbClr val="ECE6E1"/>
                </a:solidFill>
                <a:latin typeface="Gill Sans MT"/>
                <a:cs typeface="Gill Sans MT"/>
              </a:rPr>
              <a:t> </a:t>
            </a:r>
            <a:r>
              <a:rPr sz="2600" b="0" spc="110" dirty="0">
                <a:solidFill>
                  <a:srgbClr val="ECE6E1"/>
                </a:solidFill>
                <a:latin typeface="Gill Sans MT"/>
                <a:cs typeface="Gill Sans MT"/>
              </a:rPr>
              <a:t>in</a:t>
            </a:r>
            <a:r>
              <a:rPr sz="2600" b="0" spc="-35" dirty="0">
                <a:solidFill>
                  <a:srgbClr val="ECE6E1"/>
                </a:solidFill>
                <a:latin typeface="Gill Sans MT"/>
                <a:cs typeface="Gill Sans MT"/>
              </a:rPr>
              <a:t> </a:t>
            </a:r>
            <a:r>
              <a:rPr sz="2600" b="0" spc="300" dirty="0">
                <a:solidFill>
                  <a:srgbClr val="ECE6E1"/>
                </a:solidFill>
                <a:latin typeface="Gill Sans MT"/>
                <a:cs typeface="Gill Sans MT"/>
              </a:rPr>
              <a:t>a </a:t>
            </a:r>
            <a:r>
              <a:rPr sz="2600" b="0" spc="-710" dirty="0">
                <a:solidFill>
                  <a:srgbClr val="ECE6E1"/>
                </a:solidFill>
                <a:latin typeface="Gill Sans MT"/>
                <a:cs typeface="Gill Sans MT"/>
              </a:rPr>
              <a:t> </a:t>
            </a:r>
            <a:r>
              <a:rPr sz="2600" b="0" spc="175" dirty="0">
                <a:solidFill>
                  <a:srgbClr val="ECE6E1"/>
                </a:solidFill>
                <a:latin typeface="Gill Sans MT"/>
                <a:cs typeface="Gill Sans MT"/>
              </a:rPr>
              <a:t>way</a:t>
            </a:r>
            <a:r>
              <a:rPr sz="2600" b="0" spc="-40" dirty="0">
                <a:solidFill>
                  <a:srgbClr val="ECE6E1"/>
                </a:solidFill>
                <a:latin typeface="Gill Sans MT"/>
                <a:cs typeface="Gill Sans MT"/>
              </a:rPr>
              <a:t> </a:t>
            </a:r>
            <a:r>
              <a:rPr sz="2600" b="0" spc="114" dirty="0">
                <a:solidFill>
                  <a:srgbClr val="ECE6E1"/>
                </a:solidFill>
                <a:latin typeface="Gill Sans MT"/>
                <a:cs typeface="Gill Sans MT"/>
              </a:rPr>
              <a:t>that</a:t>
            </a:r>
            <a:r>
              <a:rPr sz="2600" b="0" spc="-35" dirty="0">
                <a:solidFill>
                  <a:srgbClr val="ECE6E1"/>
                </a:solidFill>
                <a:latin typeface="Gill Sans MT"/>
                <a:cs typeface="Gill Sans MT"/>
              </a:rPr>
              <a:t> </a:t>
            </a:r>
            <a:r>
              <a:rPr sz="2600" b="0" spc="210" dirty="0">
                <a:solidFill>
                  <a:srgbClr val="ECE6E1"/>
                </a:solidFill>
                <a:latin typeface="Gill Sans MT"/>
                <a:cs typeface="Gill Sans MT"/>
              </a:rPr>
              <a:t>is</a:t>
            </a:r>
            <a:r>
              <a:rPr sz="2600" b="0" spc="-35" dirty="0">
                <a:solidFill>
                  <a:srgbClr val="ECE6E1"/>
                </a:solidFill>
                <a:latin typeface="Gill Sans MT"/>
                <a:cs typeface="Gill Sans MT"/>
              </a:rPr>
              <a:t> </a:t>
            </a:r>
            <a:r>
              <a:rPr sz="2600" b="0" spc="165" dirty="0">
                <a:solidFill>
                  <a:srgbClr val="ECE6E1"/>
                </a:solidFill>
                <a:latin typeface="Gill Sans MT"/>
                <a:cs typeface="Gill Sans MT"/>
              </a:rPr>
              <a:t>effective</a:t>
            </a:r>
            <a:r>
              <a:rPr sz="2600" b="0" spc="-40" dirty="0">
                <a:solidFill>
                  <a:srgbClr val="ECE6E1"/>
                </a:solidFill>
                <a:latin typeface="Gill Sans MT"/>
                <a:cs typeface="Gill Sans MT"/>
              </a:rPr>
              <a:t> </a:t>
            </a:r>
            <a:r>
              <a:rPr sz="2600" b="0" spc="65" dirty="0">
                <a:solidFill>
                  <a:srgbClr val="ECE6E1"/>
                </a:solidFill>
                <a:latin typeface="Gill Sans MT"/>
                <a:cs typeface="Gill Sans MT"/>
              </a:rPr>
              <a:t>for</a:t>
            </a:r>
            <a:r>
              <a:rPr sz="2600" b="0" spc="-35" dirty="0">
                <a:solidFill>
                  <a:srgbClr val="ECE6E1"/>
                </a:solidFill>
                <a:latin typeface="Gill Sans MT"/>
                <a:cs typeface="Gill Sans MT"/>
              </a:rPr>
              <a:t> </a:t>
            </a:r>
            <a:r>
              <a:rPr sz="2600" b="0" spc="110" dirty="0">
                <a:solidFill>
                  <a:srgbClr val="ECE6E1"/>
                </a:solidFill>
                <a:latin typeface="Gill Sans MT"/>
                <a:cs typeface="Gill Sans MT"/>
              </a:rPr>
              <a:t>them,</a:t>
            </a:r>
            <a:r>
              <a:rPr sz="2600" b="0" spc="-35" dirty="0">
                <a:solidFill>
                  <a:srgbClr val="ECE6E1"/>
                </a:solidFill>
                <a:latin typeface="Gill Sans MT"/>
                <a:cs typeface="Gill Sans MT"/>
              </a:rPr>
              <a:t> </a:t>
            </a:r>
            <a:r>
              <a:rPr sz="2600" b="0" spc="210" dirty="0">
                <a:solidFill>
                  <a:srgbClr val="ECE6E1"/>
                </a:solidFill>
                <a:latin typeface="Gill Sans MT"/>
                <a:cs typeface="Gill Sans MT"/>
              </a:rPr>
              <a:t>and</a:t>
            </a:r>
            <a:r>
              <a:rPr sz="2600" b="0" spc="-40" dirty="0">
                <a:solidFill>
                  <a:srgbClr val="ECE6E1"/>
                </a:solidFill>
                <a:latin typeface="Gill Sans MT"/>
                <a:cs typeface="Gill Sans MT"/>
              </a:rPr>
              <a:t> </a:t>
            </a:r>
            <a:r>
              <a:rPr sz="2600" b="0" spc="180" dirty="0">
                <a:solidFill>
                  <a:srgbClr val="ECE6E1"/>
                </a:solidFill>
                <a:latin typeface="Gill Sans MT"/>
                <a:cs typeface="Gill Sans MT"/>
              </a:rPr>
              <a:t>guided </a:t>
            </a:r>
            <a:r>
              <a:rPr sz="2600" b="0" spc="-710" dirty="0">
                <a:solidFill>
                  <a:srgbClr val="ECE6E1"/>
                </a:solidFill>
                <a:latin typeface="Gill Sans MT"/>
                <a:cs typeface="Gill Sans MT"/>
              </a:rPr>
              <a:t> </a:t>
            </a:r>
            <a:r>
              <a:rPr sz="2600" b="0" spc="135" dirty="0">
                <a:solidFill>
                  <a:srgbClr val="ECE6E1"/>
                </a:solidFill>
                <a:latin typeface="Gill Sans MT"/>
                <a:cs typeface="Gill Sans MT"/>
              </a:rPr>
              <a:t>by</a:t>
            </a:r>
            <a:r>
              <a:rPr sz="2600" b="0" spc="-35" dirty="0">
                <a:solidFill>
                  <a:srgbClr val="ECE6E1"/>
                </a:solidFill>
                <a:latin typeface="Gill Sans MT"/>
                <a:cs typeface="Gill Sans MT"/>
              </a:rPr>
              <a:t> </a:t>
            </a:r>
            <a:r>
              <a:rPr sz="2600" b="0" spc="50" dirty="0">
                <a:solidFill>
                  <a:srgbClr val="ECE6E1"/>
                </a:solidFill>
                <a:latin typeface="Gill Sans MT"/>
                <a:cs typeface="Gill Sans MT"/>
              </a:rPr>
              <a:t>their</a:t>
            </a:r>
            <a:r>
              <a:rPr sz="2600" b="0" spc="-30" dirty="0">
                <a:solidFill>
                  <a:srgbClr val="ECE6E1"/>
                </a:solidFill>
                <a:latin typeface="Gill Sans MT"/>
                <a:cs typeface="Gill Sans MT"/>
              </a:rPr>
              <a:t> </a:t>
            </a:r>
            <a:r>
              <a:rPr sz="2600" b="0" spc="185" dirty="0">
                <a:solidFill>
                  <a:srgbClr val="ECE6E1"/>
                </a:solidFill>
                <a:latin typeface="Gill Sans MT"/>
                <a:cs typeface="Gill Sans MT"/>
              </a:rPr>
              <a:t>wants</a:t>
            </a:r>
            <a:r>
              <a:rPr sz="2600" b="0" spc="-35" dirty="0">
                <a:solidFill>
                  <a:srgbClr val="ECE6E1"/>
                </a:solidFill>
                <a:latin typeface="Gill Sans MT"/>
                <a:cs typeface="Gill Sans MT"/>
              </a:rPr>
              <a:t> </a:t>
            </a:r>
            <a:r>
              <a:rPr sz="2600" b="0" spc="210" dirty="0">
                <a:solidFill>
                  <a:srgbClr val="ECE6E1"/>
                </a:solidFill>
                <a:latin typeface="Gill Sans MT"/>
                <a:cs typeface="Gill Sans MT"/>
              </a:rPr>
              <a:t>and</a:t>
            </a:r>
            <a:r>
              <a:rPr sz="2600" b="0" spc="-30" dirty="0">
                <a:solidFill>
                  <a:srgbClr val="ECE6E1"/>
                </a:solidFill>
                <a:latin typeface="Gill Sans MT"/>
                <a:cs typeface="Gill Sans MT"/>
              </a:rPr>
              <a:t> </a:t>
            </a:r>
            <a:r>
              <a:rPr sz="2600" b="0" spc="195" dirty="0">
                <a:solidFill>
                  <a:srgbClr val="ECE6E1"/>
                </a:solidFill>
                <a:latin typeface="Gill Sans MT"/>
                <a:cs typeface="Gill Sans MT"/>
              </a:rPr>
              <a:t>needs</a:t>
            </a:r>
            <a:endParaRPr sz="2600">
              <a:latin typeface="Gill Sans MT"/>
              <a:cs typeface="Gill Sans M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104927" y="998911"/>
            <a:ext cx="8078470" cy="1127125"/>
          </a:xfrm>
          <a:prstGeom prst="rect">
            <a:avLst/>
          </a:prstGeom>
        </p:spPr>
        <p:txBody>
          <a:bodyPr vert="horz" wrap="square" lIns="0" tIns="15875" rIns="0" bIns="0" rtlCol="0">
            <a:spAutoFit/>
          </a:bodyPr>
          <a:lstStyle/>
          <a:p>
            <a:pPr marL="12700">
              <a:lnSpc>
                <a:spcPct val="100000"/>
              </a:lnSpc>
              <a:spcBef>
                <a:spcPts val="125"/>
              </a:spcBef>
            </a:pPr>
            <a:r>
              <a:rPr lang="en-US" sz="7200" spc="-225" dirty="0">
                <a:solidFill>
                  <a:srgbClr val="FF493A"/>
                </a:solidFill>
              </a:rPr>
              <a:t>What are opioids?</a:t>
            </a:r>
            <a:endParaRPr sz="7200" dirty="0">
              <a:solidFill>
                <a:srgbClr val="FF493A"/>
              </a:solidFill>
            </a:endParaRPr>
          </a:p>
        </p:txBody>
      </p:sp>
      <p:sp>
        <p:nvSpPr>
          <p:cNvPr id="3" name="object 3"/>
          <p:cNvSpPr/>
          <p:nvPr/>
        </p:nvSpPr>
        <p:spPr>
          <a:xfrm>
            <a:off x="-32" y="1023968"/>
            <a:ext cx="542925" cy="3800475"/>
          </a:xfrm>
          <a:custGeom>
            <a:avLst/>
            <a:gdLst/>
            <a:ahLst/>
            <a:cxnLst/>
            <a:rect l="l" t="t" r="r" b="b"/>
            <a:pathLst>
              <a:path w="542925" h="3800475">
                <a:moveTo>
                  <a:pt x="542925" y="0"/>
                </a:moveTo>
                <a:lnTo>
                  <a:pt x="542925" y="3800475"/>
                </a:lnTo>
                <a:lnTo>
                  <a:pt x="0" y="3800475"/>
                </a:lnTo>
                <a:lnTo>
                  <a:pt x="0" y="0"/>
                </a:lnTo>
                <a:lnTo>
                  <a:pt x="542925" y="0"/>
                </a:lnTo>
                <a:close/>
              </a:path>
            </a:pathLst>
          </a:custGeom>
          <a:solidFill>
            <a:srgbClr val="FF493A"/>
          </a:solidFill>
        </p:spPr>
        <p:txBody>
          <a:bodyPr wrap="square" lIns="0" tIns="0" rIns="0" bIns="0" rtlCol="0"/>
          <a:lstStyle/>
          <a:p>
            <a:endParaRPr/>
          </a:p>
        </p:txBody>
      </p:sp>
      <p:sp>
        <p:nvSpPr>
          <p:cNvPr id="4" name="object 4"/>
          <p:cNvSpPr/>
          <p:nvPr/>
        </p:nvSpPr>
        <p:spPr>
          <a:xfrm>
            <a:off x="17740718" y="6053335"/>
            <a:ext cx="542925" cy="3800475"/>
          </a:xfrm>
          <a:custGeom>
            <a:avLst/>
            <a:gdLst/>
            <a:ahLst/>
            <a:cxnLst/>
            <a:rect l="l" t="t" r="r" b="b"/>
            <a:pathLst>
              <a:path w="542925" h="3800475">
                <a:moveTo>
                  <a:pt x="542925" y="0"/>
                </a:moveTo>
                <a:lnTo>
                  <a:pt x="542925" y="3800475"/>
                </a:lnTo>
                <a:lnTo>
                  <a:pt x="0" y="3800475"/>
                </a:lnTo>
                <a:lnTo>
                  <a:pt x="0" y="0"/>
                </a:lnTo>
                <a:lnTo>
                  <a:pt x="542925" y="0"/>
                </a:lnTo>
                <a:close/>
              </a:path>
            </a:pathLst>
          </a:custGeom>
          <a:solidFill>
            <a:srgbClr val="FF493A"/>
          </a:solidFill>
        </p:spPr>
        <p:txBody>
          <a:bodyPr wrap="square" lIns="0" tIns="0" rIns="0" bIns="0" rtlCol="0"/>
          <a:lstStyle/>
          <a:p>
            <a:endParaRPr/>
          </a:p>
        </p:txBody>
      </p:sp>
      <p:sp>
        <p:nvSpPr>
          <p:cNvPr id="5" name="object 5"/>
          <p:cNvSpPr txBox="1"/>
          <p:nvPr/>
        </p:nvSpPr>
        <p:spPr>
          <a:xfrm>
            <a:off x="5909945" y="7447944"/>
            <a:ext cx="6468110" cy="2385695"/>
          </a:xfrm>
          <a:prstGeom prst="rect">
            <a:avLst/>
          </a:prstGeom>
        </p:spPr>
        <p:txBody>
          <a:bodyPr vert="horz" wrap="square" lIns="0" tIns="123825" rIns="0" bIns="0" rtlCol="0">
            <a:spAutoFit/>
          </a:bodyPr>
          <a:lstStyle/>
          <a:p>
            <a:pPr algn="ctr">
              <a:lnSpc>
                <a:spcPct val="100000"/>
              </a:lnSpc>
              <a:spcBef>
                <a:spcPts val="975"/>
              </a:spcBef>
            </a:pPr>
            <a:r>
              <a:rPr sz="2800" b="1" spc="-795" dirty="0">
                <a:solidFill>
                  <a:srgbClr val="FF493A"/>
                </a:solidFill>
                <a:latin typeface="Gill Sans MT"/>
                <a:cs typeface="Gill Sans MT"/>
              </a:rPr>
              <a:t>W</a:t>
            </a:r>
            <a:r>
              <a:rPr sz="2800" b="1" spc="-330" dirty="0">
                <a:solidFill>
                  <a:srgbClr val="FF493A"/>
                </a:solidFill>
                <a:latin typeface="Gill Sans MT"/>
                <a:cs typeface="Gill Sans MT"/>
              </a:rPr>
              <a:t>H</a:t>
            </a:r>
            <a:r>
              <a:rPr sz="2800" b="1" spc="-280" dirty="0">
                <a:solidFill>
                  <a:srgbClr val="FF493A"/>
                </a:solidFill>
                <a:latin typeface="Gill Sans MT"/>
                <a:cs typeface="Gill Sans MT"/>
              </a:rPr>
              <a:t>A</a:t>
            </a:r>
            <a:r>
              <a:rPr sz="2800" b="1" spc="-285" dirty="0">
                <a:solidFill>
                  <a:srgbClr val="FF493A"/>
                </a:solidFill>
                <a:latin typeface="Gill Sans MT"/>
                <a:cs typeface="Gill Sans MT"/>
              </a:rPr>
              <a:t>T</a:t>
            </a:r>
            <a:r>
              <a:rPr sz="2800" b="1" spc="-30" dirty="0">
                <a:solidFill>
                  <a:srgbClr val="FF493A"/>
                </a:solidFill>
                <a:latin typeface="Gill Sans MT"/>
                <a:cs typeface="Gill Sans MT"/>
              </a:rPr>
              <a:t> </a:t>
            </a:r>
            <a:r>
              <a:rPr sz="2800" b="1" spc="-95" dirty="0">
                <a:solidFill>
                  <a:srgbClr val="FF493A"/>
                </a:solidFill>
                <a:latin typeface="Gill Sans MT"/>
                <a:cs typeface="Gill Sans MT"/>
              </a:rPr>
              <a:t>I</a:t>
            </a:r>
            <a:r>
              <a:rPr sz="2800" b="1" spc="55" dirty="0">
                <a:solidFill>
                  <a:srgbClr val="FF493A"/>
                </a:solidFill>
                <a:latin typeface="Gill Sans MT"/>
                <a:cs typeface="Gill Sans MT"/>
              </a:rPr>
              <a:t>S</a:t>
            </a:r>
            <a:r>
              <a:rPr sz="2800" b="1" spc="-365" dirty="0">
                <a:solidFill>
                  <a:srgbClr val="FF493A"/>
                </a:solidFill>
                <a:latin typeface="Gill Sans MT"/>
                <a:cs typeface="Gill Sans MT"/>
              </a:rPr>
              <a:t>N</a:t>
            </a:r>
            <a:r>
              <a:rPr sz="2800" b="1" spc="-200" dirty="0">
                <a:solidFill>
                  <a:srgbClr val="FF493A"/>
                </a:solidFill>
                <a:latin typeface="Gill Sans MT"/>
                <a:cs typeface="Gill Sans MT"/>
              </a:rPr>
              <a:t>'</a:t>
            </a:r>
            <a:r>
              <a:rPr sz="2800" b="1" spc="-285" dirty="0">
                <a:solidFill>
                  <a:srgbClr val="FF493A"/>
                </a:solidFill>
                <a:latin typeface="Gill Sans MT"/>
                <a:cs typeface="Gill Sans MT"/>
              </a:rPr>
              <a:t>T</a:t>
            </a:r>
            <a:r>
              <a:rPr sz="2800" b="1" spc="-30" dirty="0">
                <a:solidFill>
                  <a:srgbClr val="FF493A"/>
                </a:solidFill>
                <a:latin typeface="Gill Sans MT"/>
                <a:cs typeface="Gill Sans MT"/>
              </a:rPr>
              <a:t> </a:t>
            </a:r>
            <a:r>
              <a:rPr sz="2800" b="1" spc="-280" dirty="0">
                <a:solidFill>
                  <a:srgbClr val="FF493A"/>
                </a:solidFill>
                <a:latin typeface="Gill Sans MT"/>
                <a:cs typeface="Gill Sans MT"/>
              </a:rPr>
              <a:t>A</a:t>
            </a:r>
            <a:r>
              <a:rPr sz="2800" b="1" spc="-390" dirty="0">
                <a:solidFill>
                  <a:srgbClr val="FF493A"/>
                </a:solidFill>
                <a:latin typeface="Gill Sans MT"/>
                <a:cs typeface="Gill Sans MT"/>
              </a:rPr>
              <a:t>N</a:t>
            </a:r>
            <a:r>
              <a:rPr sz="2800" b="1" spc="-30" dirty="0">
                <a:solidFill>
                  <a:srgbClr val="FF493A"/>
                </a:solidFill>
                <a:latin typeface="Gill Sans MT"/>
                <a:cs typeface="Gill Sans MT"/>
              </a:rPr>
              <a:t> </a:t>
            </a:r>
            <a:r>
              <a:rPr sz="2800" b="1" spc="-495" dirty="0">
                <a:solidFill>
                  <a:srgbClr val="FF493A"/>
                </a:solidFill>
                <a:latin typeface="Gill Sans MT"/>
                <a:cs typeface="Gill Sans MT"/>
              </a:rPr>
              <a:t>O</a:t>
            </a:r>
            <a:r>
              <a:rPr sz="2800" b="1" spc="-10" dirty="0">
                <a:solidFill>
                  <a:srgbClr val="FF493A"/>
                </a:solidFill>
                <a:latin typeface="Gill Sans MT"/>
                <a:cs typeface="Gill Sans MT"/>
              </a:rPr>
              <a:t>P</a:t>
            </a:r>
            <a:r>
              <a:rPr sz="2800" b="1" spc="-95" dirty="0">
                <a:solidFill>
                  <a:srgbClr val="FF493A"/>
                </a:solidFill>
                <a:latin typeface="Gill Sans MT"/>
                <a:cs typeface="Gill Sans MT"/>
              </a:rPr>
              <a:t>I</a:t>
            </a:r>
            <a:r>
              <a:rPr sz="2800" b="1" spc="-495" dirty="0">
                <a:solidFill>
                  <a:srgbClr val="FF493A"/>
                </a:solidFill>
                <a:latin typeface="Gill Sans MT"/>
                <a:cs typeface="Gill Sans MT"/>
              </a:rPr>
              <a:t>O</a:t>
            </a:r>
            <a:r>
              <a:rPr sz="2800" b="1" spc="-95" dirty="0">
                <a:solidFill>
                  <a:srgbClr val="FF493A"/>
                </a:solidFill>
                <a:latin typeface="Gill Sans MT"/>
                <a:cs typeface="Gill Sans MT"/>
              </a:rPr>
              <a:t>I</a:t>
            </a:r>
            <a:r>
              <a:rPr sz="2800" b="1" spc="-405" dirty="0">
                <a:solidFill>
                  <a:srgbClr val="FF493A"/>
                </a:solidFill>
                <a:latin typeface="Gill Sans MT"/>
                <a:cs typeface="Gill Sans MT"/>
              </a:rPr>
              <a:t>D</a:t>
            </a:r>
            <a:r>
              <a:rPr sz="2800" b="1" spc="340" dirty="0">
                <a:solidFill>
                  <a:srgbClr val="FF493A"/>
                </a:solidFill>
                <a:latin typeface="Gill Sans MT"/>
                <a:cs typeface="Gill Sans MT"/>
              </a:rPr>
              <a:t>?</a:t>
            </a:r>
            <a:endParaRPr sz="2800" dirty="0">
              <a:latin typeface="Gill Sans MT"/>
              <a:cs typeface="Gill Sans MT"/>
            </a:endParaRPr>
          </a:p>
          <a:p>
            <a:pPr marL="12700" marR="5080" algn="ctr">
              <a:lnSpc>
                <a:spcPct val="124000"/>
              </a:lnSpc>
              <a:spcBef>
                <a:spcPts val="60"/>
              </a:spcBef>
            </a:pPr>
            <a:r>
              <a:rPr sz="2400" spc="110" dirty="0">
                <a:solidFill>
                  <a:srgbClr val="ECE6E1"/>
                </a:solidFill>
                <a:latin typeface="Gill Sans MT"/>
                <a:cs typeface="Gill Sans MT"/>
              </a:rPr>
              <a:t>Everything </a:t>
            </a:r>
            <a:r>
              <a:rPr sz="2400" spc="155" dirty="0">
                <a:solidFill>
                  <a:srgbClr val="ECE6E1"/>
                </a:solidFill>
                <a:latin typeface="Gill Sans MT"/>
                <a:cs typeface="Gill Sans MT"/>
              </a:rPr>
              <a:t>else. </a:t>
            </a:r>
            <a:r>
              <a:rPr sz="2400" spc="160" dirty="0">
                <a:solidFill>
                  <a:srgbClr val="ECE6E1"/>
                </a:solidFill>
                <a:latin typeface="Gill Sans MT"/>
                <a:cs typeface="Gill Sans MT"/>
              </a:rPr>
              <a:t>Methamphetamines, </a:t>
            </a:r>
            <a:r>
              <a:rPr sz="2400" spc="170" dirty="0">
                <a:solidFill>
                  <a:srgbClr val="ECE6E1"/>
                </a:solidFill>
                <a:latin typeface="Gill Sans MT"/>
                <a:cs typeface="Gill Sans MT"/>
              </a:rPr>
              <a:t>ecstasy, </a:t>
            </a:r>
            <a:r>
              <a:rPr sz="2400" spc="175" dirty="0">
                <a:solidFill>
                  <a:srgbClr val="ECE6E1"/>
                </a:solidFill>
                <a:latin typeface="Gill Sans MT"/>
                <a:cs typeface="Gill Sans MT"/>
              </a:rPr>
              <a:t> </a:t>
            </a:r>
            <a:r>
              <a:rPr sz="2400" spc="50" dirty="0">
                <a:solidFill>
                  <a:srgbClr val="ECE6E1"/>
                </a:solidFill>
                <a:latin typeface="Gill Sans MT"/>
                <a:cs typeface="Gill Sans MT"/>
              </a:rPr>
              <a:t>LSD,</a:t>
            </a:r>
            <a:r>
              <a:rPr sz="2400" spc="-25" dirty="0">
                <a:solidFill>
                  <a:srgbClr val="ECE6E1"/>
                </a:solidFill>
                <a:latin typeface="Gill Sans MT"/>
                <a:cs typeface="Gill Sans MT"/>
              </a:rPr>
              <a:t> </a:t>
            </a:r>
            <a:r>
              <a:rPr sz="2400" spc="140" dirty="0">
                <a:solidFill>
                  <a:srgbClr val="ECE6E1"/>
                </a:solidFill>
                <a:latin typeface="Gill Sans MT"/>
                <a:cs typeface="Gill Sans MT"/>
              </a:rPr>
              <a:t>cocaine,</a:t>
            </a:r>
            <a:r>
              <a:rPr sz="2400" spc="-25" dirty="0">
                <a:solidFill>
                  <a:srgbClr val="ECE6E1"/>
                </a:solidFill>
                <a:latin typeface="Gill Sans MT"/>
                <a:cs typeface="Gill Sans MT"/>
              </a:rPr>
              <a:t> </a:t>
            </a:r>
            <a:r>
              <a:rPr sz="2400" spc="120" dirty="0">
                <a:solidFill>
                  <a:srgbClr val="ECE6E1"/>
                </a:solidFill>
                <a:latin typeface="Gill Sans MT"/>
                <a:cs typeface="Gill Sans MT"/>
              </a:rPr>
              <a:t>ketamine,</a:t>
            </a:r>
            <a:r>
              <a:rPr sz="2400" spc="-25" dirty="0">
                <a:solidFill>
                  <a:srgbClr val="ECE6E1"/>
                </a:solidFill>
                <a:latin typeface="Gill Sans MT"/>
                <a:cs typeface="Gill Sans MT"/>
              </a:rPr>
              <a:t> </a:t>
            </a:r>
            <a:r>
              <a:rPr sz="2400" spc="114" dirty="0" err="1">
                <a:solidFill>
                  <a:srgbClr val="ECE6E1"/>
                </a:solidFill>
                <a:latin typeface="Gill Sans MT"/>
                <a:cs typeface="Gill Sans MT"/>
              </a:rPr>
              <a:t>xanax</a:t>
            </a:r>
            <a:r>
              <a:rPr sz="2400" spc="114" dirty="0">
                <a:solidFill>
                  <a:srgbClr val="ECE6E1"/>
                </a:solidFill>
                <a:latin typeface="Gill Sans MT"/>
                <a:cs typeface="Gill Sans MT"/>
              </a:rPr>
              <a:t>,</a:t>
            </a:r>
            <a:r>
              <a:rPr sz="2400" spc="-25" dirty="0">
                <a:solidFill>
                  <a:srgbClr val="ECE6E1"/>
                </a:solidFill>
                <a:latin typeface="Gill Sans MT"/>
                <a:cs typeface="Gill Sans MT"/>
              </a:rPr>
              <a:t> </a:t>
            </a:r>
            <a:r>
              <a:rPr sz="2400" spc="190" dirty="0">
                <a:solidFill>
                  <a:srgbClr val="ECE6E1"/>
                </a:solidFill>
                <a:latin typeface="Gill Sans MT"/>
                <a:cs typeface="Gill Sans MT"/>
              </a:rPr>
              <a:t>and</a:t>
            </a:r>
            <a:r>
              <a:rPr sz="2400" spc="-25" dirty="0">
                <a:solidFill>
                  <a:srgbClr val="ECE6E1"/>
                </a:solidFill>
                <a:latin typeface="Gill Sans MT"/>
                <a:cs typeface="Gill Sans MT"/>
              </a:rPr>
              <a:t> </a:t>
            </a:r>
            <a:r>
              <a:rPr sz="2400" spc="200" dirty="0">
                <a:solidFill>
                  <a:srgbClr val="ECE6E1"/>
                </a:solidFill>
                <a:latin typeface="Gill Sans MT"/>
                <a:cs typeface="Gill Sans MT"/>
              </a:rPr>
              <a:t>many</a:t>
            </a:r>
            <a:r>
              <a:rPr sz="2400" spc="-25" dirty="0">
                <a:solidFill>
                  <a:srgbClr val="ECE6E1"/>
                </a:solidFill>
                <a:latin typeface="Gill Sans MT"/>
                <a:cs typeface="Gill Sans MT"/>
              </a:rPr>
              <a:t> </a:t>
            </a:r>
            <a:r>
              <a:rPr sz="2400" spc="40" dirty="0">
                <a:solidFill>
                  <a:srgbClr val="ECE6E1"/>
                </a:solidFill>
                <a:latin typeface="Gill Sans MT"/>
                <a:cs typeface="Gill Sans MT"/>
              </a:rPr>
              <a:t>other </a:t>
            </a:r>
            <a:r>
              <a:rPr sz="2400" spc="-655" dirty="0">
                <a:solidFill>
                  <a:srgbClr val="ECE6E1"/>
                </a:solidFill>
                <a:latin typeface="Gill Sans MT"/>
                <a:cs typeface="Gill Sans MT"/>
              </a:rPr>
              <a:t> </a:t>
            </a:r>
            <a:r>
              <a:rPr sz="2400" spc="165" dirty="0">
                <a:solidFill>
                  <a:srgbClr val="ECE6E1"/>
                </a:solidFill>
                <a:latin typeface="Gill Sans MT"/>
                <a:cs typeface="Gill Sans MT"/>
              </a:rPr>
              <a:t>drugs </a:t>
            </a:r>
            <a:r>
              <a:rPr sz="2400" spc="100" dirty="0">
                <a:solidFill>
                  <a:srgbClr val="ECE6E1"/>
                </a:solidFill>
                <a:latin typeface="Gill Sans MT"/>
                <a:cs typeface="Gill Sans MT"/>
              </a:rPr>
              <a:t>are </a:t>
            </a:r>
            <a:r>
              <a:rPr sz="2400" spc="60" dirty="0">
                <a:solidFill>
                  <a:srgbClr val="ECE6E1"/>
                </a:solidFill>
                <a:latin typeface="Gill Sans MT"/>
                <a:cs typeface="Gill Sans MT"/>
              </a:rPr>
              <a:t>not </a:t>
            </a:r>
            <a:r>
              <a:rPr sz="2400" spc="105" dirty="0">
                <a:solidFill>
                  <a:srgbClr val="ECE6E1"/>
                </a:solidFill>
                <a:latin typeface="Gill Sans MT"/>
                <a:cs typeface="Gill Sans MT"/>
              </a:rPr>
              <a:t>opioids, </a:t>
            </a:r>
            <a:r>
              <a:rPr sz="2400" spc="135" dirty="0">
                <a:solidFill>
                  <a:srgbClr val="ECE6E1"/>
                </a:solidFill>
                <a:latin typeface="Gill Sans MT"/>
                <a:cs typeface="Gill Sans MT"/>
              </a:rPr>
              <a:t>though </a:t>
            </a:r>
            <a:r>
              <a:rPr sz="2400" spc="90" dirty="0">
                <a:solidFill>
                  <a:srgbClr val="ECE6E1"/>
                </a:solidFill>
                <a:latin typeface="Gill Sans MT"/>
                <a:cs typeface="Gill Sans MT"/>
              </a:rPr>
              <a:t>they </a:t>
            </a:r>
            <a:r>
              <a:rPr sz="2400" spc="215" dirty="0">
                <a:solidFill>
                  <a:srgbClr val="ECE6E1"/>
                </a:solidFill>
                <a:latin typeface="Gill Sans MT"/>
                <a:cs typeface="Gill Sans MT"/>
              </a:rPr>
              <a:t>may </a:t>
            </a:r>
            <a:r>
              <a:rPr sz="2400" spc="140" dirty="0">
                <a:solidFill>
                  <a:srgbClr val="ECE6E1"/>
                </a:solidFill>
                <a:latin typeface="Gill Sans MT"/>
                <a:cs typeface="Gill Sans MT"/>
              </a:rPr>
              <a:t>be </a:t>
            </a:r>
            <a:r>
              <a:rPr sz="2400" spc="145" dirty="0">
                <a:solidFill>
                  <a:srgbClr val="ECE6E1"/>
                </a:solidFill>
                <a:latin typeface="Gill Sans MT"/>
                <a:cs typeface="Gill Sans MT"/>
              </a:rPr>
              <a:t> </a:t>
            </a:r>
            <a:r>
              <a:rPr sz="2400" spc="165" dirty="0">
                <a:solidFill>
                  <a:srgbClr val="ECE6E1"/>
                </a:solidFill>
                <a:latin typeface="Gill Sans MT"/>
                <a:cs typeface="Gill Sans MT"/>
              </a:rPr>
              <a:t>mistaken</a:t>
            </a:r>
            <a:r>
              <a:rPr sz="2400" spc="-30" dirty="0">
                <a:solidFill>
                  <a:srgbClr val="ECE6E1"/>
                </a:solidFill>
                <a:latin typeface="Gill Sans MT"/>
                <a:cs typeface="Gill Sans MT"/>
              </a:rPr>
              <a:t> </a:t>
            </a:r>
            <a:r>
              <a:rPr sz="2400" spc="305" dirty="0">
                <a:solidFill>
                  <a:srgbClr val="ECE6E1"/>
                </a:solidFill>
                <a:latin typeface="Gill Sans MT"/>
                <a:cs typeface="Gill Sans MT"/>
              </a:rPr>
              <a:t>as</a:t>
            </a:r>
            <a:r>
              <a:rPr sz="2400" spc="-25" dirty="0">
                <a:solidFill>
                  <a:srgbClr val="ECE6E1"/>
                </a:solidFill>
                <a:latin typeface="Gill Sans MT"/>
                <a:cs typeface="Gill Sans MT"/>
              </a:rPr>
              <a:t> </a:t>
            </a:r>
            <a:r>
              <a:rPr sz="2400" spc="130" dirty="0">
                <a:solidFill>
                  <a:srgbClr val="ECE6E1"/>
                </a:solidFill>
                <a:latin typeface="Gill Sans MT"/>
                <a:cs typeface="Gill Sans MT"/>
              </a:rPr>
              <a:t>them.</a:t>
            </a:r>
            <a:endParaRPr sz="2400" dirty="0">
              <a:latin typeface="Gill Sans MT"/>
              <a:cs typeface="Gill Sans MT"/>
            </a:endParaRPr>
          </a:p>
        </p:txBody>
      </p:sp>
      <p:sp>
        <p:nvSpPr>
          <p:cNvPr id="10" name="object 10"/>
          <p:cNvSpPr txBox="1"/>
          <p:nvPr/>
        </p:nvSpPr>
        <p:spPr>
          <a:xfrm>
            <a:off x="685800" y="2572074"/>
            <a:ext cx="14518800" cy="3896964"/>
          </a:xfrm>
          <a:prstGeom prst="rect">
            <a:avLst/>
          </a:prstGeom>
        </p:spPr>
        <p:txBody>
          <a:bodyPr vert="horz" wrap="square" lIns="0" tIns="12700" rIns="0" bIns="0" rtlCol="0">
            <a:spAutoFit/>
          </a:bodyPr>
          <a:lstStyle/>
          <a:p>
            <a:pPr>
              <a:lnSpc>
                <a:spcPct val="110000"/>
              </a:lnSpc>
              <a:spcAft>
                <a:spcPts val="600"/>
              </a:spcAft>
            </a:pPr>
            <a:r>
              <a:rPr lang="en-US" sz="4400" dirty="0">
                <a:solidFill>
                  <a:schemeClr val="bg1"/>
                </a:solidFill>
              </a:rPr>
              <a:t>An opioid is any drug that contains opium (or its derivative).</a:t>
            </a:r>
          </a:p>
          <a:p>
            <a:pPr>
              <a:spcAft>
                <a:spcPts val="600"/>
              </a:spcAft>
            </a:pPr>
            <a:endParaRPr lang="en-US" sz="1400" dirty="0">
              <a:solidFill>
                <a:schemeClr val="bg1"/>
              </a:solidFill>
            </a:endParaRPr>
          </a:p>
          <a:p>
            <a:pPr>
              <a:spcAft>
                <a:spcPts val="600"/>
              </a:spcAft>
            </a:pPr>
            <a:r>
              <a:rPr lang="en-US" sz="3200" dirty="0">
                <a:solidFill>
                  <a:schemeClr val="bg1"/>
                </a:solidFill>
              </a:rPr>
              <a:t>Opioids can be:</a:t>
            </a:r>
          </a:p>
          <a:p>
            <a:pPr marL="342900" indent="-342900">
              <a:spcAft>
                <a:spcPts val="600"/>
              </a:spcAft>
              <a:buFont typeface="Arial" panose="020B0604020202020204" pitchFamily="34" charset="0"/>
              <a:buChar char="•"/>
            </a:pPr>
            <a:r>
              <a:rPr lang="en-US" sz="3200" dirty="0">
                <a:solidFill>
                  <a:schemeClr val="bg1"/>
                </a:solidFill>
              </a:rPr>
              <a:t>Natural or synthetic.</a:t>
            </a:r>
          </a:p>
          <a:p>
            <a:pPr marL="342900" indent="-342900">
              <a:spcAft>
                <a:spcPts val="600"/>
              </a:spcAft>
              <a:buFont typeface="Arial" panose="020B0604020202020204" pitchFamily="34" charset="0"/>
              <a:buChar char="•"/>
            </a:pPr>
            <a:r>
              <a:rPr lang="en-US" sz="3200" dirty="0">
                <a:solidFill>
                  <a:schemeClr val="bg1"/>
                </a:solidFill>
              </a:rPr>
              <a:t>Prescription medications or illegal drugs.</a:t>
            </a:r>
          </a:p>
          <a:p>
            <a:pPr marL="342900" indent="-342900">
              <a:spcAft>
                <a:spcPts val="600"/>
              </a:spcAft>
              <a:buFont typeface="Arial" panose="020B0604020202020204" pitchFamily="34" charset="0"/>
              <a:buChar char="•"/>
            </a:pPr>
            <a:r>
              <a:rPr lang="en-US" sz="3200" dirty="0">
                <a:solidFill>
                  <a:schemeClr val="bg1"/>
                </a:solidFill>
              </a:rPr>
              <a:t>Pills, capsules, powder, dermal patches, or liquid.</a:t>
            </a:r>
          </a:p>
          <a:p>
            <a:pPr marL="342900" indent="-342900">
              <a:spcAft>
                <a:spcPts val="600"/>
              </a:spcAft>
              <a:buFont typeface="Arial" panose="020B0604020202020204" pitchFamily="34" charset="0"/>
              <a:buChar char="•"/>
            </a:pPr>
            <a:r>
              <a:rPr lang="en-US" sz="3200" dirty="0">
                <a:solidFill>
                  <a:schemeClr val="bg1"/>
                </a:solidFill>
              </a:rPr>
              <a:t>Swallowed, smoked, snorted, or injected.</a:t>
            </a:r>
          </a:p>
        </p:txBody>
      </p:sp>
      <p:sp>
        <p:nvSpPr>
          <p:cNvPr id="11" name="object 11"/>
          <p:cNvSpPr txBox="1"/>
          <p:nvPr/>
        </p:nvSpPr>
        <p:spPr>
          <a:xfrm>
            <a:off x="10439400" y="3765307"/>
            <a:ext cx="6647815" cy="2522229"/>
          </a:xfrm>
          <a:prstGeom prst="rect">
            <a:avLst/>
          </a:prstGeom>
        </p:spPr>
        <p:txBody>
          <a:bodyPr vert="horz" wrap="square" lIns="0" tIns="12700" rIns="0" bIns="0" rtlCol="0">
            <a:spAutoFit/>
          </a:bodyPr>
          <a:lstStyle/>
          <a:p>
            <a:pPr marL="12065" marR="5080" algn="ctr">
              <a:lnSpc>
                <a:spcPct val="150000"/>
              </a:lnSpc>
              <a:spcBef>
                <a:spcPts val="100"/>
              </a:spcBef>
            </a:pPr>
            <a:r>
              <a:rPr sz="2800" b="1" spc="-30" dirty="0">
                <a:solidFill>
                  <a:srgbClr val="FF493A"/>
                </a:solidFill>
                <a:latin typeface="Gill Sans MT"/>
                <a:cs typeface="Gill Sans MT"/>
              </a:rPr>
              <a:t>Examples</a:t>
            </a:r>
            <a:r>
              <a:rPr sz="2800" b="1" spc="-20" dirty="0">
                <a:solidFill>
                  <a:srgbClr val="FF493A"/>
                </a:solidFill>
                <a:latin typeface="Gill Sans MT"/>
                <a:cs typeface="Gill Sans MT"/>
              </a:rPr>
              <a:t> </a:t>
            </a:r>
            <a:r>
              <a:rPr sz="2800" b="1" spc="40" dirty="0">
                <a:solidFill>
                  <a:srgbClr val="FF493A"/>
                </a:solidFill>
                <a:latin typeface="Gill Sans MT"/>
                <a:cs typeface="Gill Sans MT"/>
              </a:rPr>
              <a:t>of</a:t>
            </a:r>
            <a:r>
              <a:rPr sz="2800" b="1" spc="-20" dirty="0">
                <a:solidFill>
                  <a:srgbClr val="FF493A"/>
                </a:solidFill>
                <a:latin typeface="Gill Sans MT"/>
                <a:cs typeface="Gill Sans MT"/>
              </a:rPr>
              <a:t> </a:t>
            </a:r>
            <a:r>
              <a:rPr sz="2800" b="1" spc="10" dirty="0">
                <a:solidFill>
                  <a:srgbClr val="FF493A"/>
                </a:solidFill>
                <a:latin typeface="Gill Sans MT"/>
                <a:cs typeface="Gill Sans MT"/>
              </a:rPr>
              <a:t>opioids:</a:t>
            </a:r>
            <a:r>
              <a:rPr sz="2800" b="1" spc="-25" dirty="0">
                <a:solidFill>
                  <a:srgbClr val="FF493A"/>
                </a:solidFill>
                <a:latin typeface="Gill Sans MT"/>
                <a:cs typeface="Gill Sans MT"/>
              </a:rPr>
              <a:t> </a:t>
            </a:r>
            <a:r>
              <a:rPr sz="2800" spc="55" dirty="0">
                <a:solidFill>
                  <a:srgbClr val="ECE6E1"/>
                </a:solidFill>
                <a:latin typeface="Gill Sans MT"/>
                <a:cs typeface="Gill Sans MT"/>
              </a:rPr>
              <a:t>heroin,</a:t>
            </a:r>
            <a:r>
              <a:rPr sz="2800" spc="-25" dirty="0">
                <a:solidFill>
                  <a:srgbClr val="ECE6E1"/>
                </a:solidFill>
                <a:latin typeface="Gill Sans MT"/>
                <a:cs typeface="Gill Sans MT"/>
              </a:rPr>
              <a:t> </a:t>
            </a:r>
            <a:r>
              <a:rPr sz="2800" spc="120" dirty="0">
                <a:solidFill>
                  <a:srgbClr val="ECE6E1"/>
                </a:solidFill>
                <a:latin typeface="Gill Sans MT"/>
                <a:cs typeface="Gill Sans MT"/>
              </a:rPr>
              <a:t>fentanyl,</a:t>
            </a:r>
            <a:r>
              <a:rPr sz="2800" spc="-25" dirty="0">
                <a:solidFill>
                  <a:srgbClr val="ECE6E1"/>
                </a:solidFill>
                <a:latin typeface="Gill Sans MT"/>
                <a:cs typeface="Gill Sans MT"/>
              </a:rPr>
              <a:t> </a:t>
            </a:r>
            <a:r>
              <a:rPr sz="2800" spc="90" dirty="0">
                <a:solidFill>
                  <a:srgbClr val="ECE6E1"/>
                </a:solidFill>
                <a:latin typeface="Gill Sans MT"/>
                <a:cs typeface="Gill Sans MT"/>
              </a:rPr>
              <a:t>morphine, </a:t>
            </a:r>
            <a:r>
              <a:rPr sz="2800" spc="-650" dirty="0">
                <a:solidFill>
                  <a:srgbClr val="ECE6E1"/>
                </a:solidFill>
                <a:latin typeface="Gill Sans MT"/>
                <a:cs typeface="Gill Sans MT"/>
              </a:rPr>
              <a:t> </a:t>
            </a:r>
            <a:r>
              <a:rPr sz="2800" spc="85" dirty="0">
                <a:solidFill>
                  <a:srgbClr val="ECE6E1"/>
                </a:solidFill>
                <a:latin typeface="Gill Sans MT"/>
                <a:cs typeface="Gill Sans MT"/>
              </a:rPr>
              <a:t>percocet;</a:t>
            </a:r>
            <a:r>
              <a:rPr sz="2800" spc="-25" dirty="0">
                <a:solidFill>
                  <a:srgbClr val="ECE6E1"/>
                </a:solidFill>
                <a:latin typeface="Gill Sans MT"/>
                <a:cs typeface="Gill Sans MT"/>
              </a:rPr>
              <a:t> </a:t>
            </a:r>
            <a:r>
              <a:rPr sz="2800" spc="190" dirty="0">
                <a:solidFill>
                  <a:srgbClr val="ECE6E1"/>
                </a:solidFill>
                <a:latin typeface="Gill Sans MT"/>
                <a:cs typeface="Gill Sans MT"/>
              </a:rPr>
              <a:t>and</a:t>
            </a:r>
            <a:r>
              <a:rPr sz="2800" spc="-25" dirty="0">
                <a:solidFill>
                  <a:srgbClr val="ECE6E1"/>
                </a:solidFill>
                <a:latin typeface="Gill Sans MT"/>
                <a:cs typeface="Gill Sans MT"/>
              </a:rPr>
              <a:t> </a:t>
            </a:r>
            <a:r>
              <a:rPr sz="2800" spc="80" dirty="0">
                <a:solidFill>
                  <a:srgbClr val="ECE6E1"/>
                </a:solidFill>
                <a:latin typeface="Gill Sans MT"/>
                <a:cs typeface="Gill Sans MT"/>
              </a:rPr>
              <a:t>street</a:t>
            </a:r>
            <a:r>
              <a:rPr sz="2800" spc="-25" dirty="0">
                <a:solidFill>
                  <a:srgbClr val="ECE6E1"/>
                </a:solidFill>
                <a:latin typeface="Gill Sans MT"/>
                <a:cs typeface="Gill Sans MT"/>
              </a:rPr>
              <a:t> </a:t>
            </a:r>
            <a:r>
              <a:rPr sz="2800" spc="229" dirty="0">
                <a:solidFill>
                  <a:srgbClr val="ECE6E1"/>
                </a:solidFill>
                <a:latin typeface="Gill Sans MT"/>
                <a:cs typeface="Gill Sans MT"/>
              </a:rPr>
              <a:t>names</a:t>
            </a:r>
            <a:r>
              <a:rPr sz="2800" spc="-25" dirty="0">
                <a:solidFill>
                  <a:srgbClr val="ECE6E1"/>
                </a:solidFill>
                <a:latin typeface="Gill Sans MT"/>
                <a:cs typeface="Gill Sans MT"/>
              </a:rPr>
              <a:t> </a:t>
            </a:r>
            <a:r>
              <a:rPr sz="2800" spc="55" dirty="0">
                <a:solidFill>
                  <a:srgbClr val="ECE6E1"/>
                </a:solidFill>
                <a:latin typeface="Gill Sans MT"/>
                <a:cs typeface="Gill Sans MT"/>
              </a:rPr>
              <a:t>for</a:t>
            </a:r>
            <a:r>
              <a:rPr sz="2800" spc="-25" dirty="0">
                <a:solidFill>
                  <a:srgbClr val="ECE6E1"/>
                </a:solidFill>
                <a:latin typeface="Gill Sans MT"/>
                <a:cs typeface="Gill Sans MT"/>
              </a:rPr>
              <a:t> </a:t>
            </a:r>
            <a:r>
              <a:rPr sz="2800" spc="110" dirty="0">
                <a:solidFill>
                  <a:srgbClr val="ECE6E1"/>
                </a:solidFill>
                <a:latin typeface="Gill Sans MT"/>
                <a:cs typeface="Gill Sans MT"/>
              </a:rPr>
              <a:t>different</a:t>
            </a:r>
            <a:r>
              <a:rPr sz="2800" spc="-25" dirty="0">
                <a:solidFill>
                  <a:srgbClr val="ECE6E1"/>
                </a:solidFill>
                <a:latin typeface="Gill Sans MT"/>
                <a:cs typeface="Gill Sans MT"/>
              </a:rPr>
              <a:t> </a:t>
            </a:r>
            <a:r>
              <a:rPr sz="2800" spc="130" dirty="0">
                <a:solidFill>
                  <a:srgbClr val="ECE6E1"/>
                </a:solidFill>
                <a:latin typeface="Gill Sans MT"/>
                <a:cs typeface="Gill Sans MT"/>
              </a:rPr>
              <a:t>opioids </a:t>
            </a:r>
            <a:r>
              <a:rPr sz="2800" spc="-650" dirty="0">
                <a:solidFill>
                  <a:srgbClr val="ECE6E1"/>
                </a:solidFill>
                <a:latin typeface="Gill Sans MT"/>
                <a:cs typeface="Gill Sans MT"/>
              </a:rPr>
              <a:t> </a:t>
            </a:r>
            <a:r>
              <a:rPr sz="2800" spc="204" dirty="0">
                <a:solidFill>
                  <a:srgbClr val="ECE6E1"/>
                </a:solidFill>
                <a:latin typeface="Gill Sans MT"/>
                <a:cs typeface="Gill Sans MT"/>
              </a:rPr>
              <a:t>such</a:t>
            </a:r>
            <a:r>
              <a:rPr sz="2800" spc="-35" dirty="0">
                <a:solidFill>
                  <a:srgbClr val="ECE6E1"/>
                </a:solidFill>
                <a:latin typeface="Gill Sans MT"/>
                <a:cs typeface="Gill Sans MT"/>
              </a:rPr>
              <a:t> </a:t>
            </a:r>
            <a:r>
              <a:rPr sz="2800" spc="305" dirty="0">
                <a:solidFill>
                  <a:srgbClr val="ECE6E1"/>
                </a:solidFill>
                <a:latin typeface="Gill Sans MT"/>
                <a:cs typeface="Gill Sans MT"/>
              </a:rPr>
              <a:t>as</a:t>
            </a:r>
            <a:r>
              <a:rPr sz="2800" spc="-30" dirty="0">
                <a:solidFill>
                  <a:srgbClr val="ECE6E1"/>
                </a:solidFill>
                <a:latin typeface="Gill Sans MT"/>
                <a:cs typeface="Gill Sans MT"/>
              </a:rPr>
              <a:t> </a:t>
            </a:r>
            <a:r>
              <a:rPr sz="2800" spc="30" dirty="0">
                <a:solidFill>
                  <a:srgbClr val="ECE6E1"/>
                </a:solidFill>
                <a:latin typeface="Gill Sans MT"/>
                <a:cs typeface="Gill Sans MT"/>
              </a:rPr>
              <a:t>tar,</a:t>
            </a:r>
            <a:r>
              <a:rPr sz="2800" spc="-35" dirty="0">
                <a:solidFill>
                  <a:srgbClr val="ECE6E1"/>
                </a:solidFill>
                <a:latin typeface="Gill Sans MT"/>
                <a:cs typeface="Gill Sans MT"/>
              </a:rPr>
              <a:t> </a:t>
            </a:r>
            <a:r>
              <a:rPr sz="2800" spc="114" dirty="0">
                <a:solidFill>
                  <a:srgbClr val="ECE6E1"/>
                </a:solidFill>
                <a:latin typeface="Gill Sans MT"/>
                <a:cs typeface="Gill Sans MT"/>
              </a:rPr>
              <a:t>percs,</a:t>
            </a:r>
            <a:r>
              <a:rPr sz="2800" spc="-30" dirty="0">
                <a:solidFill>
                  <a:srgbClr val="ECE6E1"/>
                </a:solidFill>
                <a:latin typeface="Gill Sans MT"/>
                <a:cs typeface="Gill Sans MT"/>
              </a:rPr>
              <a:t> </a:t>
            </a:r>
            <a:r>
              <a:rPr sz="2800" spc="120" dirty="0">
                <a:solidFill>
                  <a:srgbClr val="ECE6E1"/>
                </a:solidFill>
                <a:latin typeface="Gill Sans MT"/>
                <a:cs typeface="Gill Sans MT"/>
              </a:rPr>
              <a:t>lean,</a:t>
            </a:r>
            <a:r>
              <a:rPr sz="2800" spc="-30" dirty="0">
                <a:solidFill>
                  <a:srgbClr val="ECE6E1"/>
                </a:solidFill>
                <a:latin typeface="Gill Sans MT"/>
                <a:cs typeface="Gill Sans MT"/>
              </a:rPr>
              <a:t> </a:t>
            </a:r>
            <a:r>
              <a:rPr sz="2800" spc="95" dirty="0">
                <a:solidFill>
                  <a:srgbClr val="ECE6E1"/>
                </a:solidFill>
                <a:latin typeface="Gill Sans MT"/>
                <a:cs typeface="Gill Sans MT"/>
              </a:rPr>
              <a:t>fent,</a:t>
            </a:r>
            <a:r>
              <a:rPr sz="2800" spc="-35" dirty="0">
                <a:solidFill>
                  <a:srgbClr val="ECE6E1"/>
                </a:solidFill>
                <a:latin typeface="Gill Sans MT"/>
                <a:cs typeface="Gill Sans MT"/>
              </a:rPr>
              <a:t> </a:t>
            </a:r>
            <a:r>
              <a:rPr sz="2800" spc="-40" dirty="0">
                <a:solidFill>
                  <a:srgbClr val="ECE6E1"/>
                </a:solidFill>
                <a:latin typeface="Gill Sans MT"/>
                <a:cs typeface="Gill Sans MT"/>
              </a:rPr>
              <a:t>H,</a:t>
            </a:r>
            <a:r>
              <a:rPr sz="2800" spc="-30" dirty="0">
                <a:solidFill>
                  <a:srgbClr val="ECE6E1"/>
                </a:solidFill>
                <a:latin typeface="Gill Sans MT"/>
                <a:cs typeface="Gill Sans MT"/>
              </a:rPr>
              <a:t> </a:t>
            </a:r>
            <a:r>
              <a:rPr sz="2800" spc="240" dirty="0">
                <a:solidFill>
                  <a:srgbClr val="ECE6E1"/>
                </a:solidFill>
                <a:latin typeface="Gill Sans MT"/>
                <a:cs typeface="Gill Sans MT"/>
              </a:rPr>
              <a:t>smack</a:t>
            </a:r>
            <a:endParaRPr sz="2800" dirty="0">
              <a:latin typeface="Gill Sans MT"/>
              <a:cs typeface="Gill Sans M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D33EB-897F-4D26-B14C-7BF0734A61C8}"/>
              </a:ext>
            </a:extLst>
          </p:cNvPr>
          <p:cNvSpPr>
            <a:spLocks noGrp="1"/>
          </p:cNvSpPr>
          <p:nvPr>
            <p:ph type="title"/>
          </p:nvPr>
        </p:nvSpPr>
        <p:spPr>
          <a:xfrm>
            <a:off x="5302568" y="0"/>
            <a:ext cx="7682865" cy="1308050"/>
          </a:xfrm>
        </p:spPr>
        <p:txBody>
          <a:bodyPr/>
          <a:lstStyle/>
          <a:p>
            <a:r>
              <a:rPr lang="en-US" dirty="0"/>
              <a:t>About Opioids</a:t>
            </a:r>
          </a:p>
        </p:txBody>
      </p:sp>
      <p:sp>
        <p:nvSpPr>
          <p:cNvPr id="3" name="Text Placeholder 2">
            <a:extLst>
              <a:ext uri="{FF2B5EF4-FFF2-40B4-BE49-F238E27FC236}">
                <a16:creationId xmlns:a16="http://schemas.microsoft.com/office/drawing/2014/main" id="{61D7E6E7-9DFD-4A4F-92E3-E21AE6030F67}"/>
              </a:ext>
            </a:extLst>
          </p:cNvPr>
          <p:cNvSpPr>
            <a:spLocks noGrp="1"/>
          </p:cNvSpPr>
          <p:nvPr>
            <p:ph type="body" idx="1"/>
          </p:nvPr>
        </p:nvSpPr>
        <p:spPr>
          <a:xfrm>
            <a:off x="685800" y="1715492"/>
            <a:ext cx="15697200" cy="4770537"/>
          </a:xfrm>
        </p:spPr>
        <p:txBody>
          <a:bodyPr/>
          <a:lstStyle/>
          <a:p>
            <a:pPr>
              <a:spcAft>
                <a:spcPts val="600"/>
              </a:spcAft>
            </a:pPr>
            <a:r>
              <a:rPr lang="en-US" sz="9600" dirty="0"/>
              <a:t>Opioids:</a:t>
            </a:r>
          </a:p>
          <a:p>
            <a:pPr marL="342900" indent="-342900">
              <a:lnSpc>
                <a:spcPct val="150000"/>
              </a:lnSpc>
              <a:spcAft>
                <a:spcPts val="600"/>
              </a:spcAft>
              <a:buFont typeface="Arial" panose="020B0604020202020204" pitchFamily="34" charset="0"/>
              <a:buChar char="•"/>
            </a:pPr>
            <a:r>
              <a:rPr lang="en-US" sz="3600" dirty="0">
                <a:solidFill>
                  <a:schemeClr val="bg1">
                    <a:lumMod val="85000"/>
                  </a:schemeClr>
                </a:solidFill>
              </a:rPr>
              <a:t>Manage pain, suppress coughs, and treat opioid use disorder (addictions).</a:t>
            </a:r>
          </a:p>
          <a:p>
            <a:pPr marL="342900" indent="-342900">
              <a:lnSpc>
                <a:spcPct val="150000"/>
              </a:lnSpc>
              <a:spcAft>
                <a:spcPts val="600"/>
              </a:spcAft>
              <a:buFont typeface="Arial" panose="020B0604020202020204" pitchFamily="34" charset="0"/>
              <a:buChar char="•"/>
            </a:pPr>
            <a:r>
              <a:rPr lang="en-US" sz="3600" dirty="0">
                <a:solidFill>
                  <a:schemeClr val="bg1">
                    <a:lumMod val="85000"/>
                  </a:schemeClr>
                </a:solidFill>
              </a:rPr>
              <a:t>Cause feelings of euphoria, contentment, and/or detachment.</a:t>
            </a:r>
          </a:p>
          <a:p>
            <a:pPr marL="342900" indent="-342900">
              <a:lnSpc>
                <a:spcPct val="150000"/>
              </a:lnSpc>
              <a:spcAft>
                <a:spcPts val="600"/>
              </a:spcAft>
              <a:buFont typeface="Arial" panose="020B0604020202020204" pitchFamily="34" charset="0"/>
              <a:buChar char="•"/>
            </a:pPr>
            <a:r>
              <a:rPr lang="en-US" sz="3600" dirty="0">
                <a:solidFill>
                  <a:schemeClr val="bg1">
                    <a:lumMod val="85000"/>
                  </a:schemeClr>
                </a:solidFill>
              </a:rPr>
              <a:t>Have effects lasting from 3 to 24 hours.</a:t>
            </a:r>
          </a:p>
          <a:p>
            <a:endParaRPr lang="en-US" sz="3200" dirty="0"/>
          </a:p>
        </p:txBody>
      </p:sp>
      <p:sp>
        <p:nvSpPr>
          <p:cNvPr id="4" name="TextBox 3">
            <a:extLst>
              <a:ext uri="{FF2B5EF4-FFF2-40B4-BE49-F238E27FC236}">
                <a16:creationId xmlns:a16="http://schemas.microsoft.com/office/drawing/2014/main" id="{CD508CE7-9DBE-4E26-98F4-CEB793716319}"/>
              </a:ext>
            </a:extLst>
          </p:cNvPr>
          <p:cNvSpPr txBox="1"/>
          <p:nvPr/>
        </p:nvSpPr>
        <p:spPr>
          <a:xfrm>
            <a:off x="723900" y="7648178"/>
            <a:ext cx="16840200" cy="1846659"/>
          </a:xfrm>
          <a:prstGeom prst="rect">
            <a:avLst/>
          </a:prstGeom>
          <a:noFill/>
          <a:ln>
            <a:noFill/>
          </a:ln>
        </p:spPr>
        <p:txBody>
          <a:bodyPr wrap="square" rtlCol="0">
            <a:spAutoFit/>
          </a:bodyPr>
          <a:lstStyle/>
          <a:p>
            <a:pPr algn="ctr"/>
            <a:r>
              <a:rPr lang="en-US" sz="4800" b="1" dirty="0">
                <a:ln w="22225">
                  <a:solidFill>
                    <a:schemeClr val="accent2"/>
                  </a:solidFill>
                  <a:prstDash val="solid"/>
                </a:ln>
                <a:solidFill>
                  <a:schemeClr val="accent2">
                    <a:lumMod val="40000"/>
                    <a:lumOff val="60000"/>
                  </a:schemeClr>
                </a:solidFill>
              </a:rPr>
              <a:t>In excessive amounts, opioids can suppress a person’s ability to breathe. </a:t>
            </a:r>
          </a:p>
          <a:p>
            <a:endParaRPr lang="en-US" dirty="0"/>
          </a:p>
        </p:txBody>
      </p:sp>
    </p:spTree>
    <p:extLst>
      <p:ext uri="{BB962C8B-B14F-4D97-AF65-F5344CB8AC3E}">
        <p14:creationId xmlns:p14="http://schemas.microsoft.com/office/powerpoint/2010/main" val="538413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56580" y="962689"/>
            <a:ext cx="14787880" cy="1120820"/>
          </a:xfrm>
          <a:prstGeom prst="rect">
            <a:avLst/>
          </a:prstGeom>
        </p:spPr>
        <p:txBody>
          <a:bodyPr vert="horz" wrap="square" lIns="0" tIns="12700" rIns="0" bIns="0" rtlCol="0">
            <a:spAutoFit/>
          </a:bodyPr>
          <a:lstStyle/>
          <a:p>
            <a:pPr marL="12700" algn="ctr">
              <a:lnSpc>
                <a:spcPct val="100000"/>
              </a:lnSpc>
              <a:spcBef>
                <a:spcPts val="100"/>
              </a:spcBef>
            </a:pPr>
            <a:r>
              <a:rPr sz="7200" dirty="0">
                <a:ln w="6600">
                  <a:solidFill>
                    <a:schemeClr val="accent2"/>
                  </a:solidFill>
                  <a:prstDash val="solid"/>
                </a:ln>
                <a:solidFill>
                  <a:srgbClr val="FFFFFF"/>
                </a:solidFill>
                <a:effectLst>
                  <a:outerShdw dist="38100" dir="2700000" algn="tl" rotWithShape="0">
                    <a:schemeClr val="accent2"/>
                  </a:outerShdw>
                </a:effectLst>
              </a:rPr>
              <a:t>H</a:t>
            </a:r>
            <a:r>
              <a:rPr lang="en-US" sz="7200" dirty="0">
                <a:ln w="6600">
                  <a:solidFill>
                    <a:schemeClr val="accent2"/>
                  </a:solidFill>
                  <a:prstDash val="solid"/>
                </a:ln>
                <a:solidFill>
                  <a:srgbClr val="FFFFFF"/>
                </a:solidFill>
                <a:effectLst>
                  <a:outerShdw dist="38100" dir="2700000" algn="tl" rotWithShape="0">
                    <a:schemeClr val="accent2"/>
                  </a:outerShdw>
                </a:effectLst>
              </a:rPr>
              <a:t>ow Opioids Work</a:t>
            </a:r>
            <a:endParaRPr sz="720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3" name="object 3"/>
          <p:cNvSpPr/>
          <p:nvPr/>
        </p:nvSpPr>
        <p:spPr>
          <a:xfrm>
            <a:off x="10496787" y="0"/>
            <a:ext cx="3800475" cy="542925"/>
          </a:xfrm>
          <a:custGeom>
            <a:avLst/>
            <a:gdLst/>
            <a:ahLst/>
            <a:cxnLst/>
            <a:rect l="l" t="t" r="r" b="b"/>
            <a:pathLst>
              <a:path w="3800475" h="542925">
                <a:moveTo>
                  <a:pt x="3800475" y="542925"/>
                </a:moveTo>
                <a:lnTo>
                  <a:pt x="0" y="542925"/>
                </a:lnTo>
                <a:lnTo>
                  <a:pt x="0" y="0"/>
                </a:lnTo>
                <a:lnTo>
                  <a:pt x="3800475" y="0"/>
                </a:lnTo>
                <a:lnTo>
                  <a:pt x="3800475" y="542925"/>
                </a:lnTo>
                <a:close/>
              </a:path>
            </a:pathLst>
          </a:custGeom>
          <a:solidFill>
            <a:srgbClr val="FF493A"/>
          </a:solidFill>
        </p:spPr>
        <p:txBody>
          <a:bodyPr wrap="square" lIns="0" tIns="0" rIns="0" bIns="0" rtlCol="0"/>
          <a:lstStyle/>
          <a:p>
            <a:endParaRPr/>
          </a:p>
        </p:txBody>
      </p:sp>
      <p:sp>
        <p:nvSpPr>
          <p:cNvPr id="4" name="object 4"/>
          <p:cNvSpPr/>
          <p:nvPr/>
        </p:nvSpPr>
        <p:spPr>
          <a:xfrm>
            <a:off x="10496787" y="9739746"/>
            <a:ext cx="3800475" cy="542925"/>
          </a:xfrm>
          <a:custGeom>
            <a:avLst/>
            <a:gdLst/>
            <a:ahLst/>
            <a:cxnLst/>
            <a:rect l="l" t="t" r="r" b="b"/>
            <a:pathLst>
              <a:path w="3800475" h="542925">
                <a:moveTo>
                  <a:pt x="3800475" y="542925"/>
                </a:moveTo>
                <a:lnTo>
                  <a:pt x="0" y="542925"/>
                </a:lnTo>
                <a:lnTo>
                  <a:pt x="0" y="0"/>
                </a:lnTo>
                <a:lnTo>
                  <a:pt x="3800475" y="0"/>
                </a:lnTo>
                <a:lnTo>
                  <a:pt x="3800475" y="542925"/>
                </a:lnTo>
                <a:close/>
              </a:path>
            </a:pathLst>
          </a:custGeom>
          <a:solidFill>
            <a:srgbClr val="FF493A"/>
          </a:solidFill>
        </p:spPr>
        <p:txBody>
          <a:bodyPr wrap="square" lIns="0" tIns="0" rIns="0" bIns="0" rtlCol="0"/>
          <a:lstStyle/>
          <a:p>
            <a:endParaRPr/>
          </a:p>
        </p:txBody>
      </p:sp>
      <p:sp>
        <p:nvSpPr>
          <p:cNvPr id="5" name="object 5"/>
          <p:cNvSpPr/>
          <p:nvPr/>
        </p:nvSpPr>
        <p:spPr>
          <a:xfrm>
            <a:off x="6446389" y="3821459"/>
            <a:ext cx="133350" cy="3800475"/>
          </a:xfrm>
          <a:custGeom>
            <a:avLst/>
            <a:gdLst/>
            <a:ahLst/>
            <a:cxnLst/>
            <a:rect l="l" t="t" r="r" b="b"/>
            <a:pathLst>
              <a:path w="133350" h="3800475">
                <a:moveTo>
                  <a:pt x="133350" y="0"/>
                </a:moveTo>
                <a:lnTo>
                  <a:pt x="133350" y="3800475"/>
                </a:lnTo>
                <a:lnTo>
                  <a:pt x="0" y="3800475"/>
                </a:lnTo>
                <a:lnTo>
                  <a:pt x="0" y="0"/>
                </a:lnTo>
                <a:lnTo>
                  <a:pt x="133350" y="0"/>
                </a:lnTo>
                <a:close/>
              </a:path>
            </a:pathLst>
          </a:custGeom>
          <a:solidFill>
            <a:srgbClr val="FF493A"/>
          </a:solidFill>
        </p:spPr>
        <p:txBody>
          <a:bodyPr wrap="square" lIns="0" tIns="0" rIns="0" bIns="0" rtlCol="0"/>
          <a:lstStyle/>
          <a:p>
            <a:endParaRPr/>
          </a:p>
        </p:txBody>
      </p:sp>
      <p:sp>
        <p:nvSpPr>
          <p:cNvPr id="6" name="object 6"/>
          <p:cNvSpPr/>
          <p:nvPr/>
        </p:nvSpPr>
        <p:spPr>
          <a:xfrm>
            <a:off x="16800269" y="3821459"/>
            <a:ext cx="133350" cy="3800475"/>
          </a:xfrm>
          <a:custGeom>
            <a:avLst/>
            <a:gdLst/>
            <a:ahLst/>
            <a:cxnLst/>
            <a:rect l="l" t="t" r="r" b="b"/>
            <a:pathLst>
              <a:path w="133350" h="3800475">
                <a:moveTo>
                  <a:pt x="133350" y="0"/>
                </a:moveTo>
                <a:lnTo>
                  <a:pt x="133350" y="3800475"/>
                </a:lnTo>
                <a:lnTo>
                  <a:pt x="0" y="3800475"/>
                </a:lnTo>
                <a:lnTo>
                  <a:pt x="0" y="0"/>
                </a:lnTo>
                <a:lnTo>
                  <a:pt x="133350" y="0"/>
                </a:lnTo>
                <a:close/>
              </a:path>
            </a:pathLst>
          </a:custGeom>
          <a:solidFill>
            <a:srgbClr val="FF493A"/>
          </a:solidFill>
        </p:spPr>
        <p:txBody>
          <a:bodyPr wrap="square" lIns="0" tIns="0" rIns="0" bIns="0" rtlCol="0"/>
          <a:lstStyle/>
          <a:p>
            <a:endParaRPr/>
          </a:p>
        </p:txBody>
      </p:sp>
      <p:sp>
        <p:nvSpPr>
          <p:cNvPr id="8" name="object 8"/>
          <p:cNvSpPr txBox="1"/>
          <p:nvPr/>
        </p:nvSpPr>
        <p:spPr>
          <a:xfrm>
            <a:off x="381000" y="2331193"/>
            <a:ext cx="5523827" cy="5414303"/>
          </a:xfrm>
          <a:prstGeom prst="rect">
            <a:avLst/>
          </a:prstGeom>
        </p:spPr>
        <p:txBody>
          <a:bodyPr vert="horz" wrap="square" lIns="0" tIns="12700" rIns="0" bIns="0" rtlCol="0">
            <a:spAutoFit/>
          </a:bodyPr>
          <a:lstStyle/>
          <a:p>
            <a:pPr algn="ctr">
              <a:lnSpc>
                <a:spcPct val="100000"/>
              </a:lnSpc>
              <a:spcBef>
                <a:spcPts val="100"/>
              </a:spcBef>
            </a:pPr>
            <a:r>
              <a:rPr sz="3200" b="1" spc="-200" dirty="0">
                <a:solidFill>
                  <a:srgbClr val="FF493A"/>
                </a:solidFill>
                <a:latin typeface="Gill Sans MT"/>
                <a:cs typeface="Gill Sans MT"/>
                <a:hlinkClick r:id="rId2"/>
              </a:rPr>
              <a:t>OPIOID</a:t>
            </a:r>
            <a:r>
              <a:rPr sz="3200" b="1" spc="180" dirty="0">
                <a:solidFill>
                  <a:srgbClr val="FF493A"/>
                </a:solidFill>
                <a:latin typeface="Gill Sans MT"/>
                <a:cs typeface="Gill Sans MT"/>
                <a:hlinkClick r:id="rId2"/>
              </a:rPr>
              <a:t> </a:t>
            </a:r>
            <a:r>
              <a:rPr sz="3200" b="1" spc="-85" dirty="0">
                <a:solidFill>
                  <a:srgbClr val="FF493A"/>
                </a:solidFill>
                <a:latin typeface="Gill Sans MT"/>
                <a:cs typeface="Gill Sans MT"/>
                <a:hlinkClick r:id="rId2"/>
              </a:rPr>
              <a:t>RECEPTORS</a:t>
            </a:r>
            <a:endParaRPr sz="3200" dirty="0">
              <a:latin typeface="Gill Sans MT"/>
              <a:cs typeface="Gill Sans MT"/>
            </a:endParaRPr>
          </a:p>
          <a:p>
            <a:pPr>
              <a:spcBef>
                <a:spcPts val="5"/>
              </a:spcBef>
            </a:pPr>
            <a:r>
              <a:rPr lang="en-US" sz="4000" dirty="0">
                <a:solidFill>
                  <a:schemeClr val="bg1">
                    <a:lumMod val="85000"/>
                  </a:schemeClr>
                </a:solidFill>
              </a:rPr>
              <a:t>Opioids bind to and activate receptors in the brain, triggering the release of dopamine – a neurotransmitter linked to learning, pleasure, and reward. </a:t>
            </a:r>
          </a:p>
          <a:p>
            <a:pPr>
              <a:lnSpc>
                <a:spcPct val="100000"/>
              </a:lnSpc>
              <a:spcBef>
                <a:spcPts val="5"/>
              </a:spcBef>
            </a:pPr>
            <a:endParaRPr sz="3900" dirty="0">
              <a:latin typeface="Gill Sans MT"/>
              <a:cs typeface="Gill Sans MT"/>
            </a:endParaRPr>
          </a:p>
        </p:txBody>
      </p:sp>
      <p:sp>
        <p:nvSpPr>
          <p:cNvPr id="9" name="TextBox 8">
            <a:extLst>
              <a:ext uri="{FF2B5EF4-FFF2-40B4-BE49-F238E27FC236}">
                <a16:creationId xmlns:a16="http://schemas.microsoft.com/office/drawing/2014/main" id="{5C775074-E103-4A2A-B581-21EB2DB6E278}"/>
              </a:ext>
            </a:extLst>
          </p:cNvPr>
          <p:cNvSpPr txBox="1"/>
          <p:nvPr/>
        </p:nvSpPr>
        <p:spPr>
          <a:xfrm>
            <a:off x="762000" y="8115300"/>
            <a:ext cx="9144000" cy="1846659"/>
          </a:xfrm>
          <a:prstGeom prst="rect">
            <a:avLst/>
          </a:prstGeom>
          <a:noFill/>
        </p:spPr>
        <p:txBody>
          <a:bodyPr wrap="square" rtlCol="0">
            <a:spAutoFit/>
          </a:bodyPr>
          <a:lstStyle/>
          <a:p>
            <a:r>
              <a:rPr lang="en-US" sz="3200" dirty="0">
                <a:solidFill>
                  <a:schemeClr val="bg1"/>
                </a:solidFill>
              </a:rPr>
              <a:t>Overtime, opioid use changes both the amount and sensitivity of dopamine receptors causing users to need a continuous supply of opioids to feel “normal.” </a:t>
            </a:r>
          </a:p>
          <a:p>
            <a:endParaRPr lang="en-US" dirty="0"/>
          </a:p>
        </p:txBody>
      </p:sp>
      <p:grpSp>
        <p:nvGrpSpPr>
          <p:cNvPr id="11" name="Group 10">
            <a:extLst>
              <a:ext uri="{FF2B5EF4-FFF2-40B4-BE49-F238E27FC236}">
                <a16:creationId xmlns:a16="http://schemas.microsoft.com/office/drawing/2014/main" id="{F37F4400-972F-43F3-8307-11B268985260}"/>
              </a:ext>
            </a:extLst>
          </p:cNvPr>
          <p:cNvGrpSpPr/>
          <p:nvPr/>
        </p:nvGrpSpPr>
        <p:grpSpPr>
          <a:xfrm>
            <a:off x="7136263" y="3009513"/>
            <a:ext cx="9144000" cy="4859104"/>
            <a:chOff x="0" y="0"/>
            <a:chExt cx="9144000" cy="4859104"/>
          </a:xfrm>
        </p:grpSpPr>
        <p:sp>
          <p:nvSpPr>
            <p:cNvPr id="12" name="Rectangle 11">
              <a:extLst>
                <a:ext uri="{FF2B5EF4-FFF2-40B4-BE49-F238E27FC236}">
                  <a16:creationId xmlns:a16="http://schemas.microsoft.com/office/drawing/2014/main" id="{1DBE100C-BAA6-4483-84D6-18220F342932}"/>
                </a:ext>
              </a:extLst>
            </p:cNvPr>
            <p:cNvSpPr/>
            <p:nvPr/>
          </p:nvSpPr>
          <p:spPr>
            <a:xfrm>
              <a:off x="0" y="0"/>
              <a:ext cx="9144000" cy="248073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7399356-FE95-44BA-A1DD-91DB9F424CDA}"/>
                </a:ext>
              </a:extLst>
            </p:cNvPr>
            <p:cNvSpPr/>
            <p:nvPr/>
          </p:nvSpPr>
          <p:spPr>
            <a:xfrm>
              <a:off x="0" y="2347100"/>
              <a:ext cx="9144000" cy="2512004"/>
            </a:xfrm>
            <a:prstGeom prst="rect">
              <a:avLst/>
            </a:prstGeom>
            <a:solidFill>
              <a:srgbClr val="E3C7AB"/>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4515DE0-6701-4349-B4B8-2798547797CB}"/>
                </a:ext>
              </a:extLst>
            </p:cNvPr>
            <p:cNvSpPr/>
            <p:nvPr/>
          </p:nvSpPr>
          <p:spPr>
            <a:xfrm>
              <a:off x="7109067" y="1099978"/>
              <a:ext cx="1282438" cy="1130405"/>
            </a:xfrm>
            <a:prstGeom prst="ellipse">
              <a:avLst/>
            </a:prstGeom>
            <a:solidFill>
              <a:srgbClr val="7DB6C1"/>
            </a:solidFill>
            <a:ln>
              <a:noFill/>
            </a:ln>
            <a:effectLst>
              <a:innerShdw blurRad="114300">
                <a:prstClr val="black"/>
              </a:inn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C818540-7C9F-48FF-97DB-C0A7F6423814}"/>
                </a:ext>
              </a:extLst>
            </p:cNvPr>
            <p:cNvSpPr txBox="1"/>
            <p:nvPr/>
          </p:nvSpPr>
          <p:spPr>
            <a:xfrm>
              <a:off x="126359" y="279547"/>
              <a:ext cx="1010651" cy="369332"/>
            </a:xfrm>
            <a:prstGeom prst="rect">
              <a:avLst/>
            </a:prstGeom>
            <a:noFill/>
          </p:spPr>
          <p:txBody>
            <a:bodyPr wrap="square" rtlCol="0">
              <a:spAutoFit/>
            </a:bodyPr>
            <a:lstStyle/>
            <a:p>
              <a:r>
                <a:rPr lang="en-US" b="1" dirty="0"/>
                <a:t>Opioid</a:t>
              </a:r>
            </a:p>
          </p:txBody>
        </p:sp>
        <p:sp>
          <p:nvSpPr>
            <p:cNvPr id="16" name="TextBox 15">
              <a:extLst>
                <a:ext uri="{FF2B5EF4-FFF2-40B4-BE49-F238E27FC236}">
                  <a16:creationId xmlns:a16="http://schemas.microsoft.com/office/drawing/2014/main" id="{4242B253-67EF-468A-88DA-CBDA91570848}"/>
                </a:ext>
              </a:extLst>
            </p:cNvPr>
            <p:cNvSpPr txBox="1"/>
            <p:nvPr/>
          </p:nvSpPr>
          <p:spPr>
            <a:xfrm>
              <a:off x="4961983" y="316271"/>
              <a:ext cx="3609474" cy="369332"/>
            </a:xfrm>
            <a:prstGeom prst="rect">
              <a:avLst/>
            </a:prstGeom>
            <a:noFill/>
          </p:spPr>
          <p:txBody>
            <a:bodyPr wrap="square" rtlCol="0">
              <a:spAutoFit/>
            </a:bodyPr>
            <a:lstStyle/>
            <a:p>
              <a:r>
                <a:rPr lang="en-US" b="1" dirty="0"/>
                <a:t>Opioid fits exactly on receptor</a:t>
              </a:r>
            </a:p>
          </p:txBody>
        </p:sp>
        <p:sp>
          <p:nvSpPr>
            <p:cNvPr id="17" name="TextBox 16">
              <a:extLst>
                <a:ext uri="{FF2B5EF4-FFF2-40B4-BE49-F238E27FC236}">
                  <a16:creationId xmlns:a16="http://schemas.microsoft.com/office/drawing/2014/main" id="{D71EE458-F007-4671-8AD0-DA1918EBE8B4}"/>
                </a:ext>
              </a:extLst>
            </p:cNvPr>
            <p:cNvSpPr txBox="1"/>
            <p:nvPr/>
          </p:nvSpPr>
          <p:spPr>
            <a:xfrm>
              <a:off x="116331" y="2480736"/>
              <a:ext cx="2041358" cy="646331"/>
            </a:xfrm>
            <a:prstGeom prst="rect">
              <a:avLst/>
            </a:prstGeom>
            <a:noFill/>
          </p:spPr>
          <p:txBody>
            <a:bodyPr wrap="square" rtlCol="0">
              <a:spAutoFit/>
            </a:bodyPr>
            <a:lstStyle/>
            <a:p>
              <a:r>
                <a:rPr lang="en-US" b="1" dirty="0"/>
                <a:t>Opioid receptor in brain</a:t>
              </a:r>
            </a:p>
          </p:txBody>
        </p:sp>
        <p:grpSp>
          <p:nvGrpSpPr>
            <p:cNvPr id="18" name="Group 17">
              <a:extLst>
                <a:ext uri="{FF2B5EF4-FFF2-40B4-BE49-F238E27FC236}">
                  <a16:creationId xmlns:a16="http://schemas.microsoft.com/office/drawing/2014/main" id="{8E029DB0-49BA-4DA0-A5CB-70F7AA9B19E2}"/>
                </a:ext>
              </a:extLst>
            </p:cNvPr>
            <p:cNvGrpSpPr/>
            <p:nvPr/>
          </p:nvGrpSpPr>
          <p:grpSpPr>
            <a:xfrm>
              <a:off x="2021802" y="1978632"/>
              <a:ext cx="1464352" cy="2375641"/>
              <a:chOff x="-2349295" y="2067617"/>
              <a:chExt cx="980576" cy="2022055"/>
            </a:xfrm>
            <a:solidFill>
              <a:srgbClr val="006073"/>
            </a:solidFill>
            <a:effectLst/>
          </p:grpSpPr>
          <p:sp>
            <p:nvSpPr>
              <p:cNvPr id="35" name="Diamond 34">
                <a:extLst>
                  <a:ext uri="{FF2B5EF4-FFF2-40B4-BE49-F238E27FC236}">
                    <a16:creationId xmlns:a16="http://schemas.microsoft.com/office/drawing/2014/main" id="{D64FAFE6-DA6D-480E-9B82-CFA5A6211382}"/>
                  </a:ext>
                </a:extLst>
              </p:cNvPr>
              <p:cNvSpPr/>
              <p:nvPr/>
            </p:nvSpPr>
            <p:spPr>
              <a:xfrm>
                <a:off x="-2349295" y="2403119"/>
                <a:ext cx="980576" cy="1051212"/>
              </a:xfrm>
              <a:prstGeom prst="diamond">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6" name="Diamond 35">
                <a:extLst>
                  <a:ext uri="{FF2B5EF4-FFF2-40B4-BE49-F238E27FC236}">
                    <a16:creationId xmlns:a16="http://schemas.microsoft.com/office/drawing/2014/main" id="{B79E95A6-A37E-43AF-B920-D8E16C0B6F9D}"/>
                  </a:ext>
                </a:extLst>
              </p:cNvPr>
              <p:cNvSpPr/>
              <p:nvPr/>
            </p:nvSpPr>
            <p:spPr>
              <a:xfrm>
                <a:off x="-2247773" y="3038460"/>
                <a:ext cx="785564" cy="1051212"/>
              </a:xfrm>
              <a:prstGeom prst="diamond">
                <a:avLst/>
              </a:prstGeom>
              <a:grpFill/>
              <a:ln>
                <a:noFill/>
              </a:ln>
              <a:effectLst>
                <a:innerShdw blurRad="406400" dist="50800" dir="2700000">
                  <a:schemeClr val="accent6">
                    <a:lumMod val="10000"/>
                    <a:alpha val="50000"/>
                  </a:scheme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7" name="Diamond 36">
                <a:extLst>
                  <a:ext uri="{FF2B5EF4-FFF2-40B4-BE49-F238E27FC236}">
                    <a16:creationId xmlns:a16="http://schemas.microsoft.com/office/drawing/2014/main" id="{080D6E0E-EDBF-499B-9C17-6766E7FAF693}"/>
                  </a:ext>
                </a:extLst>
              </p:cNvPr>
              <p:cNvSpPr/>
              <p:nvPr/>
            </p:nvSpPr>
            <p:spPr>
              <a:xfrm>
                <a:off x="-2315706" y="2684513"/>
                <a:ext cx="916656" cy="1051212"/>
              </a:xfrm>
              <a:prstGeom prst="diamond">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8" name="Moon 37">
                <a:extLst>
                  <a:ext uri="{FF2B5EF4-FFF2-40B4-BE49-F238E27FC236}">
                    <a16:creationId xmlns:a16="http://schemas.microsoft.com/office/drawing/2014/main" id="{6907D576-75B3-43E0-B3D3-9D16816718A7}"/>
                  </a:ext>
                </a:extLst>
              </p:cNvPr>
              <p:cNvSpPr/>
              <p:nvPr/>
            </p:nvSpPr>
            <p:spPr>
              <a:xfrm rot="16200000">
                <a:off x="-2191724" y="2001041"/>
                <a:ext cx="692639" cy="825792"/>
              </a:xfrm>
              <a:prstGeom prst="moon">
                <a:avLst>
                  <a:gd name="adj" fmla="val 68390"/>
                </a:avLst>
              </a:prstGeom>
              <a:grpFill/>
              <a:ln>
                <a:noFill/>
              </a:ln>
              <a:effectLst>
                <a:innerShdw blurRad="88900">
                  <a:prstClr val="black">
                    <a:alpha val="28000"/>
                  </a:prst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cxnSp>
          <p:nvCxnSpPr>
            <p:cNvPr id="19" name="Straight Connector 18">
              <a:extLst>
                <a:ext uri="{FF2B5EF4-FFF2-40B4-BE49-F238E27FC236}">
                  <a16:creationId xmlns:a16="http://schemas.microsoft.com/office/drawing/2014/main" id="{2774BEAA-B846-4615-ACEA-7F446FAC0FFA}"/>
                </a:ext>
              </a:extLst>
            </p:cNvPr>
            <p:cNvCxnSpPr/>
            <p:nvPr/>
          </p:nvCxnSpPr>
          <p:spPr>
            <a:xfrm>
              <a:off x="1276350" y="2914117"/>
              <a:ext cx="795612" cy="21295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E6877BD3-FE94-43BF-946B-878FA5C06E82}"/>
                </a:ext>
              </a:extLst>
            </p:cNvPr>
            <p:cNvSpPr/>
            <p:nvPr/>
          </p:nvSpPr>
          <p:spPr>
            <a:xfrm>
              <a:off x="4961983" y="1099979"/>
              <a:ext cx="1282438" cy="1130405"/>
            </a:xfrm>
            <a:prstGeom prst="ellipse">
              <a:avLst/>
            </a:prstGeom>
            <a:solidFill>
              <a:srgbClr val="7DB6C1"/>
            </a:solidFill>
            <a:ln>
              <a:noFill/>
            </a:ln>
            <a:effectLst>
              <a:innerShdw blurRad="114300">
                <a:prstClr val="black"/>
              </a:inn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B19AB4A-A88A-495C-A754-4F3C20E16654}"/>
                </a:ext>
              </a:extLst>
            </p:cNvPr>
            <p:cNvSpPr/>
            <p:nvPr/>
          </p:nvSpPr>
          <p:spPr>
            <a:xfrm>
              <a:off x="1532192" y="379455"/>
              <a:ext cx="1282438" cy="1130405"/>
            </a:xfrm>
            <a:prstGeom prst="ellipse">
              <a:avLst/>
            </a:prstGeom>
            <a:solidFill>
              <a:srgbClr val="7DB6C1"/>
            </a:solidFill>
            <a:ln>
              <a:noFill/>
            </a:ln>
            <a:effectLst>
              <a:innerShdw blurRad="114300">
                <a:prstClr val="black"/>
              </a:inn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EF1E31AA-695E-42D4-95EB-DD717A890B4E}"/>
                </a:ext>
              </a:extLst>
            </p:cNvPr>
            <p:cNvCxnSpPr/>
            <p:nvPr/>
          </p:nvCxnSpPr>
          <p:spPr>
            <a:xfrm>
              <a:off x="1038023" y="495496"/>
              <a:ext cx="476653" cy="19010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66A65C7-EBCD-40BB-BCE3-D294DDCD5E36}"/>
                </a:ext>
              </a:extLst>
            </p:cNvPr>
            <p:cNvCxnSpPr/>
            <p:nvPr/>
          </p:nvCxnSpPr>
          <p:spPr>
            <a:xfrm flipH="1">
              <a:off x="5634944" y="616653"/>
              <a:ext cx="210880" cy="32800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5DA9165-FA1B-46F3-96B2-E429396FA015}"/>
                </a:ext>
              </a:extLst>
            </p:cNvPr>
            <p:cNvCxnSpPr/>
            <p:nvPr/>
          </p:nvCxnSpPr>
          <p:spPr>
            <a:xfrm>
              <a:off x="7367313" y="648879"/>
              <a:ext cx="206558" cy="295779"/>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4F4E510F-5254-4BDE-A4AE-FDEEE261D261}"/>
                </a:ext>
              </a:extLst>
            </p:cNvPr>
            <p:cNvGrpSpPr/>
            <p:nvPr/>
          </p:nvGrpSpPr>
          <p:grpSpPr>
            <a:xfrm>
              <a:off x="4871026" y="1931420"/>
              <a:ext cx="1464352" cy="2375641"/>
              <a:chOff x="-2349295" y="2067617"/>
              <a:chExt cx="980576" cy="2022055"/>
            </a:xfrm>
            <a:solidFill>
              <a:srgbClr val="006073"/>
            </a:solidFill>
            <a:effectLst/>
          </p:grpSpPr>
          <p:sp>
            <p:nvSpPr>
              <p:cNvPr id="31" name="Diamond 30">
                <a:extLst>
                  <a:ext uri="{FF2B5EF4-FFF2-40B4-BE49-F238E27FC236}">
                    <a16:creationId xmlns:a16="http://schemas.microsoft.com/office/drawing/2014/main" id="{44CF5F0A-FD5B-43E0-B1B5-26970F5D009D}"/>
                  </a:ext>
                </a:extLst>
              </p:cNvPr>
              <p:cNvSpPr/>
              <p:nvPr/>
            </p:nvSpPr>
            <p:spPr>
              <a:xfrm>
                <a:off x="-2349295" y="2403119"/>
                <a:ext cx="980576" cy="1051212"/>
              </a:xfrm>
              <a:prstGeom prst="diamond">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2" name="Diamond 31">
                <a:extLst>
                  <a:ext uri="{FF2B5EF4-FFF2-40B4-BE49-F238E27FC236}">
                    <a16:creationId xmlns:a16="http://schemas.microsoft.com/office/drawing/2014/main" id="{54401937-4B36-4FF9-A602-7BF316D5E77B}"/>
                  </a:ext>
                </a:extLst>
              </p:cNvPr>
              <p:cNvSpPr/>
              <p:nvPr/>
            </p:nvSpPr>
            <p:spPr>
              <a:xfrm>
                <a:off x="-2247773" y="3038460"/>
                <a:ext cx="785564" cy="1051212"/>
              </a:xfrm>
              <a:prstGeom prst="diamond">
                <a:avLst/>
              </a:prstGeom>
              <a:grpFill/>
              <a:ln>
                <a:noFill/>
              </a:ln>
              <a:effectLst>
                <a:innerShdw blurRad="406400" dist="50800" dir="2700000">
                  <a:schemeClr val="accent6">
                    <a:lumMod val="10000"/>
                    <a:alpha val="50000"/>
                  </a:scheme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3" name="Diamond 32">
                <a:extLst>
                  <a:ext uri="{FF2B5EF4-FFF2-40B4-BE49-F238E27FC236}">
                    <a16:creationId xmlns:a16="http://schemas.microsoft.com/office/drawing/2014/main" id="{31077FEF-7831-4016-91A1-D5286601446D}"/>
                  </a:ext>
                </a:extLst>
              </p:cNvPr>
              <p:cNvSpPr/>
              <p:nvPr/>
            </p:nvSpPr>
            <p:spPr>
              <a:xfrm>
                <a:off x="-2315706" y="2684513"/>
                <a:ext cx="916656" cy="1051212"/>
              </a:xfrm>
              <a:prstGeom prst="diamond">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4" name="Moon 33">
                <a:extLst>
                  <a:ext uri="{FF2B5EF4-FFF2-40B4-BE49-F238E27FC236}">
                    <a16:creationId xmlns:a16="http://schemas.microsoft.com/office/drawing/2014/main" id="{5CB3CA85-B088-453E-99AD-7A386D32E4B4}"/>
                  </a:ext>
                </a:extLst>
              </p:cNvPr>
              <p:cNvSpPr/>
              <p:nvPr/>
            </p:nvSpPr>
            <p:spPr>
              <a:xfrm rot="16200000">
                <a:off x="-2191724" y="2001041"/>
                <a:ext cx="692639" cy="825792"/>
              </a:xfrm>
              <a:prstGeom prst="moon">
                <a:avLst>
                  <a:gd name="adj" fmla="val 68390"/>
                </a:avLst>
              </a:prstGeom>
              <a:grpFill/>
              <a:ln>
                <a:noFill/>
              </a:ln>
              <a:effectLst>
                <a:innerShdw blurRad="88900">
                  <a:prstClr val="black">
                    <a:alpha val="28000"/>
                  </a:prst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696CDFCF-F531-4C87-A2F6-2938B0E07628}"/>
                </a:ext>
              </a:extLst>
            </p:cNvPr>
            <p:cNvGrpSpPr/>
            <p:nvPr/>
          </p:nvGrpSpPr>
          <p:grpSpPr>
            <a:xfrm>
              <a:off x="7018110" y="1931420"/>
              <a:ext cx="1464352" cy="2375641"/>
              <a:chOff x="-2349295" y="2067617"/>
              <a:chExt cx="980576" cy="2022055"/>
            </a:xfrm>
            <a:solidFill>
              <a:srgbClr val="006073"/>
            </a:solidFill>
            <a:effectLst/>
          </p:grpSpPr>
          <p:sp>
            <p:nvSpPr>
              <p:cNvPr id="27" name="Diamond 26">
                <a:extLst>
                  <a:ext uri="{FF2B5EF4-FFF2-40B4-BE49-F238E27FC236}">
                    <a16:creationId xmlns:a16="http://schemas.microsoft.com/office/drawing/2014/main" id="{9B4C5244-8567-41FC-A539-795F7849868C}"/>
                  </a:ext>
                </a:extLst>
              </p:cNvPr>
              <p:cNvSpPr/>
              <p:nvPr/>
            </p:nvSpPr>
            <p:spPr>
              <a:xfrm>
                <a:off x="-2349295" y="2403119"/>
                <a:ext cx="980576" cy="1051212"/>
              </a:xfrm>
              <a:prstGeom prst="diamond">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8" name="Diamond 27">
                <a:extLst>
                  <a:ext uri="{FF2B5EF4-FFF2-40B4-BE49-F238E27FC236}">
                    <a16:creationId xmlns:a16="http://schemas.microsoft.com/office/drawing/2014/main" id="{118FF22E-C381-4266-8A6F-CA399939A7F5}"/>
                  </a:ext>
                </a:extLst>
              </p:cNvPr>
              <p:cNvSpPr/>
              <p:nvPr/>
            </p:nvSpPr>
            <p:spPr>
              <a:xfrm>
                <a:off x="-2247773" y="3038460"/>
                <a:ext cx="785564" cy="1051212"/>
              </a:xfrm>
              <a:prstGeom prst="diamond">
                <a:avLst/>
              </a:prstGeom>
              <a:grpFill/>
              <a:ln>
                <a:noFill/>
              </a:ln>
              <a:effectLst>
                <a:innerShdw blurRad="406400" dist="50800" dir="2700000">
                  <a:schemeClr val="accent6">
                    <a:lumMod val="10000"/>
                    <a:alpha val="50000"/>
                  </a:scheme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9" name="Diamond 28">
                <a:extLst>
                  <a:ext uri="{FF2B5EF4-FFF2-40B4-BE49-F238E27FC236}">
                    <a16:creationId xmlns:a16="http://schemas.microsoft.com/office/drawing/2014/main" id="{1130A1C4-546F-4B34-AAAC-1FC44ECF49E6}"/>
                  </a:ext>
                </a:extLst>
              </p:cNvPr>
              <p:cNvSpPr/>
              <p:nvPr/>
            </p:nvSpPr>
            <p:spPr>
              <a:xfrm>
                <a:off x="-2315706" y="2684513"/>
                <a:ext cx="916656" cy="1051212"/>
              </a:xfrm>
              <a:prstGeom prst="diamond">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0" name="Moon 29">
                <a:extLst>
                  <a:ext uri="{FF2B5EF4-FFF2-40B4-BE49-F238E27FC236}">
                    <a16:creationId xmlns:a16="http://schemas.microsoft.com/office/drawing/2014/main" id="{C2555CD7-172F-42B6-B560-B04A19582B65}"/>
                  </a:ext>
                </a:extLst>
              </p:cNvPr>
              <p:cNvSpPr/>
              <p:nvPr/>
            </p:nvSpPr>
            <p:spPr>
              <a:xfrm rot="16200000">
                <a:off x="-2191724" y="2001041"/>
                <a:ext cx="692639" cy="825792"/>
              </a:xfrm>
              <a:prstGeom prst="moon">
                <a:avLst>
                  <a:gd name="adj" fmla="val 68390"/>
                </a:avLst>
              </a:prstGeom>
              <a:grpFill/>
              <a:ln>
                <a:noFill/>
              </a:ln>
              <a:effectLst>
                <a:innerShdw blurRad="88900">
                  <a:prstClr val="black">
                    <a:alpha val="28000"/>
                  </a:prst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0E903E-7646-4559-BD85-869B930D6C69}"/>
              </a:ext>
            </a:extLst>
          </p:cNvPr>
          <p:cNvSpPr>
            <a:spLocks noGrp="1"/>
          </p:cNvSpPr>
          <p:nvPr>
            <p:ph type="title"/>
          </p:nvPr>
        </p:nvSpPr>
        <p:spPr>
          <a:xfrm>
            <a:off x="266700" y="0"/>
            <a:ext cx="17754600" cy="1308600"/>
          </a:xfrm>
        </p:spPr>
        <p:txBody>
          <a:bodyPr/>
          <a:lstStyle/>
          <a:p>
            <a:pPr algn="ctr"/>
            <a:r>
              <a:rPr lang="en-US" dirty="0"/>
              <a:t>Examples of Prescription Opioids</a:t>
            </a:r>
          </a:p>
        </p:txBody>
      </p:sp>
      <p:graphicFrame>
        <p:nvGraphicFramePr>
          <p:cNvPr id="5" name="Content Placeholder 3">
            <a:extLst>
              <a:ext uri="{FF2B5EF4-FFF2-40B4-BE49-F238E27FC236}">
                <a16:creationId xmlns:a16="http://schemas.microsoft.com/office/drawing/2014/main" id="{FC74FEDC-EDDF-4787-AE00-B085CDF475C9}"/>
              </a:ext>
            </a:extLst>
          </p:cNvPr>
          <p:cNvGraphicFramePr>
            <a:graphicFrameLocks/>
          </p:cNvGraphicFramePr>
          <p:nvPr>
            <p:extLst>
              <p:ext uri="{D42A27DB-BD31-4B8C-83A1-F6EECF244321}">
                <p14:modId xmlns:p14="http://schemas.microsoft.com/office/powerpoint/2010/main" val="1295096071"/>
              </p:ext>
            </p:extLst>
          </p:nvPr>
        </p:nvGraphicFramePr>
        <p:xfrm>
          <a:off x="2895600" y="2095500"/>
          <a:ext cx="12496800" cy="6863470"/>
        </p:xfrm>
        <a:graphic>
          <a:graphicData uri="http://schemas.openxmlformats.org/drawingml/2006/table">
            <a:tbl>
              <a:tblPr firstRow="1" bandRow="1">
                <a:tableStyleId>{21E4AEA4-8DFA-4A89-87EB-49C32662AFE0}</a:tableStyleId>
              </a:tblPr>
              <a:tblGrid>
                <a:gridCol w="4776554">
                  <a:extLst>
                    <a:ext uri="{9D8B030D-6E8A-4147-A177-3AD203B41FA5}">
                      <a16:colId xmlns:a16="http://schemas.microsoft.com/office/drawing/2014/main" val="20000"/>
                    </a:ext>
                  </a:extLst>
                </a:gridCol>
                <a:gridCol w="7720246">
                  <a:extLst>
                    <a:ext uri="{9D8B030D-6E8A-4147-A177-3AD203B41FA5}">
                      <a16:colId xmlns:a16="http://schemas.microsoft.com/office/drawing/2014/main" val="20001"/>
                    </a:ext>
                  </a:extLst>
                </a:gridCol>
              </a:tblGrid>
              <a:tr h="693580">
                <a:tc>
                  <a:txBody>
                    <a:bodyPr/>
                    <a:lstStyle/>
                    <a:p>
                      <a:pPr algn="l"/>
                      <a:r>
                        <a:rPr lang="en-US" sz="3200" dirty="0"/>
                        <a:t>Generic Name</a:t>
                      </a:r>
                    </a:p>
                  </a:txBody>
                  <a:tcPr/>
                </a:tc>
                <a:tc>
                  <a:txBody>
                    <a:bodyPr/>
                    <a:lstStyle/>
                    <a:p>
                      <a:pPr algn="l"/>
                      <a:r>
                        <a:rPr lang="en-US" sz="3200" dirty="0"/>
                        <a:t>Brand Name</a:t>
                      </a:r>
                    </a:p>
                  </a:txBody>
                  <a:tcPr/>
                </a:tc>
                <a:extLst>
                  <a:ext uri="{0D108BD9-81ED-4DB2-BD59-A6C34878D82A}">
                    <a16:rowId xmlns:a16="http://schemas.microsoft.com/office/drawing/2014/main" val="10000"/>
                  </a:ext>
                </a:extLst>
              </a:tr>
              <a:tr h="616989">
                <a:tc>
                  <a:txBody>
                    <a:bodyPr/>
                    <a:lstStyle/>
                    <a:p>
                      <a:pPr marL="42545" marR="0" algn="l">
                        <a:lnSpc>
                          <a:spcPct val="115000"/>
                        </a:lnSpc>
                        <a:spcBef>
                          <a:spcPts val="80"/>
                        </a:spcBef>
                        <a:spcAft>
                          <a:spcPts val="0"/>
                        </a:spcAft>
                      </a:pPr>
                      <a:r>
                        <a:rPr lang="en-US" sz="3200" spc="-10" dirty="0">
                          <a:effectLst/>
                        </a:rPr>
                        <a:t>O</a:t>
                      </a:r>
                      <a:r>
                        <a:rPr lang="en-US" sz="3200" dirty="0">
                          <a:effectLst/>
                        </a:rPr>
                        <a:t>x</a:t>
                      </a:r>
                      <a:r>
                        <a:rPr lang="en-US" sz="3200" spc="-10" dirty="0">
                          <a:effectLst/>
                        </a:rPr>
                        <a:t>yc</a:t>
                      </a:r>
                      <a:r>
                        <a:rPr lang="en-US" sz="3200" dirty="0">
                          <a:effectLst/>
                        </a:rPr>
                        <a:t>odone</a:t>
                      </a:r>
                      <a:endParaRPr lang="en-US" sz="3200" dirty="0">
                        <a:effectLst/>
                        <a:latin typeface="Calibri"/>
                        <a:ea typeface="Calibri"/>
                        <a:cs typeface="Times New Roman"/>
                      </a:endParaRPr>
                    </a:p>
                  </a:txBody>
                  <a:tcPr marL="0" marR="0" marT="0" marB="0"/>
                </a:tc>
                <a:tc>
                  <a:txBody>
                    <a:bodyPr/>
                    <a:lstStyle/>
                    <a:p>
                      <a:pPr marL="41910" marR="0" algn="l">
                        <a:lnSpc>
                          <a:spcPct val="115000"/>
                        </a:lnSpc>
                        <a:spcBef>
                          <a:spcPts val="80"/>
                        </a:spcBef>
                        <a:spcAft>
                          <a:spcPts val="0"/>
                        </a:spcAft>
                      </a:pPr>
                      <a:r>
                        <a:rPr lang="en-US" sz="3200" spc="-10" dirty="0" err="1">
                          <a:effectLst/>
                        </a:rPr>
                        <a:t>O</a:t>
                      </a:r>
                      <a:r>
                        <a:rPr lang="en-US" sz="3200" dirty="0" err="1">
                          <a:effectLst/>
                        </a:rPr>
                        <a:t>x</a:t>
                      </a:r>
                      <a:r>
                        <a:rPr lang="en-US" sz="3200" spc="-10" dirty="0" err="1">
                          <a:effectLst/>
                        </a:rPr>
                        <a:t>yc</a:t>
                      </a:r>
                      <a:r>
                        <a:rPr lang="en-US" sz="3200" dirty="0" err="1">
                          <a:effectLst/>
                        </a:rPr>
                        <a:t>ontin</a:t>
                      </a:r>
                      <a:r>
                        <a:rPr lang="en-US" sz="3200" dirty="0">
                          <a:effectLst/>
                        </a:rPr>
                        <a:t>®,</a:t>
                      </a:r>
                      <a:r>
                        <a:rPr lang="en-US" sz="3200" spc="5" dirty="0">
                          <a:effectLst/>
                        </a:rPr>
                        <a:t> </a:t>
                      </a:r>
                      <a:r>
                        <a:rPr lang="en-US" sz="3200" spc="-20" dirty="0">
                          <a:effectLst/>
                        </a:rPr>
                        <a:t>P</a:t>
                      </a:r>
                      <a:r>
                        <a:rPr lang="en-US" sz="3200" dirty="0">
                          <a:effectLst/>
                        </a:rPr>
                        <a:t>e</a:t>
                      </a:r>
                      <a:r>
                        <a:rPr lang="en-US" sz="3200" spc="-15" dirty="0">
                          <a:effectLst/>
                        </a:rPr>
                        <a:t>r</a:t>
                      </a:r>
                      <a:r>
                        <a:rPr lang="en-US" sz="3200" spc="-10" dirty="0">
                          <a:effectLst/>
                        </a:rPr>
                        <a:t>c</a:t>
                      </a:r>
                      <a:r>
                        <a:rPr lang="en-US" sz="3200" dirty="0">
                          <a:effectLst/>
                        </a:rPr>
                        <a:t>ocet®,</a:t>
                      </a:r>
                      <a:r>
                        <a:rPr lang="en-US" sz="3200" spc="10" dirty="0">
                          <a:effectLst/>
                        </a:rPr>
                        <a:t> </a:t>
                      </a:r>
                      <a:r>
                        <a:rPr lang="en-US" sz="3200" spc="-20" dirty="0">
                          <a:effectLst/>
                        </a:rPr>
                        <a:t>Ro</a:t>
                      </a:r>
                      <a:r>
                        <a:rPr lang="en-US" sz="3200" dirty="0">
                          <a:effectLst/>
                        </a:rPr>
                        <a:t>xi</a:t>
                      </a:r>
                      <a:r>
                        <a:rPr lang="en-US" sz="3200" spc="-10" dirty="0">
                          <a:effectLst/>
                        </a:rPr>
                        <a:t>c</a:t>
                      </a:r>
                      <a:r>
                        <a:rPr lang="en-US" sz="3200" dirty="0">
                          <a:effectLst/>
                        </a:rPr>
                        <a:t>odone®</a:t>
                      </a:r>
                      <a:endParaRPr lang="en-US" sz="3200" dirty="0">
                        <a:effectLst/>
                        <a:latin typeface="Calibri"/>
                        <a:ea typeface="Calibri"/>
                        <a:cs typeface="Times New Roman"/>
                      </a:endParaRPr>
                    </a:p>
                  </a:txBody>
                  <a:tcPr marL="0" marR="0" marT="0" marB="0"/>
                </a:tc>
                <a:extLst>
                  <a:ext uri="{0D108BD9-81ED-4DB2-BD59-A6C34878D82A}">
                    <a16:rowId xmlns:a16="http://schemas.microsoft.com/office/drawing/2014/main" val="10001"/>
                  </a:ext>
                </a:extLst>
              </a:tr>
              <a:tr h="616989">
                <a:tc>
                  <a:txBody>
                    <a:bodyPr/>
                    <a:lstStyle/>
                    <a:p>
                      <a:pPr marL="42545" marR="0" algn="l">
                        <a:lnSpc>
                          <a:spcPct val="115000"/>
                        </a:lnSpc>
                        <a:spcBef>
                          <a:spcPts val="135"/>
                        </a:spcBef>
                        <a:spcAft>
                          <a:spcPts val="0"/>
                        </a:spcAft>
                      </a:pPr>
                      <a:r>
                        <a:rPr lang="en-US" sz="3200" spc="-10" dirty="0" err="1">
                          <a:effectLst/>
                        </a:rPr>
                        <a:t>O</a:t>
                      </a:r>
                      <a:r>
                        <a:rPr lang="en-US" sz="3200" dirty="0" err="1">
                          <a:effectLst/>
                        </a:rPr>
                        <a:t>xymorphone</a:t>
                      </a:r>
                      <a:endParaRPr lang="en-US" sz="3200" dirty="0">
                        <a:effectLst/>
                        <a:latin typeface="Calibri"/>
                        <a:ea typeface="Calibri"/>
                        <a:cs typeface="Times New Roman"/>
                      </a:endParaRPr>
                    </a:p>
                  </a:txBody>
                  <a:tcPr marL="0" marR="0" marT="0" marB="0"/>
                </a:tc>
                <a:tc>
                  <a:txBody>
                    <a:bodyPr/>
                    <a:lstStyle/>
                    <a:p>
                      <a:pPr marL="42545" marR="0" algn="l">
                        <a:lnSpc>
                          <a:spcPct val="115000"/>
                        </a:lnSpc>
                        <a:spcBef>
                          <a:spcPts val="135"/>
                        </a:spcBef>
                        <a:spcAft>
                          <a:spcPts val="0"/>
                        </a:spcAft>
                      </a:pPr>
                      <a:r>
                        <a:rPr lang="en-US" sz="3200" dirty="0" err="1">
                          <a:effectLst/>
                        </a:rPr>
                        <a:t>Opana</a:t>
                      </a:r>
                      <a:r>
                        <a:rPr lang="en-US" sz="3200" dirty="0">
                          <a:effectLst/>
                        </a:rPr>
                        <a:t>®</a:t>
                      </a:r>
                      <a:endParaRPr lang="en-US" sz="3200" dirty="0">
                        <a:effectLst/>
                        <a:latin typeface="Calibri"/>
                        <a:ea typeface="Calibri"/>
                        <a:cs typeface="Times New Roman"/>
                      </a:endParaRPr>
                    </a:p>
                  </a:txBody>
                  <a:tcPr marL="0" marR="0" marT="0" marB="0"/>
                </a:tc>
                <a:extLst>
                  <a:ext uri="{0D108BD9-81ED-4DB2-BD59-A6C34878D82A}">
                    <a16:rowId xmlns:a16="http://schemas.microsoft.com/office/drawing/2014/main" val="10002"/>
                  </a:ext>
                </a:extLst>
              </a:tr>
              <a:tr h="616989">
                <a:tc>
                  <a:txBody>
                    <a:bodyPr/>
                    <a:lstStyle/>
                    <a:p>
                      <a:pPr marL="42545" marR="0" algn="l">
                        <a:lnSpc>
                          <a:spcPct val="115000"/>
                        </a:lnSpc>
                        <a:spcBef>
                          <a:spcPts val="135"/>
                        </a:spcBef>
                        <a:spcAft>
                          <a:spcPts val="0"/>
                        </a:spcAft>
                      </a:pPr>
                      <a:r>
                        <a:rPr lang="en-US" sz="3200" dirty="0">
                          <a:effectLst/>
                        </a:rPr>
                        <a:t>H</a:t>
                      </a:r>
                      <a:r>
                        <a:rPr lang="en-US" sz="3200" spc="-10" dirty="0">
                          <a:effectLst/>
                        </a:rPr>
                        <a:t>y</a:t>
                      </a:r>
                      <a:r>
                        <a:rPr lang="en-US" sz="3200" dirty="0">
                          <a:effectLst/>
                        </a:rPr>
                        <a:t>d</a:t>
                      </a:r>
                      <a:r>
                        <a:rPr lang="en-US" sz="3200" spc="-15" dirty="0">
                          <a:effectLst/>
                        </a:rPr>
                        <a:t>r</a:t>
                      </a:r>
                      <a:r>
                        <a:rPr lang="en-US" sz="3200" dirty="0">
                          <a:effectLst/>
                        </a:rPr>
                        <a:t>o</a:t>
                      </a:r>
                      <a:r>
                        <a:rPr lang="en-US" sz="3200" spc="-10" dirty="0">
                          <a:effectLst/>
                        </a:rPr>
                        <a:t>c</a:t>
                      </a:r>
                      <a:r>
                        <a:rPr lang="en-US" sz="3200" dirty="0">
                          <a:effectLst/>
                        </a:rPr>
                        <a:t>odone</a:t>
                      </a:r>
                      <a:endParaRPr lang="en-US" sz="3200" dirty="0">
                        <a:effectLst/>
                        <a:latin typeface="Calibri"/>
                        <a:ea typeface="Calibri"/>
                        <a:cs typeface="Times New Roman"/>
                      </a:endParaRPr>
                    </a:p>
                  </a:txBody>
                  <a:tcPr marL="0" marR="0" marT="0" marB="0"/>
                </a:tc>
                <a:tc>
                  <a:txBody>
                    <a:bodyPr/>
                    <a:lstStyle/>
                    <a:p>
                      <a:pPr marL="41910" marR="0" algn="l">
                        <a:lnSpc>
                          <a:spcPct val="115000"/>
                        </a:lnSpc>
                        <a:spcBef>
                          <a:spcPts val="135"/>
                        </a:spcBef>
                        <a:spcAft>
                          <a:spcPts val="0"/>
                        </a:spcAft>
                      </a:pPr>
                      <a:r>
                        <a:rPr lang="en-US" sz="3200" dirty="0">
                          <a:effectLst/>
                        </a:rPr>
                        <a:t>Vi</a:t>
                      </a:r>
                      <a:r>
                        <a:rPr lang="en-US" sz="3200" spc="-10" dirty="0">
                          <a:effectLst/>
                        </a:rPr>
                        <a:t>c</a:t>
                      </a:r>
                      <a:r>
                        <a:rPr lang="en-US" sz="3200" dirty="0">
                          <a:effectLst/>
                        </a:rPr>
                        <a:t>odin®,</a:t>
                      </a:r>
                      <a:r>
                        <a:rPr lang="en-US" sz="3200" spc="15" dirty="0">
                          <a:effectLst/>
                        </a:rPr>
                        <a:t> </a:t>
                      </a:r>
                      <a:r>
                        <a:rPr lang="en-US" sz="3200" dirty="0" err="1">
                          <a:effectLst/>
                        </a:rPr>
                        <a:t>Lo</a:t>
                      </a:r>
                      <a:r>
                        <a:rPr lang="en-US" sz="3200" spc="-15" dirty="0" err="1">
                          <a:effectLst/>
                        </a:rPr>
                        <a:t>r</a:t>
                      </a:r>
                      <a:r>
                        <a:rPr lang="en-US" sz="3200" dirty="0" err="1">
                          <a:effectLst/>
                        </a:rPr>
                        <a:t>cet</a:t>
                      </a:r>
                      <a:r>
                        <a:rPr lang="en-US" sz="3200" dirty="0">
                          <a:effectLst/>
                        </a:rPr>
                        <a:t>®,</a:t>
                      </a:r>
                      <a:r>
                        <a:rPr lang="en-US" sz="3200" spc="10" dirty="0">
                          <a:effectLst/>
                        </a:rPr>
                        <a:t> </a:t>
                      </a:r>
                      <a:r>
                        <a:rPr lang="en-US" sz="3200" spc="-15" dirty="0" err="1">
                          <a:effectLst/>
                        </a:rPr>
                        <a:t>Z</a:t>
                      </a:r>
                      <a:r>
                        <a:rPr lang="en-US" sz="3200" dirty="0" err="1">
                          <a:effectLst/>
                        </a:rPr>
                        <a:t>o</a:t>
                      </a:r>
                      <a:r>
                        <a:rPr lang="en-US" sz="3200" spc="-15" dirty="0" err="1">
                          <a:effectLst/>
                        </a:rPr>
                        <a:t>h</a:t>
                      </a:r>
                      <a:r>
                        <a:rPr lang="en-US" sz="3200" spc="-10" dirty="0" err="1">
                          <a:effectLst/>
                        </a:rPr>
                        <a:t>y</a:t>
                      </a:r>
                      <a:r>
                        <a:rPr lang="en-US" sz="3200" dirty="0" err="1">
                          <a:effectLst/>
                        </a:rPr>
                        <a:t>d</a:t>
                      </a:r>
                      <a:r>
                        <a:rPr lang="en-US" sz="3200" spc="-15" dirty="0" err="1">
                          <a:effectLst/>
                        </a:rPr>
                        <a:t>r</a:t>
                      </a:r>
                      <a:r>
                        <a:rPr lang="en-US" sz="3200" spc="-20" dirty="0" err="1">
                          <a:effectLst/>
                        </a:rPr>
                        <a:t>o</a:t>
                      </a:r>
                      <a:r>
                        <a:rPr lang="en-US" sz="3200" spc="-20" dirty="0">
                          <a:effectLst/>
                        </a:rPr>
                        <a:t>®</a:t>
                      </a:r>
                      <a:r>
                        <a:rPr lang="en-US" sz="3200" dirty="0">
                          <a:effectLst/>
                        </a:rPr>
                        <a:t>,</a:t>
                      </a:r>
                      <a:r>
                        <a:rPr lang="en-US" sz="3200" spc="5" dirty="0">
                          <a:effectLst/>
                        </a:rPr>
                        <a:t> </a:t>
                      </a:r>
                      <a:r>
                        <a:rPr lang="en-US" sz="3200" spc="-15" dirty="0" err="1">
                          <a:effectLst/>
                        </a:rPr>
                        <a:t>Z</a:t>
                      </a:r>
                      <a:r>
                        <a:rPr lang="en-US" sz="3200" dirty="0" err="1">
                          <a:effectLst/>
                        </a:rPr>
                        <a:t>or</a:t>
                      </a:r>
                      <a:r>
                        <a:rPr lang="en-US" sz="3200" spc="-15" dirty="0" err="1">
                          <a:effectLst/>
                        </a:rPr>
                        <a:t>t</a:t>
                      </a:r>
                      <a:r>
                        <a:rPr lang="en-US" sz="3200" dirty="0" err="1">
                          <a:effectLst/>
                        </a:rPr>
                        <a:t>ab</a:t>
                      </a:r>
                      <a:r>
                        <a:rPr lang="en-US" sz="3200" dirty="0">
                          <a:effectLst/>
                        </a:rPr>
                        <a:t>®</a:t>
                      </a:r>
                      <a:endParaRPr lang="en-US" sz="3200" dirty="0">
                        <a:effectLst/>
                        <a:latin typeface="Calibri"/>
                        <a:ea typeface="Calibri"/>
                        <a:cs typeface="Times New Roman"/>
                      </a:endParaRPr>
                    </a:p>
                  </a:txBody>
                  <a:tcPr marL="0" marR="0" marT="0" marB="0"/>
                </a:tc>
                <a:extLst>
                  <a:ext uri="{0D108BD9-81ED-4DB2-BD59-A6C34878D82A}">
                    <a16:rowId xmlns:a16="http://schemas.microsoft.com/office/drawing/2014/main" val="10003"/>
                  </a:ext>
                </a:extLst>
              </a:tr>
              <a:tr h="616989">
                <a:tc>
                  <a:txBody>
                    <a:bodyPr/>
                    <a:lstStyle/>
                    <a:p>
                      <a:pPr marL="42545" marR="0" algn="l">
                        <a:lnSpc>
                          <a:spcPct val="115000"/>
                        </a:lnSpc>
                        <a:spcBef>
                          <a:spcPts val="130"/>
                        </a:spcBef>
                        <a:spcAft>
                          <a:spcPts val="0"/>
                        </a:spcAft>
                      </a:pPr>
                      <a:r>
                        <a:rPr lang="en-US" sz="3200" dirty="0">
                          <a:effectLst/>
                        </a:rPr>
                        <a:t>H</a:t>
                      </a:r>
                      <a:r>
                        <a:rPr lang="en-US" sz="3200" spc="-10" dirty="0">
                          <a:effectLst/>
                        </a:rPr>
                        <a:t>y</a:t>
                      </a:r>
                      <a:r>
                        <a:rPr lang="en-US" sz="3200" dirty="0">
                          <a:effectLst/>
                        </a:rPr>
                        <a:t>d</a:t>
                      </a:r>
                      <a:r>
                        <a:rPr lang="en-US" sz="3200" spc="-15" dirty="0">
                          <a:effectLst/>
                        </a:rPr>
                        <a:t>r</a:t>
                      </a:r>
                      <a:r>
                        <a:rPr lang="en-US" sz="3200" dirty="0">
                          <a:effectLst/>
                        </a:rPr>
                        <a:t>omorphone</a:t>
                      </a:r>
                      <a:endParaRPr lang="en-US" sz="3200" dirty="0">
                        <a:effectLst/>
                        <a:latin typeface="Calibri"/>
                        <a:ea typeface="Calibri"/>
                        <a:cs typeface="Times New Roman"/>
                      </a:endParaRPr>
                    </a:p>
                  </a:txBody>
                  <a:tcPr marL="0" marR="0" marT="0" marB="0"/>
                </a:tc>
                <a:tc>
                  <a:txBody>
                    <a:bodyPr/>
                    <a:lstStyle/>
                    <a:p>
                      <a:pPr marL="41910" marR="0" algn="l">
                        <a:lnSpc>
                          <a:spcPct val="115000"/>
                        </a:lnSpc>
                        <a:spcBef>
                          <a:spcPts val="130"/>
                        </a:spcBef>
                        <a:spcAft>
                          <a:spcPts val="0"/>
                        </a:spcAft>
                      </a:pPr>
                      <a:r>
                        <a:rPr lang="en-US" sz="3200" dirty="0" err="1">
                          <a:effectLst/>
                        </a:rPr>
                        <a:t>Dilaudid</a:t>
                      </a:r>
                      <a:r>
                        <a:rPr lang="en-US" sz="3200" dirty="0">
                          <a:effectLst/>
                        </a:rPr>
                        <a:t>®</a:t>
                      </a:r>
                      <a:endParaRPr lang="en-US" sz="3200" dirty="0">
                        <a:effectLst/>
                        <a:latin typeface="Calibri"/>
                        <a:ea typeface="Calibri"/>
                        <a:cs typeface="Times New Roman"/>
                      </a:endParaRPr>
                    </a:p>
                  </a:txBody>
                  <a:tcPr marL="0" marR="0" marT="0" marB="0"/>
                </a:tc>
                <a:extLst>
                  <a:ext uri="{0D108BD9-81ED-4DB2-BD59-A6C34878D82A}">
                    <a16:rowId xmlns:a16="http://schemas.microsoft.com/office/drawing/2014/main" val="10004"/>
                  </a:ext>
                </a:extLst>
              </a:tr>
              <a:tr h="616989">
                <a:tc>
                  <a:txBody>
                    <a:bodyPr/>
                    <a:lstStyle/>
                    <a:p>
                      <a:pPr marL="42545" marR="0" algn="l">
                        <a:lnSpc>
                          <a:spcPct val="115000"/>
                        </a:lnSpc>
                        <a:spcBef>
                          <a:spcPts val="135"/>
                        </a:spcBef>
                        <a:spcAft>
                          <a:spcPts val="0"/>
                        </a:spcAft>
                      </a:pPr>
                      <a:r>
                        <a:rPr lang="en-US" sz="3200">
                          <a:effectLst/>
                        </a:rPr>
                        <a:t>Morphine</a:t>
                      </a:r>
                      <a:endParaRPr lang="en-US" sz="3200">
                        <a:effectLst/>
                        <a:latin typeface="Calibri"/>
                        <a:ea typeface="Calibri"/>
                        <a:cs typeface="Times New Roman"/>
                      </a:endParaRPr>
                    </a:p>
                  </a:txBody>
                  <a:tcPr marL="0" marR="0" marT="0" marB="0"/>
                </a:tc>
                <a:tc>
                  <a:txBody>
                    <a:bodyPr/>
                    <a:lstStyle/>
                    <a:p>
                      <a:pPr marL="0" marR="0" algn="l">
                        <a:lnSpc>
                          <a:spcPct val="115000"/>
                        </a:lnSpc>
                        <a:spcBef>
                          <a:spcPts val="0"/>
                        </a:spcBef>
                        <a:spcAft>
                          <a:spcPts val="1000"/>
                        </a:spcAft>
                      </a:pPr>
                      <a:r>
                        <a:rPr lang="en-US" sz="3200" dirty="0">
                          <a:effectLst/>
                        </a:rPr>
                        <a:t> </a:t>
                      </a:r>
                      <a:endParaRPr lang="en-US" sz="3200" dirty="0">
                        <a:effectLst/>
                        <a:latin typeface="Calibri"/>
                        <a:ea typeface="Calibri"/>
                        <a:cs typeface="Times New Roman"/>
                      </a:endParaRPr>
                    </a:p>
                  </a:txBody>
                  <a:tcPr marL="0" marR="0" marT="0" marB="0"/>
                </a:tc>
                <a:extLst>
                  <a:ext uri="{0D108BD9-81ED-4DB2-BD59-A6C34878D82A}">
                    <a16:rowId xmlns:a16="http://schemas.microsoft.com/office/drawing/2014/main" val="10005"/>
                  </a:ext>
                </a:extLst>
              </a:tr>
              <a:tr h="616989">
                <a:tc>
                  <a:txBody>
                    <a:bodyPr/>
                    <a:lstStyle/>
                    <a:p>
                      <a:pPr marL="42545" marR="0" algn="l">
                        <a:lnSpc>
                          <a:spcPct val="115000"/>
                        </a:lnSpc>
                        <a:spcBef>
                          <a:spcPts val="135"/>
                        </a:spcBef>
                        <a:spcAft>
                          <a:spcPts val="0"/>
                        </a:spcAft>
                      </a:pPr>
                      <a:r>
                        <a:rPr lang="en-US" sz="3200">
                          <a:effectLst/>
                        </a:rPr>
                        <a:t>Meperidene</a:t>
                      </a:r>
                      <a:endParaRPr lang="en-US" sz="3200">
                        <a:effectLst/>
                        <a:latin typeface="Calibri"/>
                        <a:ea typeface="Calibri"/>
                        <a:cs typeface="Times New Roman"/>
                      </a:endParaRPr>
                    </a:p>
                  </a:txBody>
                  <a:tcPr marL="0" marR="0" marT="0" marB="0"/>
                </a:tc>
                <a:tc>
                  <a:txBody>
                    <a:bodyPr/>
                    <a:lstStyle/>
                    <a:p>
                      <a:pPr marL="42545" marR="0" algn="l">
                        <a:lnSpc>
                          <a:spcPct val="115000"/>
                        </a:lnSpc>
                        <a:spcBef>
                          <a:spcPts val="135"/>
                        </a:spcBef>
                        <a:spcAft>
                          <a:spcPts val="0"/>
                        </a:spcAft>
                      </a:pPr>
                      <a:r>
                        <a:rPr lang="en-US" sz="3200" dirty="0">
                          <a:effectLst/>
                        </a:rPr>
                        <a:t>Deme</a:t>
                      </a:r>
                      <a:r>
                        <a:rPr lang="en-US" sz="3200" spc="-15" dirty="0">
                          <a:effectLst/>
                        </a:rPr>
                        <a:t>r</a:t>
                      </a:r>
                      <a:r>
                        <a:rPr lang="en-US" sz="3200" dirty="0">
                          <a:effectLst/>
                        </a:rPr>
                        <a:t>ol®</a:t>
                      </a:r>
                      <a:endParaRPr lang="en-US" sz="3200" dirty="0">
                        <a:effectLst/>
                        <a:latin typeface="Calibri"/>
                        <a:ea typeface="Calibri"/>
                        <a:cs typeface="Times New Roman"/>
                      </a:endParaRPr>
                    </a:p>
                  </a:txBody>
                  <a:tcPr marL="0" marR="0" marT="0" marB="0"/>
                </a:tc>
                <a:extLst>
                  <a:ext uri="{0D108BD9-81ED-4DB2-BD59-A6C34878D82A}">
                    <a16:rowId xmlns:a16="http://schemas.microsoft.com/office/drawing/2014/main" val="10006"/>
                  </a:ext>
                </a:extLst>
              </a:tr>
              <a:tr h="616989">
                <a:tc>
                  <a:txBody>
                    <a:bodyPr/>
                    <a:lstStyle/>
                    <a:p>
                      <a:pPr marL="42545" marR="0" algn="l">
                        <a:lnSpc>
                          <a:spcPct val="115000"/>
                        </a:lnSpc>
                        <a:spcBef>
                          <a:spcPts val="130"/>
                        </a:spcBef>
                        <a:spcAft>
                          <a:spcPts val="0"/>
                        </a:spcAft>
                      </a:pPr>
                      <a:r>
                        <a:rPr lang="en-US" sz="3200" dirty="0">
                          <a:effectLst/>
                        </a:rPr>
                        <a:t>Code</a:t>
                      </a:r>
                      <a:r>
                        <a:rPr lang="en-US" sz="3200" spc="-5" dirty="0">
                          <a:effectLst/>
                        </a:rPr>
                        <a:t>i</a:t>
                      </a:r>
                      <a:r>
                        <a:rPr lang="en-US" sz="3200" dirty="0">
                          <a:effectLst/>
                        </a:rPr>
                        <a:t>ne</a:t>
                      </a:r>
                      <a:endParaRPr lang="en-US" sz="3200" dirty="0">
                        <a:effectLst/>
                        <a:latin typeface="Calibri"/>
                        <a:ea typeface="Calibri"/>
                        <a:cs typeface="Times New Roman"/>
                      </a:endParaRPr>
                    </a:p>
                  </a:txBody>
                  <a:tcPr marL="0" marR="0" marT="0" marB="0"/>
                </a:tc>
                <a:tc>
                  <a:txBody>
                    <a:bodyPr/>
                    <a:lstStyle/>
                    <a:p>
                      <a:pPr marL="42545" marR="0" algn="l">
                        <a:lnSpc>
                          <a:spcPct val="115000"/>
                        </a:lnSpc>
                        <a:spcBef>
                          <a:spcPts val="130"/>
                        </a:spcBef>
                        <a:spcAft>
                          <a:spcPts val="0"/>
                        </a:spcAft>
                      </a:pPr>
                      <a:r>
                        <a:rPr lang="en-US" sz="3200" spc="-45" dirty="0">
                          <a:effectLst/>
                        </a:rPr>
                        <a:t>T</a:t>
                      </a:r>
                      <a:r>
                        <a:rPr lang="en-US" sz="3200" dirty="0">
                          <a:effectLst/>
                        </a:rPr>
                        <a:t>y</a:t>
                      </a:r>
                      <a:r>
                        <a:rPr lang="en-US" sz="3200" spc="-5" dirty="0">
                          <a:effectLst/>
                        </a:rPr>
                        <a:t>l</a:t>
                      </a:r>
                      <a:r>
                        <a:rPr lang="en-US" sz="3200" spc="5" dirty="0">
                          <a:effectLst/>
                        </a:rPr>
                        <a:t>e</a:t>
                      </a:r>
                      <a:r>
                        <a:rPr lang="en-US" sz="3200" dirty="0">
                          <a:effectLst/>
                        </a:rPr>
                        <a:t>nol®</a:t>
                      </a:r>
                      <a:r>
                        <a:rPr lang="en-US" sz="3200" spc="5" dirty="0">
                          <a:effectLst/>
                        </a:rPr>
                        <a:t> </a:t>
                      </a:r>
                      <a:r>
                        <a:rPr lang="en-US" sz="3200" dirty="0">
                          <a:effectLst/>
                        </a:rPr>
                        <a:t>3</a:t>
                      </a:r>
                      <a:r>
                        <a:rPr lang="en-US" sz="3200" spc="5" dirty="0">
                          <a:effectLst/>
                        </a:rPr>
                        <a:t> </a:t>
                      </a:r>
                      <a:r>
                        <a:rPr lang="en-US" sz="3200" dirty="0">
                          <a:effectLst/>
                        </a:rPr>
                        <a:t>&amp; 4</a:t>
                      </a:r>
                      <a:endParaRPr lang="en-US" sz="3200" dirty="0">
                        <a:effectLst/>
                        <a:latin typeface="Calibri"/>
                        <a:ea typeface="Calibri"/>
                        <a:cs typeface="Times New Roman"/>
                      </a:endParaRPr>
                    </a:p>
                  </a:txBody>
                  <a:tcPr marL="0" marR="0" marT="0" marB="0"/>
                </a:tc>
                <a:extLst>
                  <a:ext uri="{0D108BD9-81ED-4DB2-BD59-A6C34878D82A}">
                    <a16:rowId xmlns:a16="http://schemas.microsoft.com/office/drawing/2014/main" val="10007"/>
                  </a:ext>
                </a:extLst>
              </a:tr>
              <a:tr h="616989">
                <a:tc>
                  <a:txBody>
                    <a:bodyPr/>
                    <a:lstStyle/>
                    <a:p>
                      <a:pPr marL="42545" marR="0" algn="l">
                        <a:lnSpc>
                          <a:spcPct val="115000"/>
                        </a:lnSpc>
                        <a:spcBef>
                          <a:spcPts val="135"/>
                        </a:spcBef>
                        <a:spcAft>
                          <a:spcPts val="0"/>
                        </a:spcAft>
                      </a:pPr>
                      <a:r>
                        <a:rPr lang="en-US" sz="3200">
                          <a:effectLst/>
                        </a:rPr>
                        <a:t>Bup</a:t>
                      </a:r>
                      <a:r>
                        <a:rPr lang="en-US" sz="3200" spc="-15">
                          <a:effectLst/>
                        </a:rPr>
                        <a:t>r</a:t>
                      </a:r>
                      <a:r>
                        <a:rPr lang="en-US" sz="3200">
                          <a:effectLst/>
                        </a:rPr>
                        <a:t>enorphine</a:t>
                      </a:r>
                      <a:endParaRPr lang="en-US" sz="3200">
                        <a:effectLst/>
                        <a:latin typeface="Calibri"/>
                        <a:ea typeface="Calibri"/>
                        <a:cs typeface="Times New Roman"/>
                      </a:endParaRPr>
                    </a:p>
                  </a:txBody>
                  <a:tcPr marL="0" marR="0" marT="0" marB="0"/>
                </a:tc>
                <a:tc>
                  <a:txBody>
                    <a:bodyPr/>
                    <a:lstStyle/>
                    <a:p>
                      <a:pPr marL="41910" marR="0" algn="l">
                        <a:lnSpc>
                          <a:spcPct val="115000"/>
                        </a:lnSpc>
                        <a:spcBef>
                          <a:spcPts val="135"/>
                        </a:spcBef>
                        <a:spcAft>
                          <a:spcPts val="0"/>
                        </a:spcAft>
                      </a:pPr>
                      <a:r>
                        <a:rPr lang="en-US" sz="3200" dirty="0" err="1">
                          <a:effectLst/>
                        </a:rPr>
                        <a:t>Sub</a:t>
                      </a:r>
                      <a:r>
                        <a:rPr lang="en-US" sz="3200" spc="-20" dirty="0" err="1">
                          <a:effectLst/>
                        </a:rPr>
                        <a:t>o</a:t>
                      </a:r>
                      <a:r>
                        <a:rPr lang="en-US" sz="3200" spc="-25" dirty="0" err="1">
                          <a:effectLst/>
                        </a:rPr>
                        <a:t>x</a:t>
                      </a:r>
                      <a:r>
                        <a:rPr lang="en-US" sz="3200" dirty="0" err="1">
                          <a:effectLst/>
                        </a:rPr>
                        <a:t>one</a:t>
                      </a:r>
                      <a:r>
                        <a:rPr lang="en-US" sz="3200" dirty="0">
                          <a:effectLst/>
                        </a:rPr>
                        <a:t>®,</a:t>
                      </a:r>
                      <a:r>
                        <a:rPr lang="en-US" sz="3200" spc="5" dirty="0">
                          <a:effectLst/>
                        </a:rPr>
                        <a:t> </a:t>
                      </a:r>
                      <a:r>
                        <a:rPr lang="en-US" sz="3200" dirty="0" err="1">
                          <a:effectLst/>
                        </a:rPr>
                        <a:t>Subu</a:t>
                      </a:r>
                      <a:r>
                        <a:rPr lang="en-US" sz="3200" spc="-15" dirty="0" err="1">
                          <a:effectLst/>
                        </a:rPr>
                        <a:t>t</a:t>
                      </a:r>
                      <a:r>
                        <a:rPr lang="en-US" sz="3200" spc="-10" dirty="0" err="1">
                          <a:effectLst/>
                        </a:rPr>
                        <a:t>e</a:t>
                      </a:r>
                      <a:r>
                        <a:rPr lang="en-US" sz="3200" dirty="0" err="1">
                          <a:effectLst/>
                        </a:rPr>
                        <a:t>x</a:t>
                      </a:r>
                      <a:r>
                        <a:rPr lang="en-US" sz="3200" dirty="0">
                          <a:effectLst/>
                        </a:rPr>
                        <a:t>®,</a:t>
                      </a:r>
                      <a:r>
                        <a:rPr lang="en-US" sz="3200" spc="5" dirty="0">
                          <a:effectLst/>
                        </a:rPr>
                        <a:t> </a:t>
                      </a:r>
                      <a:r>
                        <a:rPr lang="en-US" sz="3200" dirty="0" err="1">
                          <a:effectLst/>
                        </a:rPr>
                        <a:t>Zu</a:t>
                      </a:r>
                      <a:r>
                        <a:rPr lang="en-US" sz="3200" spc="-5" dirty="0" err="1">
                          <a:effectLst/>
                        </a:rPr>
                        <a:t>b</a:t>
                      </a:r>
                      <a:r>
                        <a:rPr lang="en-US" sz="3200" dirty="0" err="1">
                          <a:effectLst/>
                        </a:rPr>
                        <a:t>solv</a:t>
                      </a:r>
                      <a:r>
                        <a:rPr lang="en-US" sz="3200" dirty="0">
                          <a:effectLst/>
                        </a:rPr>
                        <a:t>®</a:t>
                      </a:r>
                      <a:endParaRPr lang="en-US" sz="3200" dirty="0">
                        <a:effectLst/>
                        <a:latin typeface="Calibri"/>
                        <a:ea typeface="Calibri"/>
                        <a:cs typeface="Times New Roman"/>
                      </a:endParaRPr>
                    </a:p>
                  </a:txBody>
                  <a:tcPr marL="0" marR="0" marT="0" marB="0"/>
                </a:tc>
                <a:extLst>
                  <a:ext uri="{0D108BD9-81ED-4DB2-BD59-A6C34878D82A}">
                    <a16:rowId xmlns:a16="http://schemas.microsoft.com/office/drawing/2014/main" val="10008"/>
                  </a:ext>
                </a:extLst>
              </a:tr>
              <a:tr h="616989">
                <a:tc>
                  <a:txBody>
                    <a:bodyPr/>
                    <a:lstStyle/>
                    <a:p>
                      <a:pPr marL="42545" marR="0" algn="l">
                        <a:lnSpc>
                          <a:spcPct val="115000"/>
                        </a:lnSpc>
                        <a:spcBef>
                          <a:spcPts val="135"/>
                        </a:spcBef>
                        <a:spcAft>
                          <a:spcPts val="0"/>
                        </a:spcAft>
                      </a:pPr>
                      <a:r>
                        <a:rPr lang="en-US" sz="3200">
                          <a:effectLst/>
                        </a:rPr>
                        <a:t>Methadone</a:t>
                      </a:r>
                      <a:endParaRPr lang="en-US" sz="3200">
                        <a:effectLst/>
                        <a:latin typeface="Calibri"/>
                        <a:ea typeface="Calibri"/>
                        <a:cs typeface="Times New Roman"/>
                      </a:endParaRPr>
                    </a:p>
                  </a:txBody>
                  <a:tcPr marL="0" marR="0" marT="0" marB="0"/>
                </a:tc>
                <a:tc>
                  <a:txBody>
                    <a:bodyPr/>
                    <a:lstStyle/>
                    <a:p>
                      <a:pPr marL="0" marR="0" algn="l">
                        <a:lnSpc>
                          <a:spcPct val="115000"/>
                        </a:lnSpc>
                        <a:spcBef>
                          <a:spcPts val="0"/>
                        </a:spcBef>
                        <a:spcAft>
                          <a:spcPts val="1000"/>
                        </a:spcAft>
                      </a:pPr>
                      <a:r>
                        <a:rPr lang="en-US" sz="3200" dirty="0">
                          <a:effectLst/>
                        </a:rPr>
                        <a:t> </a:t>
                      </a:r>
                      <a:endParaRPr lang="en-US" sz="3200" dirty="0">
                        <a:effectLst/>
                        <a:latin typeface="Calibri"/>
                        <a:ea typeface="Calibri"/>
                        <a:cs typeface="Times New Roman"/>
                      </a:endParaRPr>
                    </a:p>
                  </a:txBody>
                  <a:tcPr marL="0" marR="0" marT="0" marB="0"/>
                </a:tc>
                <a:extLst>
                  <a:ext uri="{0D108BD9-81ED-4DB2-BD59-A6C34878D82A}">
                    <a16:rowId xmlns:a16="http://schemas.microsoft.com/office/drawing/2014/main" val="10009"/>
                  </a:ext>
                </a:extLst>
              </a:tr>
              <a:tr h="616989">
                <a:tc>
                  <a:txBody>
                    <a:bodyPr/>
                    <a:lstStyle/>
                    <a:p>
                      <a:pPr marL="42545" marR="0" algn="l">
                        <a:lnSpc>
                          <a:spcPct val="115000"/>
                        </a:lnSpc>
                        <a:spcBef>
                          <a:spcPts val="130"/>
                        </a:spcBef>
                        <a:spcAft>
                          <a:spcPts val="0"/>
                        </a:spcAft>
                      </a:pPr>
                      <a:r>
                        <a:rPr lang="en-US" sz="3200" spc="-10" dirty="0">
                          <a:effectLst/>
                        </a:rPr>
                        <a:t>F</a:t>
                      </a:r>
                      <a:r>
                        <a:rPr lang="en-US" sz="3200" dirty="0">
                          <a:effectLst/>
                        </a:rPr>
                        <a:t>e</a:t>
                      </a:r>
                      <a:r>
                        <a:rPr lang="en-US" sz="3200" spc="-5" dirty="0">
                          <a:effectLst/>
                        </a:rPr>
                        <a:t>n</a:t>
                      </a:r>
                      <a:r>
                        <a:rPr lang="en-US" sz="3200" spc="-15" dirty="0">
                          <a:effectLst/>
                        </a:rPr>
                        <a:t>t</a:t>
                      </a:r>
                      <a:r>
                        <a:rPr lang="en-US" sz="3200" dirty="0">
                          <a:effectLst/>
                        </a:rPr>
                        <a:t>a</a:t>
                      </a:r>
                      <a:r>
                        <a:rPr lang="en-US" sz="3200" spc="-15" dirty="0">
                          <a:effectLst/>
                        </a:rPr>
                        <a:t>n</a:t>
                      </a:r>
                      <a:r>
                        <a:rPr lang="en-US" sz="3200" dirty="0">
                          <a:effectLst/>
                        </a:rPr>
                        <a:t>yl</a:t>
                      </a:r>
                      <a:endParaRPr lang="en-US" sz="3200" dirty="0">
                        <a:effectLst/>
                        <a:latin typeface="Calibri"/>
                        <a:ea typeface="Calibri"/>
                        <a:cs typeface="Times New Roman"/>
                      </a:endParaRPr>
                    </a:p>
                  </a:txBody>
                  <a:tcPr marL="0" marR="0" marT="0" marB="0"/>
                </a:tc>
                <a:tc>
                  <a:txBody>
                    <a:bodyPr/>
                    <a:lstStyle/>
                    <a:p>
                      <a:pPr marL="42545" marR="0" algn="l">
                        <a:lnSpc>
                          <a:spcPct val="115000"/>
                        </a:lnSpc>
                        <a:spcBef>
                          <a:spcPts val="130"/>
                        </a:spcBef>
                        <a:spcAft>
                          <a:spcPts val="0"/>
                        </a:spcAft>
                      </a:pPr>
                      <a:r>
                        <a:rPr lang="en-US" sz="3200" dirty="0" err="1">
                          <a:effectLst/>
                        </a:rPr>
                        <a:t>Du</a:t>
                      </a:r>
                      <a:r>
                        <a:rPr lang="en-US" sz="3200" spc="-20" dirty="0" err="1">
                          <a:effectLst/>
                        </a:rPr>
                        <a:t>r</a:t>
                      </a:r>
                      <a:r>
                        <a:rPr lang="en-US" sz="3200" dirty="0" err="1">
                          <a:effectLst/>
                        </a:rPr>
                        <a:t>a</a:t>
                      </a:r>
                      <a:r>
                        <a:rPr lang="en-US" sz="3200" spc="-5" dirty="0" err="1">
                          <a:effectLst/>
                        </a:rPr>
                        <a:t>g</a:t>
                      </a:r>
                      <a:r>
                        <a:rPr lang="en-US" sz="3200" dirty="0" err="1">
                          <a:effectLst/>
                        </a:rPr>
                        <a:t>es</a:t>
                      </a:r>
                      <a:r>
                        <a:rPr lang="en-US" sz="3200" spc="-5" dirty="0" err="1">
                          <a:effectLst/>
                        </a:rPr>
                        <a:t>i</a:t>
                      </a:r>
                      <a:r>
                        <a:rPr lang="en-US" sz="3200" dirty="0" err="1">
                          <a:effectLst/>
                        </a:rPr>
                        <a:t>c</a:t>
                      </a:r>
                      <a:r>
                        <a:rPr lang="en-US" sz="3200" dirty="0">
                          <a:effectLst/>
                        </a:rPr>
                        <a:t>®</a:t>
                      </a:r>
                      <a:endParaRPr lang="en-US" sz="3200" dirty="0">
                        <a:effectLst/>
                        <a:latin typeface="Calibri"/>
                        <a:ea typeface="Calibri"/>
                        <a:cs typeface="Times New Roman"/>
                      </a:endParaRPr>
                    </a:p>
                  </a:txBody>
                  <a:tcPr marL="0" marR="0" marT="0" marB="0"/>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6237429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ECE6E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702</TotalTime>
  <Words>4277</Words>
  <Application>Microsoft Office PowerPoint</Application>
  <PresentationFormat>Custom</PresentationFormat>
  <Paragraphs>434</Paragraphs>
  <Slides>42</Slides>
  <Notes>22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Arial</vt:lpstr>
      <vt:lpstr>Calibri</vt:lpstr>
      <vt:lpstr>Fira Sans</vt:lpstr>
      <vt:lpstr>Fira Sans ExtraBold</vt:lpstr>
      <vt:lpstr>Fira Sans Medium</vt:lpstr>
      <vt:lpstr>Fira Sans SemiBold</vt:lpstr>
      <vt:lpstr>Fira Sans Ultra</vt:lpstr>
      <vt:lpstr>Garamond</vt:lpstr>
      <vt:lpstr>Gill Sans MT</vt:lpstr>
      <vt:lpstr>Le Havre Black</vt:lpstr>
      <vt:lpstr>Office Theme</vt:lpstr>
      <vt:lpstr>NALOXONE TRAINING</vt:lpstr>
      <vt:lpstr>OUR CURRENT  ONGOING PROJECTS</vt:lpstr>
      <vt:lpstr>Training Overview</vt:lpstr>
      <vt:lpstr>HARM REDUCTION</vt:lpstr>
      <vt:lpstr>HARM REDUCTION PRINCIPLES</vt:lpstr>
      <vt:lpstr>What are opioids?</vt:lpstr>
      <vt:lpstr>About Opioids</vt:lpstr>
      <vt:lpstr>How Opioids Work</vt:lpstr>
      <vt:lpstr>Examples of Prescription Opioids</vt:lpstr>
      <vt:lpstr>PowerPoint Presentation</vt:lpstr>
      <vt:lpstr>HOW OVERDOSE &amp; REVERSAL WORKS</vt:lpstr>
      <vt:lpstr>ALL ABOUT FENTANYL</vt:lpstr>
      <vt:lpstr>OVERDOSE RISK FACTORS</vt:lpstr>
      <vt:lpstr>OVERDOSE PREVENTION TIPS</vt:lpstr>
      <vt:lpstr>What is an opioid overdose?</vt:lpstr>
      <vt:lpstr>Overdose Impacts on the Body</vt:lpstr>
      <vt:lpstr>RECOGNIZING OPIOID</vt:lpstr>
      <vt:lpstr>PowerPoint Presentation</vt:lpstr>
      <vt:lpstr>About Naloxone</vt:lpstr>
      <vt:lpstr>How does Naloxone work?</vt:lpstr>
      <vt:lpstr>Responding to an Opioid Overdose</vt:lpstr>
      <vt:lpstr>1. STIMULATE</vt:lpstr>
      <vt:lpstr>2. CALL 911</vt:lpstr>
      <vt:lpstr>3. ADMINISTER  NALOXONE</vt:lpstr>
      <vt:lpstr>It's Fast Acting</vt:lpstr>
      <vt:lpstr>4. RESCUE BREATHING</vt:lpstr>
      <vt:lpstr>5. OVERDOSE  AFTERCARE</vt:lpstr>
      <vt:lpstr>CARING FOR YOUR NALOXONE</vt:lpstr>
      <vt:lpstr>Help is Available</vt:lpstr>
      <vt:lpstr>WHERE TO GET NALOXONE</vt:lpstr>
      <vt:lpstr>Carrying Naloxone</vt:lpstr>
      <vt:lpstr>Good Samaritan Laws in Wisconsin </vt:lpstr>
      <vt:lpstr>Good Samaritan Laws in Wisconsin </vt:lpstr>
      <vt:lpstr>Standing Order for Naloxone</vt:lpstr>
      <vt:lpstr>Activity</vt:lpstr>
      <vt:lpstr>Opioid Overdose Prevention Tips</vt:lpstr>
      <vt:lpstr>Opioid Overdose Prevention Tips</vt:lpstr>
      <vt:lpstr>Opioid Overdose Prevention Tips</vt:lpstr>
      <vt:lpstr>Opioid Overdose Prevention Tips</vt:lpstr>
      <vt:lpstr>Impact of Anecdotal Overdose Remedies</vt:lpstr>
      <vt:lpstr>QUESTIONS?</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Naloxone Training Presentation August 2019</dc:title>
  <dc:creator>CCUIH CA</dc:creator>
  <cp:keywords>DADcwgjxZf0,BAC0pWRATew</cp:keywords>
  <cp:lastModifiedBy>Jacqueline E. Ninham</cp:lastModifiedBy>
  <cp:revision>28</cp:revision>
  <dcterms:created xsi:type="dcterms:W3CDTF">2021-11-08T15:06:06Z</dcterms:created>
  <dcterms:modified xsi:type="dcterms:W3CDTF">2021-11-30T17:58:49Z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2019-08-14T00:00:00Z</vt:filetime>
  </property>
  <property fmtid="{D5CDD505-2E9C-101B-9397-08002B2CF9AE}" pid="3" name="Creator">
    <vt:lpwstr>Canva</vt:lpwstr>
  </property>
  <property fmtid="{D5CDD505-2E9C-101B-9397-08002B2CF9AE}" pid="4" name="LastSaved">
    <vt:filetime>2021-11-08T00:00:00Z</vt:filetime>
  </property>
</Properties>
</file>